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76"/>
  </p:notesMasterIdLst>
  <p:sldIdLst>
    <p:sldId id="276" r:id="rId2"/>
    <p:sldId id="256" r:id="rId3"/>
    <p:sldId id="397" r:id="rId4"/>
    <p:sldId id="363" r:id="rId5"/>
    <p:sldId id="364" r:id="rId6"/>
    <p:sldId id="398" r:id="rId7"/>
    <p:sldId id="365" r:id="rId8"/>
    <p:sldId id="366" r:id="rId9"/>
    <p:sldId id="367" r:id="rId10"/>
    <p:sldId id="369" r:id="rId11"/>
    <p:sldId id="357" r:id="rId12"/>
    <p:sldId id="278" r:id="rId13"/>
    <p:sldId id="328" r:id="rId14"/>
    <p:sldId id="373" r:id="rId15"/>
    <p:sldId id="371" r:id="rId16"/>
    <p:sldId id="374" r:id="rId17"/>
    <p:sldId id="418" r:id="rId18"/>
    <p:sldId id="445" r:id="rId19"/>
    <p:sldId id="444" r:id="rId20"/>
    <p:sldId id="317" r:id="rId21"/>
    <p:sldId id="335" r:id="rId22"/>
    <p:sldId id="316" r:id="rId23"/>
    <p:sldId id="380" r:id="rId24"/>
    <p:sldId id="409" r:id="rId25"/>
    <p:sldId id="408" r:id="rId26"/>
    <p:sldId id="343" r:id="rId27"/>
    <p:sldId id="401" r:id="rId28"/>
    <p:sldId id="402" r:id="rId29"/>
    <p:sldId id="400" r:id="rId30"/>
    <p:sldId id="378" r:id="rId31"/>
    <p:sldId id="415" r:id="rId32"/>
    <p:sldId id="416" r:id="rId33"/>
    <p:sldId id="411" r:id="rId34"/>
    <p:sldId id="412" r:id="rId35"/>
    <p:sldId id="430" r:id="rId36"/>
    <p:sldId id="393" r:id="rId37"/>
    <p:sldId id="395" r:id="rId38"/>
    <p:sldId id="396" r:id="rId39"/>
    <p:sldId id="446" r:id="rId40"/>
    <p:sldId id="413" r:id="rId41"/>
    <p:sldId id="388" r:id="rId42"/>
    <p:sldId id="326" r:id="rId43"/>
    <p:sldId id="318" r:id="rId44"/>
    <p:sldId id="421" r:id="rId45"/>
    <p:sldId id="422" r:id="rId46"/>
    <p:sldId id="423" r:id="rId47"/>
    <p:sldId id="424" r:id="rId48"/>
    <p:sldId id="425" r:id="rId49"/>
    <p:sldId id="441" r:id="rId50"/>
    <p:sldId id="355" r:id="rId51"/>
    <p:sldId id="279" r:id="rId52"/>
    <p:sldId id="431" r:id="rId53"/>
    <p:sldId id="359" r:id="rId54"/>
    <p:sldId id="358" r:id="rId55"/>
    <p:sldId id="348" r:id="rId56"/>
    <p:sldId id="361" r:id="rId57"/>
    <p:sldId id="432" r:id="rId58"/>
    <p:sldId id="349" r:id="rId59"/>
    <p:sldId id="351" r:id="rId60"/>
    <p:sldId id="403" r:id="rId61"/>
    <p:sldId id="383" r:id="rId62"/>
    <p:sldId id="385" r:id="rId63"/>
    <p:sldId id="443" r:id="rId64"/>
    <p:sldId id="325" r:id="rId65"/>
    <p:sldId id="451" r:id="rId66"/>
    <p:sldId id="450" r:id="rId67"/>
    <p:sldId id="360" r:id="rId68"/>
    <p:sldId id="452" r:id="rId69"/>
    <p:sldId id="453" r:id="rId70"/>
    <p:sldId id="429" r:id="rId71"/>
    <p:sldId id="311" r:id="rId72"/>
    <p:sldId id="362" r:id="rId73"/>
    <p:sldId id="314" r:id="rId74"/>
    <p:sldId id="448" r:id="rId75"/>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Tahoma" pitchFamily="34" charset="0"/>
        <a:ea typeface="+mn-ea"/>
        <a:cs typeface="Arial" pitchFamily="34" charset="0"/>
      </a:defRPr>
    </a:lvl1pPr>
    <a:lvl2pPr marL="457200" algn="l" rtl="0" fontAlgn="base">
      <a:spcBef>
        <a:spcPct val="0"/>
      </a:spcBef>
      <a:spcAft>
        <a:spcPct val="0"/>
      </a:spcAft>
      <a:defRPr kern="1200">
        <a:solidFill>
          <a:schemeClr val="tx1"/>
        </a:solidFill>
        <a:latin typeface="Tahoma" pitchFamily="34" charset="0"/>
        <a:ea typeface="+mn-ea"/>
        <a:cs typeface="Arial" pitchFamily="34" charset="0"/>
      </a:defRPr>
    </a:lvl2pPr>
    <a:lvl3pPr marL="914400" algn="l" rtl="0" fontAlgn="base">
      <a:spcBef>
        <a:spcPct val="0"/>
      </a:spcBef>
      <a:spcAft>
        <a:spcPct val="0"/>
      </a:spcAft>
      <a:defRPr kern="1200">
        <a:solidFill>
          <a:schemeClr val="tx1"/>
        </a:solidFill>
        <a:latin typeface="Tahoma" pitchFamily="34" charset="0"/>
        <a:ea typeface="+mn-ea"/>
        <a:cs typeface="Arial" pitchFamily="34" charset="0"/>
      </a:defRPr>
    </a:lvl3pPr>
    <a:lvl4pPr marL="1371600" algn="l" rtl="0" fontAlgn="base">
      <a:spcBef>
        <a:spcPct val="0"/>
      </a:spcBef>
      <a:spcAft>
        <a:spcPct val="0"/>
      </a:spcAft>
      <a:defRPr kern="1200">
        <a:solidFill>
          <a:schemeClr val="tx1"/>
        </a:solidFill>
        <a:latin typeface="Tahoma" pitchFamily="34" charset="0"/>
        <a:ea typeface="+mn-ea"/>
        <a:cs typeface="Arial" pitchFamily="34" charset="0"/>
      </a:defRPr>
    </a:lvl4pPr>
    <a:lvl5pPr marL="1828800" algn="l" rtl="0" fontAlgn="base">
      <a:spcBef>
        <a:spcPct val="0"/>
      </a:spcBef>
      <a:spcAft>
        <a:spcPct val="0"/>
      </a:spcAft>
      <a:defRPr kern="1200">
        <a:solidFill>
          <a:schemeClr val="tx1"/>
        </a:solidFill>
        <a:latin typeface="Tahoma" pitchFamily="34" charset="0"/>
        <a:ea typeface="+mn-ea"/>
        <a:cs typeface="Arial" pitchFamily="34" charset="0"/>
      </a:defRPr>
    </a:lvl5pPr>
    <a:lvl6pPr marL="2286000" algn="r" defTabSz="914400" rtl="1" eaLnBrk="1" latinLnBrk="0" hangingPunct="1">
      <a:defRPr kern="1200">
        <a:solidFill>
          <a:schemeClr val="tx1"/>
        </a:solidFill>
        <a:latin typeface="Tahoma" pitchFamily="34" charset="0"/>
        <a:ea typeface="+mn-ea"/>
        <a:cs typeface="Arial" pitchFamily="34" charset="0"/>
      </a:defRPr>
    </a:lvl6pPr>
    <a:lvl7pPr marL="2743200" algn="r" defTabSz="914400" rtl="1" eaLnBrk="1" latinLnBrk="0" hangingPunct="1">
      <a:defRPr kern="1200">
        <a:solidFill>
          <a:schemeClr val="tx1"/>
        </a:solidFill>
        <a:latin typeface="Tahoma" pitchFamily="34" charset="0"/>
        <a:ea typeface="+mn-ea"/>
        <a:cs typeface="Arial" pitchFamily="34" charset="0"/>
      </a:defRPr>
    </a:lvl7pPr>
    <a:lvl8pPr marL="3200400" algn="r" defTabSz="914400" rtl="1" eaLnBrk="1" latinLnBrk="0" hangingPunct="1">
      <a:defRPr kern="1200">
        <a:solidFill>
          <a:schemeClr val="tx1"/>
        </a:solidFill>
        <a:latin typeface="Tahoma" pitchFamily="34" charset="0"/>
        <a:ea typeface="+mn-ea"/>
        <a:cs typeface="Arial" pitchFamily="34" charset="0"/>
      </a:defRPr>
    </a:lvl8pPr>
    <a:lvl9pPr marL="3657600" algn="r" defTabSz="914400" rtl="1" eaLnBrk="1" latinLnBrk="0" hangingPunct="1">
      <a:defRPr kern="1200">
        <a:solidFill>
          <a:schemeClr val="tx1"/>
        </a:solidFill>
        <a:latin typeface="Tahoma"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327" autoAdjust="0"/>
    <p:restoredTop sz="94075" autoAdjust="0"/>
  </p:normalViewPr>
  <p:slideViewPr>
    <p:cSldViewPr>
      <p:cViewPr varScale="1">
        <p:scale>
          <a:sx n="74" d="100"/>
          <a:sy n="74" d="100"/>
        </p:scale>
        <p:origin x="-1020" y="-96"/>
      </p:cViewPr>
      <p:guideLst>
        <p:guide orient="horz" pos="2160"/>
        <p:guide pos="2880"/>
      </p:guideLst>
    </p:cSldViewPr>
  </p:slideViewPr>
  <p:outlineViewPr>
    <p:cViewPr>
      <p:scale>
        <a:sx n="33" d="100"/>
        <a:sy n="33" d="100"/>
      </p:scale>
      <p:origin x="48" y="9168"/>
    </p:cViewPr>
  </p:outlineViewPr>
  <p:notesTextViewPr>
    <p:cViewPr>
      <p:scale>
        <a:sx n="100" d="100"/>
        <a:sy n="100" d="100"/>
      </p:scale>
      <p:origin x="0" y="0"/>
    </p:cViewPr>
  </p:notesTextViewPr>
  <p:sorterViewPr>
    <p:cViewPr>
      <p:scale>
        <a:sx n="100" d="100"/>
        <a:sy n="100" d="100"/>
      </p:scale>
      <p:origin x="0" y="12918"/>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2.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image" Target="../media/image14.png"/><Relationship Id="rId5" Type="http://schemas.openxmlformats.org/officeDocument/2006/relationships/image" Target="../media/image18.png"/><Relationship Id="rId4" Type="http://schemas.openxmlformats.org/officeDocument/2006/relationships/image" Target="../media/image1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pPr>
              <a:defRPr/>
            </a:pPr>
            <a:fld id="{46440AAD-31D6-4290-9701-2A08B2AD73C1}" type="datetimeFigureOut">
              <a:rPr lang="ar-SA"/>
              <a:pPr>
                <a:defRPr/>
              </a:pPr>
              <a:t>07/04/1430</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pPr>
              <a:defRPr/>
            </a:pPr>
            <a:fld id="{8F319851-3E5C-4D67-A6E8-F60621929046}" type="slidenum">
              <a:rPr lang="ar-SA"/>
              <a:pPr>
                <a:defRPr/>
              </a:pPr>
              <a:t>‹#›</a:t>
            </a:fld>
            <a:endParaRPr lang="ar-SA"/>
          </a:p>
        </p:txBody>
      </p:sp>
    </p:spTree>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mn-lt"/>
        <a:ea typeface="+mn-ea"/>
        <a:cs typeface="+mn-cs"/>
      </a:defRPr>
    </a:lvl1pPr>
    <a:lvl2pPr marL="457200" algn="r" rtl="1" eaLnBrk="0" fontAlgn="base" hangingPunct="0">
      <a:spcBef>
        <a:spcPct val="30000"/>
      </a:spcBef>
      <a:spcAft>
        <a:spcPct val="0"/>
      </a:spcAft>
      <a:defRPr sz="1200" kern="1200">
        <a:solidFill>
          <a:schemeClr val="tx1"/>
        </a:solidFill>
        <a:latin typeface="+mn-lt"/>
        <a:ea typeface="+mn-ea"/>
        <a:cs typeface="+mn-cs"/>
      </a:defRPr>
    </a:lvl2pPr>
    <a:lvl3pPr marL="914400" algn="r" rtl="1" eaLnBrk="0" fontAlgn="base" hangingPunct="0">
      <a:spcBef>
        <a:spcPct val="30000"/>
      </a:spcBef>
      <a:spcAft>
        <a:spcPct val="0"/>
      </a:spcAft>
      <a:defRPr sz="1200" kern="1200">
        <a:solidFill>
          <a:schemeClr val="tx1"/>
        </a:solidFill>
        <a:latin typeface="+mn-lt"/>
        <a:ea typeface="+mn-ea"/>
        <a:cs typeface="+mn-cs"/>
      </a:defRPr>
    </a:lvl3pPr>
    <a:lvl4pPr marL="1371600" algn="r" rtl="1" eaLnBrk="0" fontAlgn="base" hangingPunct="0">
      <a:spcBef>
        <a:spcPct val="30000"/>
      </a:spcBef>
      <a:spcAft>
        <a:spcPct val="0"/>
      </a:spcAft>
      <a:defRPr sz="1200" kern="1200">
        <a:solidFill>
          <a:schemeClr val="tx1"/>
        </a:solidFill>
        <a:latin typeface="+mn-lt"/>
        <a:ea typeface="+mn-ea"/>
        <a:cs typeface="+mn-cs"/>
      </a:defRPr>
    </a:lvl4pPr>
    <a:lvl5pPr marL="1828800" algn="r" rtl="1" eaLnBrk="0" fontAlgn="base" hangingPunct="0">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5D6E050A-E108-4D0C-B8B6-9BA7263D0EE2}" type="slidenum">
              <a:rPr lang="ar-SA" smtClean="0"/>
              <a:pPr/>
              <a:t>4</a:t>
            </a:fld>
            <a:endParaRPr lang="en-US" smtClean="0"/>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a:lstStyle/>
          <a:p>
            <a:endParaRPr lang="ar-S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8ECD47A-AE75-46EC-BBA2-320D29315593}" type="slidenum">
              <a:rPr lang="ar-SA" smtClean="0"/>
              <a:pPr/>
              <a:t>64</a:t>
            </a:fld>
            <a:endParaRPr lang="en-US" smtClean="0"/>
          </a:p>
        </p:txBody>
      </p:sp>
      <p:sp>
        <p:nvSpPr>
          <p:cNvPr id="8601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6020" name="Rectangle 3"/>
          <p:cNvSpPr>
            <a:spLocks noGrp="1" noChangeArrowheads="1"/>
          </p:cNvSpPr>
          <p:nvPr>
            <p:ph type="body" idx="1"/>
          </p:nvPr>
        </p:nvSpPr>
        <p:spPr bwMode="auto">
          <a:noFill/>
        </p:spPr>
        <p:txBody>
          <a:bodyPr/>
          <a:lstStyle/>
          <a:p>
            <a:pPr eaLnBrk="1" hangingPunct="1">
              <a:spcBef>
                <a:spcPct val="0"/>
              </a:spcBef>
            </a:pPr>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AE384E-A28A-4337-A524-412811C1BD94}" type="slidenum">
              <a:rPr lang="ar-SA"/>
              <a:pPr/>
              <a:t>74</a:t>
            </a:fld>
            <a:endParaRPr lang="en-US"/>
          </a:p>
        </p:txBody>
      </p:sp>
      <p:sp>
        <p:nvSpPr>
          <p:cNvPr id="237570" name="Rectangle 2"/>
          <p:cNvSpPr>
            <a:spLocks noGrp="1" noRot="1" noChangeAspect="1" noChangeArrowheads="1" noTextEdit="1"/>
          </p:cNvSpPr>
          <p:nvPr>
            <p:ph type="sldImg"/>
          </p:nvPr>
        </p:nvSpPr>
        <p:spPr>
          <a:ln/>
        </p:spPr>
      </p:sp>
      <p:sp>
        <p:nvSpPr>
          <p:cNvPr id="237571" name="Rectangle 3"/>
          <p:cNvSpPr>
            <a:spLocks noGrp="1" noChangeArrowheads="1"/>
          </p:cNvSpPr>
          <p:nvPr>
            <p:ph type="body" idx="1"/>
          </p:nvPr>
        </p:nvSpPr>
        <p:spPr/>
        <p:txBody>
          <a:bodyPr/>
          <a:lstStyle/>
          <a:p>
            <a:endParaRPr lang="ar-S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A4D06C39-65B1-40CC-958C-7932477465B8}" type="slidenum">
              <a:rPr lang="ar-SA" smtClean="0"/>
              <a:pPr/>
              <a:t>5</a:t>
            </a:fld>
            <a:endParaRPr lang="en-US" smtClean="0"/>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a:lstStyle/>
          <a:p>
            <a:endParaRPr lang="ar-S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C82D8889-CA7A-4BDD-A305-65EC21BED647}" type="slidenum">
              <a:rPr lang="ar-SA" smtClean="0"/>
              <a:pPr/>
              <a:t>7</a:t>
            </a:fld>
            <a:endParaRPr lang="en-US" smtClean="0"/>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a:lstStyle/>
          <a:p>
            <a:endParaRPr lang="ar-SA"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22357A2E-3E2F-4474-BEA2-405AE58B0383}" type="slidenum">
              <a:rPr lang="ar-SA" smtClean="0"/>
              <a:pPr/>
              <a:t>8</a:t>
            </a:fld>
            <a:endParaRPr lang="en-US" smtClean="0"/>
          </a:p>
        </p:txBody>
      </p:sp>
      <p:sp>
        <p:nvSpPr>
          <p:cNvPr id="829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2948" name="Rectangle 3"/>
          <p:cNvSpPr>
            <a:spLocks noGrp="1" noChangeArrowheads="1"/>
          </p:cNvSpPr>
          <p:nvPr>
            <p:ph type="body" idx="1"/>
          </p:nvPr>
        </p:nvSpPr>
        <p:spPr bwMode="auto">
          <a:noFill/>
        </p:spPr>
        <p:txBody>
          <a:bodyPr/>
          <a:lstStyle/>
          <a:p>
            <a:endParaRPr lang="ar-SA"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7C4B452C-65E1-48F5-AF53-7CA2435E2CEB}" type="slidenum">
              <a:rPr lang="ar-SA" smtClean="0"/>
              <a:pPr/>
              <a:t>9</a:t>
            </a:fld>
            <a:endParaRPr lang="en-US" smtClean="0"/>
          </a:p>
        </p:txBody>
      </p:sp>
      <p:sp>
        <p:nvSpPr>
          <p:cNvPr id="8397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3972" name="Rectangle 3"/>
          <p:cNvSpPr>
            <a:spLocks noGrp="1" noChangeArrowheads="1"/>
          </p:cNvSpPr>
          <p:nvPr>
            <p:ph type="body" idx="1"/>
          </p:nvPr>
        </p:nvSpPr>
        <p:spPr bwMode="auto">
          <a:noFill/>
        </p:spPr>
        <p:txBody>
          <a:bodyPr/>
          <a:lstStyle/>
          <a:p>
            <a:endParaRPr lang="ar-SA"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0AD4BC9-E9B8-42CD-8E53-97231EE9D1F5}" type="slidenum">
              <a:rPr lang="ar-SA" smtClean="0"/>
              <a:pPr/>
              <a:t>10</a:t>
            </a:fld>
            <a:endParaRPr lang="en-US" smtClean="0"/>
          </a:p>
        </p:txBody>
      </p:sp>
      <p:sp>
        <p:nvSpPr>
          <p:cNvPr id="849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4996" name="Rectangle 3"/>
          <p:cNvSpPr>
            <a:spLocks noGrp="1" noChangeArrowheads="1"/>
          </p:cNvSpPr>
          <p:nvPr>
            <p:ph type="body" idx="1"/>
          </p:nvPr>
        </p:nvSpPr>
        <p:spPr bwMode="auto">
          <a:noFill/>
        </p:spPr>
        <p:txBody>
          <a:bodyPr/>
          <a:lstStyle/>
          <a:p>
            <a:endParaRPr lang="ar-S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a:lstStyle/>
          <a:p>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E1F55640-56CA-444B-8286-D789C8791F6B}" type="slidenum">
              <a:rPr lang="ar-SA"/>
              <a:pPr/>
              <a:t>44</a:t>
            </a:fld>
            <a:endParaRPr lang="en-US"/>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7348" name="Rectangle 3"/>
          <p:cNvSpPr>
            <a:spLocks noGrp="1" noChangeArrowheads="1"/>
          </p:cNvSpPr>
          <p:nvPr>
            <p:ph type="body" idx="1"/>
          </p:nvPr>
        </p:nvSpPr>
        <p:spPr bwMode="auto">
          <a:noFill/>
        </p:spPr>
        <p:txBody>
          <a:bodyPr/>
          <a:lstStyle/>
          <a:p>
            <a:pPr>
              <a:spcBef>
                <a:spcPct val="0"/>
              </a:spcBef>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TextEdit="1"/>
          </p:cNvSpPr>
          <p:nvPr>
            <p:ph type="sldImg"/>
          </p:nvPr>
        </p:nvSpPr>
        <p:spPr bwMode="auto">
          <a:noFill/>
          <a:ln>
            <a:solidFill>
              <a:srgbClr val="000000"/>
            </a:solidFill>
            <a:miter lim="800000"/>
            <a:headEnd/>
            <a:tailEnd/>
          </a:ln>
        </p:spPr>
      </p:sp>
      <p:sp>
        <p:nvSpPr>
          <p:cNvPr id="180227" name="Rectangle 3"/>
          <p:cNvSpPr>
            <a:spLocks noGrp="1"/>
          </p:cNvSpPr>
          <p:nvPr>
            <p:ph type="body" idx="1"/>
          </p:nvPr>
        </p:nvSpPr>
        <p:spPr bwMode="auto">
          <a:noFill/>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en-US" smtClean="0"/>
              <a:t>Click to edit Master title style</a:t>
            </a:r>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AC2F38C5-A182-4A6C-90AE-FA0AC02A14DF}" type="slidenum">
              <a:rPr lang="ar-SA"/>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F35F61A6-59EA-4B29-AB0A-3EE939841C97}" type="slidenum">
              <a:rPr lang="ar-SA"/>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625382BA-B5F0-4AB6-81B3-12CC8315BD37}" type="slidenum">
              <a:rPr lang="ar-SA"/>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محتوى">
    <p:spTree>
      <p:nvGrpSpPr>
        <p:cNvPr id="1" name=""/>
        <p:cNvGrpSpPr/>
        <p:nvPr/>
      </p:nvGrpSpPr>
      <p:grpSpPr>
        <a:xfrm>
          <a:off x="0" y="0"/>
          <a:ext cx="0" cy="0"/>
          <a:chOff x="0" y="0"/>
          <a:chExt cx="0" cy="0"/>
        </a:xfrm>
      </p:grpSpPr>
      <p:sp>
        <p:nvSpPr>
          <p:cNvPr id="2" name="عنصر نائب للمحتوى 1"/>
          <p:cNvSpPr>
            <a:spLocks noGrp="1"/>
          </p:cNvSpPr>
          <p:nvPr>
            <p:ph/>
          </p:nvPr>
        </p:nvSpPr>
        <p:spPr>
          <a:xfrm>
            <a:off x="457200" y="381000"/>
            <a:ext cx="8229600" cy="57150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3" name="Date Placeholder 13"/>
          <p:cNvSpPr>
            <a:spLocks noGrp="1"/>
          </p:cNvSpPr>
          <p:nvPr>
            <p:ph type="dt" sz="half" idx="10"/>
          </p:nvPr>
        </p:nvSpPr>
        <p:spPr/>
        <p:txBody>
          <a:bodyPr/>
          <a:lstStyle>
            <a:lvl1pPr>
              <a:defRPr/>
            </a:lvl1pPr>
          </a:lstStyle>
          <a:p>
            <a:pPr>
              <a:defRPr/>
            </a:pPr>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A1FD656D-B952-4A9E-8B7C-612AF707C27B}" type="slidenum">
              <a:rPr lang="ar-SA"/>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عنوان وجدول">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371600"/>
          </a:xfrm>
        </p:spPr>
        <p:txBody>
          <a:bodyPr/>
          <a:lstStyle/>
          <a:p>
            <a:r>
              <a:rPr lang="ar-SA" smtClean="0"/>
              <a:t>انقر لتحرير نمط العنوان الرئيسي</a:t>
            </a:r>
            <a:endParaRPr lang="en-US"/>
          </a:p>
        </p:txBody>
      </p:sp>
      <p:sp>
        <p:nvSpPr>
          <p:cNvPr id="3" name="عنصر نائب للجدول 2"/>
          <p:cNvSpPr>
            <a:spLocks noGrp="1"/>
          </p:cNvSpPr>
          <p:nvPr>
            <p:ph type="tbl" idx="1"/>
          </p:nvPr>
        </p:nvSpPr>
        <p:spPr>
          <a:xfrm>
            <a:off x="457200" y="1981200"/>
            <a:ext cx="8229600" cy="4114800"/>
          </a:xfrm>
        </p:spPr>
        <p:txBody>
          <a:bodyPr>
            <a:normAutofit/>
          </a:bodyPr>
          <a:lstStyle/>
          <a:p>
            <a:pPr lvl="0"/>
            <a:endParaRPr lang="en-US" noProof="0" smtClean="0"/>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8070770F-60BA-4C44-ABB1-6F7B15F6E597}" type="slidenum">
              <a:rPr lang="ar-SA"/>
              <a:pPr>
                <a:defRPr/>
              </a:pPr>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عنوان، ونص، ومحتوى">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381000"/>
            <a:ext cx="8229600" cy="1371600"/>
          </a:xfrm>
        </p:spPr>
        <p:txBody>
          <a:bodyPr/>
          <a:lstStyle/>
          <a:p>
            <a:r>
              <a:rPr lang="ar-SA" smtClean="0"/>
              <a:t>انقر لتحرير نمط العنوان الرئيسي</a:t>
            </a:r>
            <a:endParaRPr lang="en-US"/>
          </a:p>
        </p:txBody>
      </p:sp>
      <p:sp>
        <p:nvSpPr>
          <p:cNvPr id="3" name="عنصر نائب للنص 2"/>
          <p:cNvSpPr>
            <a:spLocks noGrp="1"/>
          </p:cNvSpPr>
          <p:nvPr>
            <p:ph type="body" sz="half" idx="1"/>
          </p:nvPr>
        </p:nvSpPr>
        <p:spPr>
          <a:xfrm>
            <a:off x="457200" y="19812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عنصر نائب للمحتوى 3"/>
          <p:cNvSpPr>
            <a:spLocks noGrp="1"/>
          </p:cNvSpPr>
          <p:nvPr>
            <p:ph sz="half" idx="2"/>
          </p:nvPr>
        </p:nvSpPr>
        <p:spPr>
          <a:xfrm>
            <a:off x="4648200" y="1981200"/>
            <a:ext cx="4038600" cy="4114800"/>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DA2F31D8-F73C-48A6-BC4C-ABDD1E7B8DA6}" type="slidenum">
              <a:rPr lang="ar-SA"/>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en-GB"/>
          </a:p>
        </p:txBody>
      </p:sp>
      <p:sp>
        <p:nvSpPr>
          <p:cNvPr id="5" name="Footer Placeholder 2"/>
          <p:cNvSpPr>
            <a:spLocks noGrp="1"/>
          </p:cNvSpPr>
          <p:nvPr>
            <p:ph type="ftr" sz="quarter" idx="11"/>
          </p:nvPr>
        </p:nvSpPr>
        <p:spPr/>
        <p:txBody>
          <a:bodyPr/>
          <a:lstStyle>
            <a:lvl1pPr>
              <a:defRPr/>
            </a:lvl1pPr>
          </a:lstStyle>
          <a:p>
            <a:pPr>
              <a:defRPr/>
            </a:pPr>
            <a:endParaRPr lang="en-GB"/>
          </a:p>
        </p:txBody>
      </p:sp>
      <p:sp>
        <p:nvSpPr>
          <p:cNvPr id="6" name="Slide Number Placeholder 22"/>
          <p:cNvSpPr>
            <a:spLocks noGrp="1"/>
          </p:cNvSpPr>
          <p:nvPr>
            <p:ph type="sldNum" sz="quarter" idx="12"/>
          </p:nvPr>
        </p:nvSpPr>
        <p:spPr/>
        <p:txBody>
          <a:bodyPr/>
          <a:lstStyle>
            <a:lvl1pPr>
              <a:defRPr/>
            </a:lvl1pPr>
          </a:lstStyle>
          <a:p>
            <a:pPr>
              <a:defRPr/>
            </a:pPr>
            <a:fld id="{B2326E3C-846C-4935-9EBC-3CB886C7D22B}" type="slidenum">
              <a:rPr lang="ar-SA"/>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1600200" y="2507786"/>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5CA28A04-BF78-430F-BC1F-70667123C8EF}" type="slidenum">
              <a:rPr lang="ar-SA"/>
              <a:pPr>
                <a:defRPr/>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25DC3288-BE27-4278-96EA-6B503397D421}" type="slidenum">
              <a:rPr lang="ar-SA"/>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13"/>
          <p:cNvSpPr>
            <a:spLocks noGrp="1"/>
          </p:cNvSpPr>
          <p:nvPr>
            <p:ph type="dt" sz="half" idx="10"/>
          </p:nvPr>
        </p:nvSpPr>
        <p:spPr/>
        <p:txBody>
          <a:bodyPr/>
          <a:lstStyle>
            <a:lvl1pPr>
              <a:defRPr/>
            </a:lvl1pPr>
          </a:lstStyle>
          <a:p>
            <a:pPr>
              <a:defRPr/>
            </a:pPr>
            <a:endParaRPr lang="en-GB"/>
          </a:p>
        </p:txBody>
      </p:sp>
      <p:sp>
        <p:nvSpPr>
          <p:cNvPr id="8" name="Footer Placeholder 2"/>
          <p:cNvSpPr>
            <a:spLocks noGrp="1"/>
          </p:cNvSpPr>
          <p:nvPr>
            <p:ph type="ftr" sz="quarter" idx="11"/>
          </p:nvPr>
        </p:nvSpPr>
        <p:spPr/>
        <p:txBody>
          <a:bodyPr/>
          <a:lstStyle>
            <a:lvl1pPr>
              <a:defRPr/>
            </a:lvl1pPr>
          </a:lstStyle>
          <a:p>
            <a:pPr>
              <a:defRPr/>
            </a:pPr>
            <a:endParaRPr lang="en-GB"/>
          </a:p>
        </p:txBody>
      </p:sp>
      <p:sp>
        <p:nvSpPr>
          <p:cNvPr id="9" name="Slide Number Placeholder 22"/>
          <p:cNvSpPr>
            <a:spLocks noGrp="1"/>
          </p:cNvSpPr>
          <p:nvPr>
            <p:ph type="sldNum" sz="quarter" idx="12"/>
          </p:nvPr>
        </p:nvSpPr>
        <p:spPr/>
        <p:txBody>
          <a:bodyPr/>
          <a:lstStyle>
            <a:lvl1pPr>
              <a:defRPr/>
            </a:lvl1pPr>
          </a:lstStyle>
          <a:p>
            <a:pPr>
              <a:defRPr/>
            </a:pPr>
            <a:fld id="{7C8AB90C-D514-455C-84EE-341463757CD2}" type="slidenum">
              <a:rPr lang="ar-SA"/>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endParaRPr lang="en-GB"/>
          </a:p>
        </p:txBody>
      </p:sp>
      <p:sp>
        <p:nvSpPr>
          <p:cNvPr id="4" name="Footer Placeholder 2"/>
          <p:cNvSpPr>
            <a:spLocks noGrp="1"/>
          </p:cNvSpPr>
          <p:nvPr>
            <p:ph type="ftr" sz="quarter" idx="11"/>
          </p:nvPr>
        </p:nvSpPr>
        <p:spPr/>
        <p:txBody>
          <a:bodyPr/>
          <a:lstStyle>
            <a:lvl1pPr>
              <a:defRPr/>
            </a:lvl1pPr>
          </a:lstStyle>
          <a:p>
            <a:pPr>
              <a:defRPr/>
            </a:pPr>
            <a:endParaRPr lang="en-GB"/>
          </a:p>
        </p:txBody>
      </p:sp>
      <p:sp>
        <p:nvSpPr>
          <p:cNvPr id="5" name="Slide Number Placeholder 22"/>
          <p:cNvSpPr>
            <a:spLocks noGrp="1"/>
          </p:cNvSpPr>
          <p:nvPr>
            <p:ph type="sldNum" sz="quarter" idx="12"/>
          </p:nvPr>
        </p:nvSpPr>
        <p:spPr/>
        <p:txBody>
          <a:bodyPr/>
          <a:lstStyle>
            <a:lvl1pPr>
              <a:defRPr/>
            </a:lvl1pPr>
          </a:lstStyle>
          <a:p>
            <a:pPr>
              <a:defRPr/>
            </a:pPr>
            <a:fld id="{95C4F52B-5FD3-4355-9A04-B13635619093}" type="slidenum">
              <a:rPr lang="ar-SA"/>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p:cNvSpPr>
            <a:spLocks noGrp="1"/>
          </p:cNvSpPr>
          <p:nvPr>
            <p:ph type="dt" sz="half" idx="10"/>
          </p:nvPr>
        </p:nvSpPr>
        <p:spPr/>
        <p:txBody>
          <a:bodyPr/>
          <a:lstStyle>
            <a:lvl1pPr>
              <a:defRPr/>
            </a:lvl1pPr>
          </a:lstStyle>
          <a:p>
            <a:pPr>
              <a:defRPr/>
            </a:pPr>
            <a:endParaRPr lang="en-GB"/>
          </a:p>
        </p:txBody>
      </p:sp>
      <p:sp>
        <p:nvSpPr>
          <p:cNvPr id="3" name="Footer Placeholder 2"/>
          <p:cNvSpPr>
            <a:spLocks noGrp="1"/>
          </p:cNvSpPr>
          <p:nvPr>
            <p:ph type="ftr" sz="quarter" idx="11"/>
          </p:nvPr>
        </p:nvSpPr>
        <p:spPr/>
        <p:txBody>
          <a:bodyPr/>
          <a:lstStyle>
            <a:lvl1pPr>
              <a:defRPr/>
            </a:lvl1pPr>
          </a:lstStyle>
          <a:p>
            <a:pPr>
              <a:defRPr/>
            </a:pPr>
            <a:endParaRPr lang="en-GB"/>
          </a:p>
        </p:txBody>
      </p:sp>
      <p:sp>
        <p:nvSpPr>
          <p:cNvPr id="4" name="Slide Number Placeholder 22"/>
          <p:cNvSpPr>
            <a:spLocks noGrp="1"/>
          </p:cNvSpPr>
          <p:nvPr>
            <p:ph type="sldNum" sz="quarter" idx="12"/>
          </p:nvPr>
        </p:nvSpPr>
        <p:spPr/>
        <p:txBody>
          <a:bodyPr/>
          <a:lstStyle>
            <a:lvl1pPr>
              <a:defRPr/>
            </a:lvl1pPr>
          </a:lstStyle>
          <a:p>
            <a:pPr>
              <a:defRPr/>
            </a:pPr>
            <a:fld id="{D706B928-1C18-47BC-8E7A-8513A81DC691}" type="slidenum">
              <a:rPr lang="ar-SA"/>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C817F3B6-C6FE-4DC7-B07C-8FD44E5EB8B9}" type="slidenum">
              <a:rPr lang="ar-SA"/>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3"/>
          <p:cNvSpPr>
            <a:spLocks noGrp="1"/>
          </p:cNvSpPr>
          <p:nvPr>
            <p:ph type="dt" sz="half" idx="10"/>
          </p:nvPr>
        </p:nvSpPr>
        <p:spPr/>
        <p:txBody>
          <a:bodyPr/>
          <a:lstStyle>
            <a:lvl1pPr>
              <a:defRPr/>
            </a:lvl1pPr>
          </a:lstStyle>
          <a:p>
            <a:pPr>
              <a:defRPr/>
            </a:pPr>
            <a:endParaRPr lang="en-GB"/>
          </a:p>
        </p:txBody>
      </p:sp>
      <p:sp>
        <p:nvSpPr>
          <p:cNvPr id="6" name="Footer Placeholder 2"/>
          <p:cNvSpPr>
            <a:spLocks noGrp="1"/>
          </p:cNvSpPr>
          <p:nvPr>
            <p:ph type="ftr" sz="quarter" idx="11"/>
          </p:nvPr>
        </p:nvSpPr>
        <p:spPr/>
        <p:txBody>
          <a:bodyPr/>
          <a:lstStyle>
            <a:lvl1pPr>
              <a:defRPr/>
            </a:lvl1pPr>
          </a:lstStyle>
          <a:p>
            <a:pPr>
              <a:defRPr/>
            </a:pPr>
            <a:endParaRPr lang="en-GB"/>
          </a:p>
        </p:txBody>
      </p:sp>
      <p:sp>
        <p:nvSpPr>
          <p:cNvPr id="7" name="Slide Number Placeholder 22"/>
          <p:cNvSpPr>
            <a:spLocks noGrp="1"/>
          </p:cNvSpPr>
          <p:nvPr>
            <p:ph type="sldNum" sz="quarter" idx="12"/>
          </p:nvPr>
        </p:nvSpPr>
        <p:spPr/>
        <p:txBody>
          <a:bodyPr/>
          <a:lstStyle>
            <a:lvl1pPr>
              <a:defRPr/>
            </a:lvl1pPr>
          </a:lstStyle>
          <a:p>
            <a:pPr>
              <a:defRPr/>
            </a:pPr>
            <a:fld id="{02531798-7057-4CD0-A786-6126754DC275}" type="slidenum">
              <a:rPr lang="ar-SA"/>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en-US" smtClean="0"/>
              <a:t>Click to edit Master title style</a:t>
            </a:r>
            <a:endParaRPr lang="en-US"/>
          </a:p>
        </p:txBody>
      </p:sp>
      <p:sp>
        <p:nvSpPr>
          <p:cNvPr id="1027" name="Text Placeholder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pPr>
              <a:defRPr/>
            </a:pPr>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pPr>
              <a:defRPr/>
            </a:pPr>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pPr>
              <a:defRPr/>
            </a:pPr>
            <a:fld id="{CAB3DE5B-376B-48B0-9C72-6306E13B5D61}" type="slidenum">
              <a:rPr lang="ar-SA"/>
              <a:pPr>
                <a:defRPr/>
              </a:pPr>
              <a:t>‹#›</a:t>
            </a:fld>
            <a:endParaRPr lang="en-GB"/>
          </a:p>
        </p:txBody>
      </p:sp>
    </p:spTree>
  </p:cSld>
  <p:clrMap bg1="dk1" tx1="lt1" bg2="dk2" tx2="lt2" accent1="accent1" accent2="accent2" accent3="accent3" accent4="accent4" accent5="accent5" accent6="accent6" hlink="hlink" folHlink="folHlink"/>
  <p:sldLayoutIdLst>
    <p:sldLayoutId id="2147483863" r:id="rId1"/>
    <p:sldLayoutId id="2147483864" r:id="rId2"/>
    <p:sldLayoutId id="2147483876"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 id="2147483873" r:id="rId12"/>
    <p:sldLayoutId id="2147483874" r:id="rId13"/>
    <p:sldLayoutId id="2147483875" r:id="rId14"/>
  </p:sldLayoutIdLst>
  <p:txStyles>
    <p:titleStyle>
      <a:lvl1pPr algn="ctr" rtl="1"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1" eaLnBrk="0" fontAlgn="base" hangingPunct="0">
        <a:spcBef>
          <a:spcPct val="0"/>
        </a:spcBef>
        <a:spcAft>
          <a:spcPct val="0"/>
        </a:spcAft>
        <a:defRPr sz="4100" b="1">
          <a:solidFill>
            <a:schemeClr val="tx1"/>
          </a:solidFill>
          <a:latin typeface="Lucida Sans" pitchFamily="34" charset="0"/>
        </a:defRPr>
      </a:lvl2pPr>
      <a:lvl3pPr algn="ctr" rtl="1" eaLnBrk="0" fontAlgn="base" hangingPunct="0">
        <a:spcBef>
          <a:spcPct val="0"/>
        </a:spcBef>
        <a:spcAft>
          <a:spcPct val="0"/>
        </a:spcAft>
        <a:defRPr sz="4100" b="1">
          <a:solidFill>
            <a:schemeClr val="tx1"/>
          </a:solidFill>
          <a:latin typeface="Lucida Sans" pitchFamily="34" charset="0"/>
        </a:defRPr>
      </a:lvl3pPr>
      <a:lvl4pPr algn="ctr" rtl="1" eaLnBrk="0" fontAlgn="base" hangingPunct="0">
        <a:spcBef>
          <a:spcPct val="0"/>
        </a:spcBef>
        <a:spcAft>
          <a:spcPct val="0"/>
        </a:spcAft>
        <a:defRPr sz="4100" b="1">
          <a:solidFill>
            <a:schemeClr val="tx1"/>
          </a:solidFill>
          <a:latin typeface="Lucida Sans" pitchFamily="34" charset="0"/>
        </a:defRPr>
      </a:lvl4pPr>
      <a:lvl5pPr algn="ctr" rtl="1" eaLnBrk="0" fontAlgn="base" hangingPunct="0">
        <a:spcBef>
          <a:spcPct val="0"/>
        </a:spcBef>
        <a:spcAft>
          <a:spcPct val="0"/>
        </a:spcAft>
        <a:defRPr sz="4100" b="1">
          <a:solidFill>
            <a:schemeClr val="tx1"/>
          </a:solidFill>
          <a:latin typeface="Lucida Sans" pitchFamily="34" charset="0"/>
        </a:defRPr>
      </a:lvl5pPr>
      <a:lvl6pPr marL="457200" algn="ctr" rtl="1" fontAlgn="base">
        <a:spcBef>
          <a:spcPct val="0"/>
        </a:spcBef>
        <a:spcAft>
          <a:spcPct val="0"/>
        </a:spcAft>
        <a:defRPr sz="4100" b="1">
          <a:solidFill>
            <a:schemeClr val="tx1"/>
          </a:solidFill>
          <a:latin typeface="Lucida Sans" pitchFamily="34" charset="0"/>
        </a:defRPr>
      </a:lvl6pPr>
      <a:lvl7pPr marL="914400" algn="ctr" rtl="1" fontAlgn="base">
        <a:spcBef>
          <a:spcPct val="0"/>
        </a:spcBef>
        <a:spcAft>
          <a:spcPct val="0"/>
        </a:spcAft>
        <a:defRPr sz="4100" b="1">
          <a:solidFill>
            <a:schemeClr val="tx1"/>
          </a:solidFill>
          <a:latin typeface="Lucida Sans" pitchFamily="34" charset="0"/>
        </a:defRPr>
      </a:lvl7pPr>
      <a:lvl8pPr marL="1371600" algn="ctr" rtl="1" fontAlgn="base">
        <a:spcBef>
          <a:spcPct val="0"/>
        </a:spcBef>
        <a:spcAft>
          <a:spcPct val="0"/>
        </a:spcAft>
        <a:defRPr sz="4100" b="1">
          <a:solidFill>
            <a:schemeClr val="tx1"/>
          </a:solidFill>
          <a:latin typeface="Lucida Sans" pitchFamily="34" charset="0"/>
        </a:defRPr>
      </a:lvl8pPr>
      <a:lvl9pPr marL="1828800" algn="ctr" rtl="1" fontAlgn="base">
        <a:spcBef>
          <a:spcPct val="0"/>
        </a:spcBef>
        <a:spcAft>
          <a:spcPct val="0"/>
        </a:spcAft>
        <a:defRPr sz="4100" b="1">
          <a:solidFill>
            <a:schemeClr val="tx1"/>
          </a:solidFill>
          <a:latin typeface="Lucida Sans" pitchFamily="34" charset="0"/>
        </a:defRPr>
      </a:lvl9pPr>
    </p:titleStyle>
    <p:bodyStyle>
      <a:lvl1pPr marL="547688" indent="-411163" algn="r" rtl="1" eaLnBrk="0" fontAlgn="base" hangingPunct="0">
        <a:spcBef>
          <a:spcPct val="20000"/>
        </a:spcBef>
        <a:spcAft>
          <a:spcPct val="0"/>
        </a:spcAft>
        <a:buClr>
          <a:srgbClr val="F9F9F9"/>
        </a:buClr>
        <a:buSzPct val="65000"/>
        <a:buFont typeface="Wingdings 2" pitchFamily="18" charset="2"/>
        <a:buChar char=""/>
        <a:defRPr sz="2800" kern="1200">
          <a:solidFill>
            <a:schemeClr val="tx1"/>
          </a:solidFill>
          <a:latin typeface="+mn-lt"/>
          <a:ea typeface="+mn-ea"/>
          <a:cs typeface="+mn-cs"/>
        </a:defRPr>
      </a:lvl1pPr>
      <a:lvl2pPr marL="868363" indent="-282575" algn="r" rtl="1"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r" rtl="1"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r" rtl="1"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r" rtl="1"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r" rtl="1"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r" rtl="1"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r" rtl="1"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r" rtl="1"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alhabbal45@yahoo.com" TargetMode="External"/><Relationship Id="rId2" Type="http://schemas.openxmlformats.org/officeDocument/2006/relationships/hyperlink" Target="http://www.alhabbal.info/dr.mjamil"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hyperlink" Target="http://aappolicy.aappublications.org/cgi/content/full/pediatrics;115/2/496" TargetMode="Externa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who.int/child_adolescent_health/topics/prevention_care/child/nutrition/breastfeeding/en/index.html" TargetMode="Externa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hyperlink" Target="http://web.archive.org/web/20071129082404/http:/www.who.int/gb/ebwha/pdf_files/EB109/eeb10912.pdf" TargetMode="Externa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hyperlink" Target="http://aappolicy.aappublications.org/cgi/content/full/pediatrics;115/2/496" TargetMode="Externa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en.wikipedia.org/wiki/International_Breastfeeding_Symbol" TargetMode="External"/><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4woman.gov/breastfeeding/index.cfm?page=227" TargetMode="Externa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en.wikipedia.org/wiki/Intelligence_quotient" TargetMode="Externa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oleObject" Target="../embeddings/oleObject6.bin"/><Relationship Id="rId2" Type="http://schemas.openxmlformats.org/officeDocument/2006/relationships/slideLayout" Target="../slideLayouts/slideLayout12.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hyperlink" Target="http://www.ncbi.nlm.nih.gov/entrez/query.fcgi?db=pubmed&amp;cmd=Search&amp;itool=pubmed_AbstractPlus&amp;term=%22McGregor+JA%22%5bAuthor%5d"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hyperlink" Target="http://www.ncbi.nlm.nih.gov/entrez/query.fcgi?db=pubmed&amp;cmd=Search&amp;itool=pubmed_AbstractPlus&amp;term=%22Rogo+LJ%22%5bAuthor%5d"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http://www.sciencealert.com.au/images/stories/mammary_stem_cells_sm.jpg" TargetMode="Externa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hyperlink" Target="http://www.springerlink.com/content/kx5346234285/?p=b80ffe182f1842aa9af7e22724b96834&amp;pi=0" TargetMode="External"/><Relationship Id="rId2" Type="http://schemas.openxmlformats.org/officeDocument/2006/relationships/hyperlink" Target="http://www.springerlink.com/content/100524/?p=b80ffe182f1842aa9af7e22724b96834&amp;pi=0"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3"/>
          <p:cNvSpPr>
            <a:spLocks noGrp="1" noChangeArrowheads="1"/>
          </p:cNvSpPr>
          <p:nvPr>
            <p:ph idx="1"/>
          </p:nvPr>
        </p:nvSpPr>
        <p:spPr>
          <a:xfrm>
            <a:off x="457200" y="357188"/>
            <a:ext cx="8229600" cy="6143625"/>
          </a:xfrm>
        </p:spPr>
        <p:txBody>
          <a:bodyPr/>
          <a:lstStyle/>
          <a:p>
            <a:pPr algn="ctr" eaLnBrk="1" hangingPunct="1">
              <a:lnSpc>
                <a:spcPct val="80000"/>
              </a:lnSpc>
              <a:buFont typeface="Wingdings" pitchFamily="2" charset="2"/>
              <a:buNone/>
              <a:defRPr/>
            </a:pPr>
            <a:r>
              <a:rPr lang="en-US" sz="3600" dirty="0" smtClean="0">
                <a:solidFill>
                  <a:srgbClr val="FF0000"/>
                </a:solidFill>
              </a:rPr>
              <a:t>Human Lactation:</a:t>
            </a:r>
          </a:p>
          <a:p>
            <a:pPr algn="ctr" eaLnBrk="1" hangingPunct="1">
              <a:lnSpc>
                <a:spcPct val="80000"/>
              </a:lnSpc>
              <a:buFont typeface="Wingdings" pitchFamily="2" charset="2"/>
              <a:buNone/>
              <a:defRPr/>
            </a:pPr>
            <a:r>
              <a:rPr lang="en-US" sz="3600" dirty="0" smtClean="0">
                <a:solidFill>
                  <a:srgbClr val="FF0000"/>
                </a:solidFill>
              </a:rPr>
              <a:t>A Medical and Islamic Perspective</a:t>
            </a:r>
          </a:p>
          <a:p>
            <a:pPr marL="609600" indent="-609600" algn="ctr" eaLnBrk="1" hangingPunct="1">
              <a:buClr>
                <a:schemeClr val="tx1"/>
              </a:buClr>
              <a:buFont typeface="Wingdings" pitchFamily="2" charset="2"/>
              <a:buNone/>
              <a:defRPr/>
            </a:pPr>
            <a:endParaRPr lang="en-GB" dirty="0" smtClean="0">
              <a:solidFill>
                <a:schemeClr val="bg1"/>
              </a:solidFill>
            </a:endParaRPr>
          </a:p>
          <a:p>
            <a:pPr marL="609600" indent="-609600" algn="ctr" eaLnBrk="1" hangingPunct="1">
              <a:buClr>
                <a:schemeClr val="tx1"/>
              </a:buClr>
              <a:buFont typeface="Wingdings" pitchFamily="2" charset="2"/>
              <a:buNone/>
              <a:defRPr/>
            </a:pPr>
            <a:r>
              <a:rPr lang="en-GB" dirty="0" smtClean="0">
                <a:solidFill>
                  <a:schemeClr val="bg1"/>
                </a:solidFill>
              </a:rPr>
              <a:t>Dr. Mohammad </a:t>
            </a:r>
            <a:r>
              <a:rPr lang="en-GB" dirty="0" err="1" smtClean="0">
                <a:solidFill>
                  <a:schemeClr val="bg1"/>
                </a:solidFill>
              </a:rPr>
              <a:t>Jamil</a:t>
            </a:r>
            <a:r>
              <a:rPr lang="en-GB" dirty="0" smtClean="0">
                <a:solidFill>
                  <a:schemeClr val="bg1"/>
                </a:solidFill>
              </a:rPr>
              <a:t> Al-</a:t>
            </a:r>
            <a:r>
              <a:rPr lang="en-GB" dirty="0" err="1" smtClean="0">
                <a:solidFill>
                  <a:schemeClr val="bg1"/>
                </a:solidFill>
              </a:rPr>
              <a:t>Habbal</a:t>
            </a:r>
            <a:endParaRPr lang="en-GB" dirty="0" smtClean="0">
              <a:solidFill>
                <a:schemeClr val="bg1"/>
              </a:solidFill>
            </a:endParaRPr>
          </a:p>
          <a:p>
            <a:pPr marL="609600" indent="-609600" algn="ctr" eaLnBrk="1" hangingPunct="1">
              <a:buClr>
                <a:schemeClr val="tx1"/>
              </a:buClr>
              <a:buFont typeface="Wingdings" pitchFamily="2" charset="2"/>
              <a:buNone/>
              <a:defRPr/>
            </a:pPr>
            <a:r>
              <a:rPr lang="en-GB" dirty="0" smtClean="0">
                <a:solidFill>
                  <a:schemeClr val="bg1"/>
                </a:solidFill>
              </a:rPr>
              <a:t> (Consultant Physician) </a:t>
            </a:r>
          </a:p>
          <a:p>
            <a:pPr marL="609600" indent="-609600" algn="ctr" eaLnBrk="1" hangingPunct="1">
              <a:buClr>
                <a:schemeClr val="tx1"/>
              </a:buClr>
              <a:buFont typeface="Wingdings" pitchFamily="2" charset="2"/>
              <a:buNone/>
              <a:defRPr/>
            </a:pPr>
            <a:r>
              <a:rPr lang="en-GB" dirty="0" smtClean="0">
                <a:solidFill>
                  <a:schemeClr val="bg1"/>
                </a:solidFill>
              </a:rPr>
              <a:t>MRCP (UK), FRCP (Ed), FRCP (London),</a:t>
            </a:r>
          </a:p>
          <a:p>
            <a:pPr marL="609600" indent="-609600" algn="ctr" eaLnBrk="1" hangingPunct="1">
              <a:buFont typeface="Wingdings" pitchFamily="2" charset="2"/>
              <a:buNone/>
              <a:defRPr/>
            </a:pPr>
            <a:r>
              <a:rPr lang="en-GB" dirty="0" smtClean="0">
                <a:solidFill>
                  <a:schemeClr val="bg1"/>
                </a:solidFill>
              </a:rPr>
              <a:t>	</a:t>
            </a:r>
            <a:r>
              <a:rPr lang="en-US" dirty="0" smtClean="0">
                <a:solidFill>
                  <a:schemeClr val="bg1"/>
                </a:solidFill>
              </a:rPr>
              <a:t>King Fahad Specialist Hospital-</a:t>
            </a:r>
            <a:r>
              <a:rPr lang="en-US" dirty="0" err="1" smtClean="0">
                <a:solidFill>
                  <a:schemeClr val="bg1"/>
                </a:solidFill>
              </a:rPr>
              <a:t>Dammam</a:t>
            </a:r>
            <a:endParaRPr lang="en-US" dirty="0" smtClean="0">
              <a:solidFill>
                <a:schemeClr val="bg1"/>
              </a:solidFill>
            </a:endParaRPr>
          </a:p>
          <a:p>
            <a:pPr marL="609600" indent="-609600" algn="ctr" eaLnBrk="1" hangingPunct="1">
              <a:buFont typeface="Wingdings" pitchFamily="2" charset="2"/>
              <a:buNone/>
              <a:defRPr/>
            </a:pPr>
            <a:r>
              <a:rPr lang="en-US" dirty="0" smtClean="0">
                <a:solidFill>
                  <a:schemeClr val="bg1"/>
                </a:solidFill>
                <a:hlinkClick r:id="rId2"/>
              </a:rPr>
              <a:t>www.alhabbal.info/dr.mjamil</a:t>
            </a:r>
            <a:endParaRPr lang="en-US" dirty="0" smtClean="0">
              <a:solidFill>
                <a:schemeClr val="bg1"/>
              </a:solidFill>
            </a:endParaRPr>
          </a:p>
          <a:p>
            <a:pPr marL="609600" indent="-609600" algn="ctr" eaLnBrk="1" hangingPunct="1">
              <a:buFont typeface="Wingdings" pitchFamily="2" charset="2"/>
              <a:buNone/>
              <a:defRPr/>
            </a:pPr>
            <a:r>
              <a:rPr lang="en-GB" dirty="0" smtClean="0">
                <a:solidFill>
                  <a:schemeClr val="bg1"/>
                </a:solidFill>
              </a:rPr>
              <a:t>E-mail: </a:t>
            </a:r>
            <a:r>
              <a:rPr lang="en-GB" dirty="0" smtClean="0">
                <a:solidFill>
                  <a:schemeClr val="bg1"/>
                </a:solidFill>
                <a:hlinkClick r:id="rId3"/>
              </a:rPr>
              <a:t>alhabbal45@yahoo.com</a:t>
            </a:r>
            <a:endParaRPr lang="en-GB" dirty="0" smtClean="0">
              <a:solidFill>
                <a:schemeClr val="bg1"/>
              </a:solidFill>
            </a:endParaRPr>
          </a:p>
          <a:p>
            <a:pPr algn="ctr" eaLnBrk="1" hangingPunct="1">
              <a:lnSpc>
                <a:spcPct val="80000"/>
              </a:lnSpc>
              <a:buFont typeface="Wingdings" pitchFamily="2" charset="2"/>
              <a:buNone/>
              <a:defRP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6" name="Rectangle 2"/>
          <p:cNvSpPr>
            <a:spLocks noGrp="1" noChangeArrowheads="1"/>
          </p:cNvSpPr>
          <p:nvPr>
            <p:ph type="title"/>
          </p:nvPr>
        </p:nvSpPr>
        <p:spPr bwMode="auto">
          <a:xfrm>
            <a:off x="381000" y="500042"/>
            <a:ext cx="8229600" cy="1404958"/>
          </a:xfrm>
          <a:ln>
            <a:miter lim="800000"/>
            <a:headEnd/>
            <a:tailEnd/>
          </a:ln>
        </p:spPr>
        <p:txBody>
          <a:bodyPr wrap="square" lIns="91440" tIns="45720" rIns="91440" bIns="45720" numCol="1" anchor="t" anchorCtr="0" compatLnSpc="1">
            <a:prstTxWarp prst="textNoShape">
              <a:avLst/>
            </a:prstTxWarp>
            <a:normAutofit fontScale="90000"/>
          </a:bodyPr>
          <a:lstStyle/>
          <a:p>
            <a:pPr algn="l">
              <a:lnSpc>
                <a:spcPct val="80000"/>
              </a:lnSpc>
              <a:defRPr/>
            </a:pPr>
            <a:r>
              <a:rPr lang="en-US" sz="3000" u="sng" dirty="0">
                <a:solidFill>
                  <a:srgbClr val="000066"/>
                </a:solidFill>
                <a:effectLst/>
                <a:latin typeface="AvantGarde Md BT" pitchFamily="34" charset="0"/>
              </a:rPr>
              <a:t>Third</a:t>
            </a:r>
            <a:r>
              <a:rPr lang="en-US" sz="2700" dirty="0" smtClean="0">
                <a:solidFill>
                  <a:schemeClr val="tx1"/>
                </a:solidFill>
                <a:latin typeface="AvantGarde Md BT" pitchFamily="34" charset="0"/>
              </a:rPr>
              <a:t>:</a:t>
            </a:r>
            <a:br>
              <a:rPr lang="en-US" sz="2700" dirty="0" smtClean="0">
                <a:solidFill>
                  <a:schemeClr val="tx1"/>
                </a:solidFill>
                <a:latin typeface="AvantGarde Md BT" pitchFamily="34" charset="0"/>
              </a:rPr>
            </a:br>
            <a:r>
              <a:rPr lang="en-US" sz="2700" dirty="0" smtClean="0">
                <a:solidFill>
                  <a:schemeClr val="tx1"/>
                </a:solidFill>
                <a:latin typeface="AvantGarde Md BT" pitchFamily="34" charset="0"/>
              </a:rPr>
              <a:t> </a:t>
            </a:r>
            <a:br>
              <a:rPr lang="en-US" sz="2700" dirty="0" smtClean="0">
                <a:solidFill>
                  <a:schemeClr val="tx1"/>
                </a:solidFill>
                <a:latin typeface="AvantGarde Md BT" pitchFamily="34" charset="0"/>
              </a:rPr>
            </a:br>
            <a:r>
              <a:rPr lang="en-US" sz="2700" b="0" dirty="0" smtClean="0">
                <a:solidFill>
                  <a:schemeClr val="bg1"/>
                </a:solidFill>
                <a:effectLst/>
                <a:latin typeface="AvantGarde Md BT" pitchFamily="34" charset="0"/>
              </a:rPr>
              <a:t>The </a:t>
            </a:r>
            <a:r>
              <a:rPr lang="en-US" sz="2700" b="0" dirty="0">
                <a:solidFill>
                  <a:schemeClr val="bg1"/>
                </a:solidFill>
                <a:effectLst/>
                <a:latin typeface="AvantGarde Md BT" pitchFamily="34" charset="0"/>
              </a:rPr>
              <a:t>studied </a:t>
            </a:r>
            <a:r>
              <a:rPr lang="en-US" sz="2700" b="0" dirty="0" err="1">
                <a:solidFill>
                  <a:schemeClr val="bg1"/>
                </a:solidFill>
                <a:effectLst/>
                <a:latin typeface="AvantGarde Md BT" pitchFamily="34" charset="0"/>
              </a:rPr>
              <a:t>A</a:t>
            </a:r>
            <a:r>
              <a:rPr lang="en-US" sz="2700" b="0" dirty="0" err="1" smtClean="0">
                <a:solidFill>
                  <a:schemeClr val="bg1"/>
                </a:solidFill>
                <a:effectLst/>
                <a:latin typeface="AvantGarde Md BT" pitchFamily="34" charset="0"/>
              </a:rPr>
              <a:t>yaat</a:t>
            </a:r>
            <a:r>
              <a:rPr lang="en-US" sz="2700" b="0" dirty="0" smtClean="0">
                <a:solidFill>
                  <a:schemeClr val="bg1"/>
                </a:solidFill>
                <a:effectLst/>
                <a:latin typeface="AvantGarde Md BT" pitchFamily="34" charset="0"/>
              </a:rPr>
              <a:t> </a:t>
            </a:r>
            <a:r>
              <a:rPr lang="en-US" sz="2700" b="0" dirty="0">
                <a:solidFill>
                  <a:schemeClr val="bg1"/>
                </a:solidFill>
                <a:effectLst/>
                <a:latin typeface="AvantGarde Md BT" pitchFamily="34" charset="0"/>
              </a:rPr>
              <a:t>were categorized according to their scientific topics as follows:</a:t>
            </a:r>
          </a:p>
        </p:txBody>
      </p:sp>
      <p:graphicFrame>
        <p:nvGraphicFramePr>
          <p:cNvPr id="170384" name="Group 400"/>
          <p:cNvGraphicFramePr>
            <a:graphicFrameLocks noGrp="1"/>
          </p:cNvGraphicFramePr>
          <p:nvPr>
            <p:ph idx="1"/>
          </p:nvPr>
        </p:nvGraphicFramePr>
        <p:xfrm>
          <a:off x="457200" y="2057400"/>
          <a:ext cx="8229600" cy="4572000"/>
        </p:xfrm>
        <a:graphic>
          <a:graphicData uri="http://schemas.openxmlformats.org/drawingml/2006/table">
            <a:tbl>
              <a:tblPr/>
              <a:tblGrid>
                <a:gridCol w="3200400"/>
                <a:gridCol w="838200"/>
                <a:gridCol w="228600"/>
                <a:gridCol w="3200400"/>
                <a:gridCol w="762000"/>
              </a:tblGrid>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bg1"/>
                          </a:solidFill>
                          <a:effectLst/>
                          <a:latin typeface="AvantGarde Md BT" pitchFamily="34" charset="0"/>
                          <a:cs typeface="Times New Roman" pitchFamily="18" charset="0"/>
                        </a:rPr>
                        <a:t>Medicine</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416</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Geology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69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Physics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138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Seas &amp; Rivers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35</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Biology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130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Transportation</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28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bg1"/>
                          </a:solidFill>
                          <a:effectLst/>
                          <a:latin typeface="AvantGarde Md BT" pitchFamily="34" charset="0"/>
                          <a:cs typeface="Times New Roman" pitchFamily="18" charset="0"/>
                        </a:rPr>
                        <a:t>Astronomy &amp; Cosmology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105</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Origin of Man &amp; others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27</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Geography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98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Engineering</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12</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dirty="0" smtClean="0">
                          <a:ln>
                            <a:noFill/>
                          </a:ln>
                          <a:solidFill>
                            <a:schemeClr val="bg1"/>
                          </a:solidFill>
                          <a:effectLst/>
                          <a:latin typeface="AvantGarde Md BT" pitchFamily="34" charset="0"/>
                          <a:cs typeface="Times New Roman" pitchFamily="18" charset="0"/>
                        </a:rPr>
                        <a:t>Agriculture</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89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Chesmistry</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11</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4064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Math. &amp; Statistics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79</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Language of birds &amp; animals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8</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r>
              <a:tr h="70643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All of the above &amp; others</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3"/>
                      <a:srcRect/>
                      <a:tile tx="0" ty="0" sx="100000" sy="100000" flip="none" algn="tl"/>
                    </a:blip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100" b="1" i="0" u="none" strike="noStrike" cap="none" normalizeH="0" baseline="0" smtClean="0">
                          <a:ln>
                            <a:noFill/>
                          </a:ln>
                          <a:solidFill>
                            <a:schemeClr val="bg1"/>
                          </a:solidFill>
                          <a:effectLst/>
                          <a:latin typeface="AvantGarde Md BT" pitchFamily="34" charset="0"/>
                          <a:cs typeface="Times New Roman" pitchFamily="18" charset="0"/>
                        </a:rPr>
                        <a:t>&gt; 20</a:t>
                      </a:r>
                    </a:p>
                  </a:txBody>
                  <a:tcPr anchor="ctr" horzOverflow="overflow">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blipFill dpi="0" rotWithShape="1">
                      <a:blip r:embed="rId4"/>
                      <a:srcRect/>
                      <a:tile tx="0" ty="0" sx="100000" sy="100000" flip="none" algn="tl"/>
                    </a:blip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w="38100" cap="flat" cmpd="sng" algn="ctr">
                      <a:solidFill>
                        <a:schemeClr val="tx1"/>
                      </a:solidFill>
                      <a:prstDash val="solid"/>
                      <a:round/>
                      <a:headEnd type="none" w="med" len="med"/>
                      <a:tailEnd type="none" w="med" len="med"/>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smtClean="0">
                        <a:ln>
                          <a:noFill/>
                        </a:ln>
                        <a:solidFill>
                          <a:schemeClr val="bg1"/>
                        </a:solidFill>
                        <a:effectLst/>
                        <a:latin typeface="Times New Roman" pitchFamily="18" charset="0"/>
                        <a:cs typeface="Times New Roman" pitchFamily="18" charset="0"/>
                      </a:endParaRPr>
                    </a:p>
                  </a:txBody>
                  <a:tcPr anchor="ctr" horzOverflow="overflow">
                    <a:lnL>
                      <a:noFill/>
                    </a:lnL>
                    <a:lnR>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r-SA" sz="2800" b="0" i="0" u="none" strike="noStrike" cap="none" normalizeH="0" baseline="0" dirty="0" smtClean="0">
                        <a:ln>
                          <a:noFill/>
                        </a:ln>
                        <a:solidFill>
                          <a:schemeClr val="bg1"/>
                        </a:solidFill>
                        <a:effectLst/>
                        <a:latin typeface="Times New Roman" pitchFamily="18" charset="0"/>
                        <a:cs typeface="Times New Roman" pitchFamily="18" charset="0"/>
                      </a:endParaRPr>
                    </a:p>
                  </a:txBody>
                  <a:tcPr anchor="ctr" horzOverflow="overflow">
                    <a:lnL>
                      <a:noFill/>
                    </a:lnL>
                    <a:lnR cap="flat">
                      <a:noFill/>
                    </a:lnR>
                    <a:lnT w="38100" cap="flat" cmpd="sng" algn="ctr">
                      <a:solidFill>
                        <a:schemeClr val="tx1"/>
                      </a:solidFill>
                      <a:prstDash val="solid"/>
                      <a:round/>
                      <a:headEnd type="none" w="med" len="med"/>
                      <a:tailEnd type="none" w="med" len="med"/>
                    </a:lnT>
                    <a:lnB cap="flat">
                      <a:noFill/>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rtl="0" eaLnBrk="1" fontAlgn="auto" hangingPunct="1">
              <a:spcAft>
                <a:spcPts val="0"/>
              </a:spcAft>
              <a:defRPr/>
            </a:pPr>
            <a:r>
              <a:rPr lang="en-GB" b="0" dirty="0" smtClean="0">
                <a:solidFill>
                  <a:srgbClr val="FF0000"/>
                </a:solidFill>
                <a:effectLst/>
              </a:rPr>
              <a:t>Human Lactation(Breastfeeding)</a:t>
            </a:r>
            <a:endParaRPr lang="ar-SA" b="0" dirty="0">
              <a:solidFill>
                <a:srgbClr val="FF0000"/>
              </a:solidFill>
              <a:effectLst/>
            </a:endParaRPr>
          </a:p>
        </p:txBody>
      </p:sp>
      <p:sp>
        <p:nvSpPr>
          <p:cNvPr id="28675" name="Content Placeholder 2"/>
          <p:cNvSpPr>
            <a:spLocks noGrp="1"/>
          </p:cNvSpPr>
          <p:nvPr>
            <p:ph idx="1"/>
          </p:nvPr>
        </p:nvSpPr>
        <p:spPr/>
        <p:txBody>
          <a:bodyPr/>
          <a:lstStyle/>
          <a:p>
            <a:pPr algn="just" eaLnBrk="1" hangingPunct="1">
              <a:buNone/>
            </a:pPr>
            <a:r>
              <a:rPr lang="ar-AE" b="1" dirty="0" smtClean="0">
                <a:solidFill>
                  <a:schemeClr val="bg1"/>
                </a:solidFill>
              </a:rPr>
              <a:t>قال تعالى: </a:t>
            </a:r>
            <a:endParaRPr lang="en-US" b="1" dirty="0" smtClean="0">
              <a:solidFill>
                <a:schemeClr val="bg1"/>
              </a:solidFill>
            </a:endParaRPr>
          </a:p>
          <a:p>
            <a:pPr algn="l" eaLnBrk="1" hangingPunct="1">
              <a:buNone/>
            </a:pPr>
            <a:r>
              <a:rPr lang="ar-AE" b="1" dirty="0" smtClean="0">
                <a:solidFill>
                  <a:schemeClr val="bg1"/>
                </a:solidFill>
              </a:rPr>
              <a:t>(والوالدات يرضعن أولادهن حولين كاملين لمن اراد ان يتم الرضاعة) البقرة: 223 </a:t>
            </a:r>
          </a:p>
          <a:p>
            <a:pPr algn="l" rtl="0" eaLnBrk="1" hangingPunct="1">
              <a:buFont typeface="Wingdings 2" pitchFamily="18" charset="2"/>
              <a:buNone/>
            </a:pPr>
            <a:endParaRPr lang="en-GB" dirty="0" smtClean="0">
              <a:solidFill>
                <a:schemeClr val="bg1"/>
              </a:solidFill>
            </a:endParaRPr>
          </a:p>
          <a:p>
            <a:pPr algn="l" rtl="0" eaLnBrk="1" hangingPunct="1">
              <a:buFont typeface="Wingdings 2" pitchFamily="18" charset="2"/>
              <a:buNone/>
            </a:pPr>
            <a:r>
              <a:rPr lang="en-GB" dirty="0" smtClean="0">
                <a:solidFill>
                  <a:schemeClr val="bg1"/>
                </a:solidFill>
              </a:rPr>
              <a:t>The mothers shall give suck to their children for two whole years for those who desire to complete the period of suckling</a:t>
            </a:r>
          </a:p>
          <a:p>
            <a:pPr algn="ctr" rtl="0" eaLnBrk="1" hangingPunct="1">
              <a:buFont typeface="Wingdings 2" pitchFamily="18" charset="2"/>
              <a:buNone/>
            </a:pPr>
            <a:r>
              <a:rPr lang="en-US" sz="2000" dirty="0" smtClean="0">
                <a:solidFill>
                  <a:schemeClr val="bg1"/>
                </a:solidFill>
              </a:rPr>
              <a:t>						Chapter 2 – Verse 233</a:t>
            </a:r>
            <a:endParaRPr lang="en-GB" sz="2000" dirty="0" smtClean="0">
              <a:solidFill>
                <a:schemeClr val="bg1"/>
              </a:solidFill>
            </a:endParaRPr>
          </a:p>
          <a:p>
            <a:pPr algn="l" rtl="0" eaLnBrk="1" hangingPunct="1">
              <a:buFont typeface="Wingdings 2" pitchFamily="18" charset="2"/>
              <a:buNone/>
            </a:pPr>
            <a:endParaRPr lang="en-GB" dirty="0" smtClean="0">
              <a:solidFill>
                <a:schemeClr val="bg1"/>
              </a:solidFill>
            </a:endParaRPr>
          </a:p>
          <a:p>
            <a:pPr eaLnBrk="1" hangingPunct="1">
              <a:buFont typeface="Wingdings 2" pitchFamily="18" charset="2"/>
              <a:buNone/>
            </a:pPr>
            <a:endParaRPr lang="ar-SA"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0418" name="Picture 2" descr="صورة1"/>
          <p:cNvPicPr>
            <a:picLocks noGrp="1" noChangeAspect="1" noChangeArrowheads="1"/>
          </p:cNvPicPr>
          <p:nvPr>
            <p:ph/>
          </p:nvPr>
        </p:nvPicPr>
        <p:blipFill>
          <a:blip r:embed="rId2"/>
          <a:srcRect/>
          <a:stretch>
            <a:fillRect/>
          </a:stretch>
        </p:blipFill>
        <p:spPr>
          <a:xfrm>
            <a:off x="1214438" y="142875"/>
            <a:ext cx="6000750" cy="6500813"/>
          </a:xfr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0418"/>
                                        </p:tgtEl>
                                        <p:attrNameLst>
                                          <p:attrName>style.visibility</p:attrName>
                                        </p:attrNameLst>
                                      </p:cBhvr>
                                      <p:to>
                                        <p:strVal val="visible"/>
                                      </p:to>
                                    </p:set>
                                    <p:animEffect transition="in" filter="fade">
                                      <p:cBhvr>
                                        <p:cTn id="7" dur="1000"/>
                                        <p:tgtEl>
                                          <p:spTgt spid="60418"/>
                                        </p:tgtEl>
                                      </p:cBhvr>
                                    </p:animEffect>
                                    <p:anim calcmode="lin" valueType="num">
                                      <p:cBhvr>
                                        <p:cTn id="8" dur="1000" fill="hold"/>
                                        <p:tgtEl>
                                          <p:spTgt spid="60418"/>
                                        </p:tgtEl>
                                        <p:attrNameLst>
                                          <p:attrName>ppt_x</p:attrName>
                                        </p:attrNameLst>
                                      </p:cBhvr>
                                      <p:tavLst>
                                        <p:tav tm="0">
                                          <p:val>
                                            <p:strVal val="#ppt_x"/>
                                          </p:val>
                                        </p:tav>
                                        <p:tav tm="100000">
                                          <p:val>
                                            <p:strVal val="#ppt_x"/>
                                          </p:val>
                                        </p:tav>
                                      </p:tavLst>
                                    </p:anim>
                                    <p:anim calcmode="lin" valueType="num">
                                      <p:cBhvr>
                                        <p:cTn id="9" dur="900" decel="100000" fill="hold"/>
                                        <p:tgtEl>
                                          <p:spTgt spid="60418"/>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04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1"/>
          <p:cNvSpPr>
            <a:spLocks noGrp="1"/>
          </p:cNvSpPr>
          <p:nvPr>
            <p:ph/>
          </p:nvPr>
        </p:nvSpPr>
        <p:spPr/>
        <p:txBody>
          <a:bodyPr/>
          <a:lstStyle/>
          <a:p>
            <a:pPr algn="l" rtl="0" eaLnBrk="1" hangingPunct="1">
              <a:buNone/>
            </a:pPr>
            <a:r>
              <a:rPr lang="en-US" i="1" dirty="0" smtClean="0">
                <a:solidFill>
                  <a:schemeClr val="bg1"/>
                </a:solidFill>
              </a:rPr>
              <a:t>1- “The first two years of a child’s life are a critical window during which the foundations for healthy growth and development are built. Infant and young child feeding is a core dimension of care in this period.”</a:t>
            </a:r>
            <a:r>
              <a:rPr lang="en-US" dirty="0" smtClean="0">
                <a:solidFill>
                  <a:schemeClr val="bg1"/>
                </a:solidFill>
              </a:rPr>
              <a:t> </a:t>
            </a:r>
          </a:p>
          <a:p>
            <a:pPr algn="l" rtl="0" eaLnBrk="1" hangingPunct="1">
              <a:buNone/>
            </a:pPr>
            <a:r>
              <a:rPr lang="en-US" i="1" dirty="0" smtClean="0">
                <a:solidFill>
                  <a:schemeClr val="bg1"/>
                </a:solidFill>
              </a:rPr>
              <a:t>2- “Breastfeeding plays an essential and sometimes underestimated role in the treatment and prevention of childhood illness."</a:t>
            </a:r>
            <a:r>
              <a:rPr lang="en-US" dirty="0" smtClean="0">
                <a:solidFill>
                  <a:schemeClr val="bg1"/>
                </a:solidFill>
              </a:rPr>
              <a:t> </a:t>
            </a:r>
            <a:endParaRPr lang="ar-SA" dirty="0" smtClean="0">
              <a:solidFill>
                <a:schemeClr val="bg1"/>
              </a:solidFill>
            </a:endParaRPr>
          </a:p>
          <a:p>
            <a:pPr algn="l" rtl="0" eaLnBrk="1" hangingPunct="1">
              <a:buFont typeface="Wingdings 2" pitchFamily="18" charset="2"/>
              <a:buNone/>
            </a:pPr>
            <a:endParaRPr lang="en-US" dirty="0" smtClean="0">
              <a:solidFill>
                <a:schemeClr val="bg1"/>
              </a:solidFill>
            </a:endParaRPr>
          </a:p>
          <a:p>
            <a:pPr algn="ctr" rtl="0" eaLnBrk="1" hangingPunct="1">
              <a:buFont typeface="Wingdings 2" pitchFamily="18" charset="2"/>
              <a:buNone/>
            </a:pPr>
            <a:r>
              <a:rPr lang="en-US" sz="2400" dirty="0" smtClean="0">
                <a:solidFill>
                  <a:schemeClr val="bg1"/>
                </a:solidFill>
              </a:rPr>
              <a:t>Complementary feeding: WHO Report of the Global Consultation, Geneva, 10-13 December 2001.</a:t>
            </a:r>
          </a:p>
          <a:p>
            <a:pPr algn="l" rtl="0" eaLnBrk="1" hangingPunct="1"/>
            <a:endParaRPr lang="en-US" i="1" dirty="0" smtClean="0">
              <a:solidFill>
                <a:schemeClr val="bg1"/>
              </a:solidFill>
            </a:endParaRPr>
          </a:p>
          <a:p>
            <a:pPr algn="l" rtl="0" eaLnBrk="1" hangingPunct="1"/>
            <a:endParaRPr lang="ar-SA" dirty="0" smtClean="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ChangeArrowheads="1"/>
          </p:cNvSpPr>
          <p:nvPr/>
        </p:nvSpPr>
        <p:spPr bwMode="auto">
          <a:xfrm>
            <a:off x="500063" y="428625"/>
            <a:ext cx="8215312" cy="4708981"/>
          </a:xfrm>
          <a:prstGeom prst="rect">
            <a:avLst/>
          </a:prstGeom>
          <a:noFill/>
          <a:ln w="9525">
            <a:noFill/>
            <a:miter lim="800000"/>
            <a:headEnd/>
            <a:tailEnd/>
          </a:ln>
        </p:spPr>
        <p:txBody>
          <a:bodyPr>
            <a:spAutoFit/>
          </a:bodyPr>
          <a:lstStyle/>
          <a:p>
            <a:pPr marL="457200" indent="-457200"/>
            <a:r>
              <a:rPr lang="en-US" sz="3200" dirty="0" smtClean="0">
                <a:solidFill>
                  <a:schemeClr val="bg1"/>
                </a:solidFill>
              </a:rPr>
              <a:t>    </a:t>
            </a:r>
            <a:r>
              <a:rPr lang="en-US" sz="3600" dirty="0" smtClean="0">
                <a:solidFill>
                  <a:schemeClr val="bg1"/>
                </a:solidFill>
              </a:rPr>
              <a:t>Both </a:t>
            </a:r>
            <a:r>
              <a:rPr lang="en-US" sz="3600" dirty="0">
                <a:solidFill>
                  <a:schemeClr val="bg1"/>
                </a:solidFill>
              </a:rPr>
              <a:t>WHO and AAP stress the value of breastfeeding for </a:t>
            </a:r>
            <a:r>
              <a:rPr lang="en-US" sz="3600" dirty="0" smtClean="0">
                <a:solidFill>
                  <a:schemeClr val="bg1"/>
                </a:solidFill>
              </a:rPr>
              <a:t>both children and mothers . </a:t>
            </a:r>
            <a:br>
              <a:rPr lang="en-US" sz="3600" dirty="0" smtClean="0">
                <a:solidFill>
                  <a:schemeClr val="bg1"/>
                </a:solidFill>
              </a:rPr>
            </a:br>
            <a:endParaRPr lang="en-US" sz="3600" dirty="0" smtClean="0">
              <a:solidFill>
                <a:schemeClr val="bg1"/>
              </a:solidFill>
            </a:endParaRPr>
          </a:p>
          <a:p>
            <a:pPr marL="457200" indent="-457200"/>
            <a:r>
              <a:rPr lang="en-US" sz="3600" dirty="0" smtClean="0">
                <a:solidFill>
                  <a:schemeClr val="bg1"/>
                </a:solidFill>
              </a:rPr>
              <a:t>    </a:t>
            </a:r>
            <a:r>
              <a:rPr lang="en-US" sz="2800" dirty="0" smtClean="0">
                <a:solidFill>
                  <a:schemeClr val="bg1"/>
                </a:solidFill>
              </a:rPr>
              <a:t>Gartner LM, </a:t>
            </a:r>
            <a:r>
              <a:rPr lang="en-US" sz="2800" i="1" dirty="0" smtClean="0">
                <a:solidFill>
                  <a:schemeClr val="bg1"/>
                </a:solidFill>
              </a:rPr>
              <a:t>et al</a:t>
            </a:r>
            <a:r>
              <a:rPr lang="en-US" sz="2800" dirty="0" smtClean="0">
                <a:solidFill>
                  <a:schemeClr val="bg1"/>
                </a:solidFill>
              </a:rPr>
              <a:t> (2005).</a:t>
            </a:r>
            <a:r>
              <a:rPr lang="en-US" sz="3200" dirty="0" smtClean="0">
                <a:solidFill>
                  <a:schemeClr val="bg1"/>
                </a:solidFill>
              </a:rPr>
              <a:t> </a:t>
            </a:r>
            <a:r>
              <a:rPr lang="en-US" sz="2800" dirty="0" smtClean="0">
                <a:solidFill>
                  <a:schemeClr val="bg1"/>
                </a:solidFill>
              </a:rPr>
              <a:t>"</a:t>
            </a:r>
            <a:r>
              <a:rPr lang="en-US" sz="2800" dirty="0" smtClean="0">
                <a:solidFill>
                  <a:schemeClr val="bg1"/>
                </a:solidFill>
                <a:hlinkClick r:id="rId2" tooltip="http://aappolicy.aappublications.org/cgi/content/full/pediatrics;115/2/496"/>
              </a:rPr>
              <a:t>Breastfeeding and the use of human milk</a:t>
            </a:r>
            <a:r>
              <a:rPr lang="en-US" sz="2800" dirty="0" smtClean="0">
                <a:solidFill>
                  <a:schemeClr val="bg1"/>
                </a:solidFill>
              </a:rPr>
              <a:t>". </a:t>
            </a:r>
            <a:r>
              <a:rPr lang="en-US" sz="2800" i="1" dirty="0" smtClean="0">
                <a:solidFill>
                  <a:schemeClr val="bg1"/>
                </a:solidFill>
              </a:rPr>
              <a:t>Pediatrics</a:t>
            </a:r>
            <a:r>
              <a:rPr lang="en-US" sz="2800" dirty="0" smtClean="0">
                <a:solidFill>
                  <a:schemeClr val="bg1"/>
                </a:solidFill>
              </a:rPr>
              <a:t> </a:t>
            </a:r>
            <a:r>
              <a:rPr lang="en-US" sz="2800" b="1" dirty="0" smtClean="0">
                <a:solidFill>
                  <a:schemeClr val="bg1"/>
                </a:solidFill>
              </a:rPr>
              <a:t>115</a:t>
            </a:r>
            <a:r>
              <a:rPr lang="en-US" sz="2800" dirty="0" smtClean="0">
                <a:solidFill>
                  <a:schemeClr val="bg1"/>
                </a:solidFill>
              </a:rPr>
              <a:t> (2): 496–506. </a:t>
            </a:r>
            <a:br>
              <a:rPr lang="en-US" sz="2800" dirty="0" smtClean="0">
                <a:solidFill>
                  <a:schemeClr val="bg1"/>
                </a:solidFill>
              </a:rPr>
            </a:br>
            <a:endParaRPr lang="en-US" sz="3200" dirty="0" smtClean="0">
              <a:solidFill>
                <a:schemeClr val="bg1"/>
              </a:solidFill>
            </a:endParaRPr>
          </a:p>
          <a:p>
            <a:endParaRPr lang="en-US" sz="3200" dirty="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107950" y="2286000"/>
            <a:ext cx="9036050" cy="4154488"/>
          </a:xfrm>
          <a:prstGeom prst="rect">
            <a:avLst/>
          </a:prstGeom>
          <a:noFill/>
          <a:ln w="9525">
            <a:noFill/>
            <a:miter lim="800000"/>
            <a:headEnd/>
            <a:tailEnd/>
          </a:ln>
        </p:spPr>
        <p:txBody>
          <a:bodyPr anchor="ctr">
            <a:spAutoFit/>
          </a:bodyPr>
          <a:lstStyle/>
          <a:p>
            <a:pPr marL="342900" indent="-342900" algn="just">
              <a:buFont typeface="Lucida Sans" pitchFamily="34" charset="0"/>
              <a:buAutoNum type="arabicPeriod"/>
            </a:pPr>
            <a:r>
              <a:rPr lang="en-GB" sz="2400">
                <a:solidFill>
                  <a:schemeClr val="bg1"/>
                </a:solidFill>
              </a:rPr>
              <a:t>Exclusive breastfeeding for 6 months is the optimal way of feeding infants.</a:t>
            </a:r>
          </a:p>
          <a:p>
            <a:pPr marL="342900" indent="-342900" algn="just">
              <a:buFont typeface="Lucida Sans" pitchFamily="34" charset="0"/>
              <a:buAutoNum type="arabicPeriod"/>
            </a:pPr>
            <a:r>
              <a:rPr lang="en-GB" sz="2400">
                <a:solidFill>
                  <a:schemeClr val="bg1"/>
                </a:solidFill>
              </a:rPr>
              <a:t> Thereafter infants should receive complementary foods with </a:t>
            </a:r>
            <a:r>
              <a:rPr lang="en-GB" sz="2400" b="1">
                <a:solidFill>
                  <a:schemeClr val="bg1"/>
                </a:solidFill>
              </a:rPr>
              <a:t>continued breastfeeding up to 2 years of age or beyond</a:t>
            </a:r>
            <a:r>
              <a:rPr lang="en-GB" sz="2400">
                <a:solidFill>
                  <a:schemeClr val="bg1"/>
                </a:solidFill>
              </a:rPr>
              <a:t>.</a:t>
            </a:r>
          </a:p>
          <a:p>
            <a:pPr marL="342900" indent="-342900" algn="just">
              <a:buFont typeface="Lucida Sans" pitchFamily="34" charset="0"/>
              <a:buAutoNum type="arabicPeriod"/>
            </a:pPr>
            <a:r>
              <a:rPr lang="en-GB" sz="2400">
                <a:solidFill>
                  <a:schemeClr val="bg1"/>
                </a:solidFill>
              </a:rPr>
              <a:t>To enable mothers to establish and sustain exclusive breastfeeding for 6 months, WHO and UNICEF recommend: </a:t>
            </a:r>
            <a:r>
              <a:rPr lang="en-GB" sz="2400" b="1">
                <a:solidFill>
                  <a:schemeClr val="bg1"/>
                </a:solidFill>
              </a:rPr>
              <a:t>Initiation of breastfeeding within the first hour of life .</a:t>
            </a:r>
          </a:p>
          <a:p>
            <a:pPr marL="342900" indent="-342900" algn="just"/>
            <a:endParaRPr lang="en-GB" b="1">
              <a:solidFill>
                <a:schemeClr val="bg1"/>
              </a:solidFill>
            </a:endParaRPr>
          </a:p>
          <a:p>
            <a:pPr marL="342900" indent="-342900" algn="just" eaLnBrk="0" hangingPunct="0"/>
            <a:r>
              <a:rPr lang="en-US">
                <a:solidFill>
                  <a:schemeClr val="bg1"/>
                </a:solidFill>
              </a:rPr>
              <a:t> </a:t>
            </a:r>
            <a:r>
              <a:rPr lang="en-US">
                <a:solidFill>
                  <a:schemeClr val="bg1"/>
                </a:solidFill>
                <a:hlinkClick r:id="rId2" tooltip="http://www.who.int/child_adolescent_health/topics/prevention_care/child/nutrition/breastfeeding/en/index.html"/>
              </a:rPr>
              <a:t>"Exclusive Breastfeeding"</a:t>
            </a:r>
            <a:r>
              <a:rPr lang="en-US">
                <a:solidFill>
                  <a:schemeClr val="bg1"/>
                </a:solidFill>
              </a:rPr>
              <a:t>. </a:t>
            </a:r>
            <a:r>
              <a:rPr lang="en-US" i="1">
                <a:solidFill>
                  <a:schemeClr val="bg1"/>
                </a:solidFill>
              </a:rPr>
              <a:t>WHO: Child and Adolescent Health and Development: Breastfeeding</a:t>
            </a:r>
            <a:r>
              <a:rPr lang="en-US">
                <a:solidFill>
                  <a:schemeClr val="bg1"/>
                </a:solidFill>
              </a:rPr>
              <a:t>. Retrieved on 2008-09-22.  </a:t>
            </a:r>
          </a:p>
          <a:p>
            <a:pPr marL="342900" indent="-342900" algn="ctr" eaLnBrk="0" hangingPunct="0">
              <a:buFont typeface="Lucida Sans" pitchFamily="34" charset="0"/>
              <a:buAutoNum type="arabicPeriod"/>
            </a:pPr>
            <a:endParaRPr lang="en-GB">
              <a:solidFill>
                <a:schemeClr val="bg1"/>
              </a:solidFill>
            </a:endParaRPr>
          </a:p>
        </p:txBody>
      </p:sp>
      <p:sp>
        <p:nvSpPr>
          <p:cNvPr id="93189" name="Rectangle 5"/>
          <p:cNvSpPr>
            <a:spLocks noGrp="1"/>
          </p:cNvSpPr>
          <p:nvPr>
            <p:ph type="title"/>
          </p:nvPr>
        </p:nvSpPr>
        <p:spPr bwMode="auto">
          <a:xfrm>
            <a:off x="500034" y="1142984"/>
            <a:ext cx="8229600" cy="1143000"/>
          </a:xfrm>
        </p:spPr>
        <p:txBody>
          <a:bodyPr wrap="square" lIns="91440" tIns="45720" rIns="91440" bIns="45720" numCol="1" anchorCtr="0" compatLnSpc="1">
            <a:prstTxWarp prst="textNoShape">
              <a:avLst/>
            </a:prstTxWarp>
          </a:bodyPr>
          <a:lstStyle/>
          <a:p>
            <a:pPr>
              <a:defRPr/>
            </a:pPr>
            <a:r>
              <a:rPr lang="en-US" sz="3200" dirty="0" smtClean="0">
                <a:ln>
                  <a:noFill/>
                </a:ln>
                <a:solidFill>
                  <a:srgbClr val="FF0000"/>
                </a:solidFill>
                <a:effectLst/>
              </a:rPr>
              <a:t>WHO RECOMMENDATION</a:t>
            </a:r>
          </a:p>
        </p:txBody>
      </p:sp>
      <p:pic>
        <p:nvPicPr>
          <p:cNvPr id="4" name="Picture 3" descr="who.JPG"/>
          <p:cNvPicPr>
            <a:picLocks noChangeAspect="1"/>
          </p:cNvPicPr>
          <p:nvPr/>
        </p:nvPicPr>
        <p:blipFill>
          <a:blip r:embed="rId3">
            <a:duotone>
              <a:schemeClr val="accent3">
                <a:shade val="45000"/>
                <a:satMod val="135000"/>
              </a:schemeClr>
              <a:prstClr val="white"/>
            </a:duotone>
            <a:lum bright="-39000"/>
          </a:blip>
          <a:stretch>
            <a:fillRect/>
          </a:stretch>
        </p:blipFill>
        <p:spPr>
          <a:xfrm>
            <a:off x="2620056" y="285728"/>
            <a:ext cx="2952076" cy="1038230"/>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p:nvPr>
        </p:nvSpPr>
        <p:spPr>
          <a:xfrm>
            <a:off x="457200" y="381000"/>
            <a:ext cx="8229600" cy="6048375"/>
          </a:xfrm>
        </p:spPr>
        <p:txBody>
          <a:bodyPr/>
          <a:lstStyle/>
          <a:p>
            <a:pPr algn="just" rtl="0">
              <a:buFont typeface="Wingdings 2" pitchFamily="18" charset="2"/>
              <a:buNone/>
              <a:defRPr/>
            </a:pPr>
            <a:r>
              <a:rPr lang="en-US" dirty="0" smtClean="0">
                <a:solidFill>
                  <a:schemeClr val="bg1"/>
                </a:solidFill>
              </a:rPr>
              <a:t>According to a WHO 2001 report, alternatives to breastfeeding include:</a:t>
            </a:r>
          </a:p>
          <a:p>
            <a:pPr marL="650875" indent="-514350" algn="just" rtl="0">
              <a:buNone/>
              <a:defRPr/>
            </a:pPr>
            <a:r>
              <a:rPr lang="en-US" dirty="0" smtClean="0">
                <a:solidFill>
                  <a:schemeClr val="bg1"/>
                </a:solidFill>
              </a:rPr>
              <a:t>1- Expressed breast milk from </a:t>
            </a:r>
            <a:r>
              <a:rPr lang="en-US" dirty="0" smtClean="0">
                <a:solidFill>
                  <a:schemeClr val="accent5">
                    <a:lumMod val="75000"/>
                  </a:schemeClr>
                </a:solidFill>
              </a:rPr>
              <a:t>an infant’s own mother</a:t>
            </a:r>
            <a:endParaRPr lang="en-US" u="sng" dirty="0" smtClean="0">
              <a:solidFill>
                <a:schemeClr val="accent5">
                  <a:lumMod val="75000"/>
                </a:schemeClr>
              </a:solidFill>
            </a:endParaRPr>
          </a:p>
          <a:p>
            <a:pPr marL="650875" indent="-514350" algn="just" rtl="0">
              <a:buNone/>
              <a:defRPr/>
            </a:pPr>
            <a:r>
              <a:rPr lang="en-US" dirty="0" smtClean="0">
                <a:solidFill>
                  <a:schemeClr val="bg1"/>
                </a:solidFill>
              </a:rPr>
              <a:t>2- Breast milk from a </a:t>
            </a:r>
            <a:r>
              <a:rPr lang="en-US" dirty="0" smtClean="0">
                <a:solidFill>
                  <a:schemeClr val="accent6">
                    <a:lumMod val="50000"/>
                  </a:schemeClr>
                </a:solidFill>
              </a:rPr>
              <a:t>healthy wet-nurse or a human-milk bank </a:t>
            </a:r>
          </a:p>
          <a:p>
            <a:pPr marL="650875" indent="-514350" algn="just" rtl="0">
              <a:buNone/>
              <a:defRPr/>
            </a:pPr>
            <a:r>
              <a:rPr lang="en-US" dirty="0" smtClean="0">
                <a:solidFill>
                  <a:schemeClr val="bg1"/>
                </a:solidFill>
              </a:rPr>
              <a:t>3-  </a:t>
            </a:r>
            <a:r>
              <a:rPr lang="en-US" dirty="0" smtClean="0">
                <a:solidFill>
                  <a:schemeClr val="accent5">
                    <a:lumMod val="75000"/>
                  </a:schemeClr>
                </a:solidFill>
              </a:rPr>
              <a:t>A breast-milk substitute </a:t>
            </a:r>
            <a:r>
              <a:rPr lang="en-US" dirty="0" smtClean="0">
                <a:solidFill>
                  <a:schemeClr val="bg1"/>
                </a:solidFill>
              </a:rPr>
              <a:t>fed with a cup, which is a safer method than a </a:t>
            </a:r>
            <a:r>
              <a:rPr lang="en-US" dirty="0" smtClean="0">
                <a:solidFill>
                  <a:schemeClr val="accent5">
                    <a:lumMod val="75000"/>
                  </a:schemeClr>
                </a:solidFill>
              </a:rPr>
              <a:t>feeding bottle and teat.</a:t>
            </a:r>
          </a:p>
          <a:p>
            <a:pPr marL="650875" indent="-514350" algn="just" rtl="0">
              <a:buFont typeface="Wingdings 2" pitchFamily="18" charset="2"/>
              <a:buNone/>
              <a:defRPr/>
            </a:pPr>
            <a:endParaRPr lang="en-US" dirty="0" smtClean="0">
              <a:solidFill>
                <a:schemeClr val="bg1"/>
              </a:solidFill>
            </a:endParaRPr>
          </a:p>
          <a:p>
            <a:pPr algn="ctr" rtl="0">
              <a:buFont typeface="Wingdings 2" pitchFamily="18" charset="2"/>
              <a:buNone/>
              <a:defRPr/>
            </a:pPr>
            <a:r>
              <a:rPr lang="en-US" sz="2000" dirty="0" smtClean="0">
                <a:solidFill>
                  <a:schemeClr val="bg1"/>
                </a:solidFill>
              </a:rPr>
              <a:t>World Health Organization(24-11-2001)."</a:t>
            </a:r>
            <a:r>
              <a:rPr lang="en-US" sz="2000" dirty="0" smtClean="0">
                <a:solidFill>
                  <a:schemeClr val="bg1"/>
                </a:solidFill>
                <a:hlinkClick r:id="rId2" tooltip="http://web.archive.org/web/20071129082404/http://www.who.int/gb/ebwha/pdf_files/EB109/eeb10912.pdf"/>
              </a:rPr>
              <a:t>Infant and Young Child Nutrition: Global strategy for infant and young child feeding</a:t>
            </a:r>
            <a:r>
              <a:rPr lang="en-US" sz="2000" dirty="0" smtClean="0">
                <a:solidFill>
                  <a:schemeClr val="bg1"/>
                </a:solidFill>
              </a:rPr>
              <a:t>”, WHO Executive Board 109th Session provisional agenda item 3.8 (EB109/12).  </a:t>
            </a:r>
            <a:endParaRPr lang="ar-SA" sz="2000"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p:nvPr>
        </p:nvSpPr>
        <p:spPr>
          <a:xfrm>
            <a:off x="285750" y="142875"/>
            <a:ext cx="8572500" cy="5953125"/>
          </a:xfrm>
        </p:spPr>
        <p:txBody>
          <a:bodyPr/>
          <a:lstStyle/>
          <a:p>
            <a:pPr algn="ctr" rtl="0">
              <a:buFont typeface="Wingdings 2" pitchFamily="18" charset="2"/>
              <a:buNone/>
            </a:pPr>
            <a:r>
              <a:rPr lang="en-US" sz="3200" dirty="0" smtClean="0">
                <a:solidFill>
                  <a:srgbClr val="FF0000"/>
                </a:solidFill>
              </a:rPr>
              <a:t> </a:t>
            </a:r>
            <a:r>
              <a:rPr lang="en-US" sz="3200" b="1" dirty="0" smtClean="0">
                <a:solidFill>
                  <a:srgbClr val="FF0000"/>
                </a:solidFill>
              </a:rPr>
              <a:t>American Academy of Pediatrics</a:t>
            </a:r>
            <a:r>
              <a:rPr lang="en-US" sz="3200" dirty="0" smtClean="0">
                <a:solidFill>
                  <a:srgbClr val="FF0000"/>
                </a:solidFill>
              </a:rPr>
              <a:t> (AAP)</a:t>
            </a:r>
          </a:p>
          <a:p>
            <a:pPr algn="ctr" rtl="0">
              <a:buFont typeface="Wingdings 2" pitchFamily="18" charset="2"/>
              <a:buNone/>
            </a:pPr>
            <a:r>
              <a:rPr lang="en-US" sz="3200" b="1" dirty="0" smtClean="0">
                <a:solidFill>
                  <a:srgbClr val="FF0000"/>
                </a:solidFill>
              </a:rPr>
              <a:t>Recommendation</a:t>
            </a:r>
          </a:p>
          <a:p>
            <a:pPr algn="just" rtl="0">
              <a:buFont typeface="Wingdings 2" pitchFamily="18" charset="2"/>
              <a:buNone/>
            </a:pPr>
            <a:endParaRPr lang="en-US" b="1" dirty="0" smtClean="0">
              <a:solidFill>
                <a:schemeClr val="bg1"/>
              </a:solidFill>
            </a:endParaRPr>
          </a:p>
          <a:p>
            <a:pPr algn="just" rtl="0">
              <a:buFont typeface="Wingdings 2" pitchFamily="18" charset="2"/>
              <a:buNone/>
            </a:pPr>
            <a:r>
              <a:rPr lang="en-US" i="1" dirty="0" smtClean="0">
                <a:solidFill>
                  <a:schemeClr val="bg1"/>
                </a:solidFill>
              </a:rPr>
              <a:t>"</a:t>
            </a:r>
            <a:r>
              <a:rPr lang="en-US" b="1" i="1" dirty="0" smtClean="0">
                <a:solidFill>
                  <a:schemeClr val="bg1"/>
                </a:solidFill>
              </a:rPr>
              <a:t>Breastfeeding</a:t>
            </a:r>
            <a:r>
              <a:rPr lang="en-US" i="1" dirty="0" smtClean="0">
                <a:solidFill>
                  <a:schemeClr val="bg1"/>
                </a:solidFill>
              </a:rPr>
              <a:t> </a:t>
            </a:r>
            <a:r>
              <a:rPr lang="en-US" b="1" i="1" dirty="0" smtClean="0">
                <a:solidFill>
                  <a:schemeClr val="bg1"/>
                </a:solidFill>
              </a:rPr>
              <a:t>should be continued for at least the first year of life </a:t>
            </a:r>
            <a:r>
              <a:rPr lang="en-US" i="1" dirty="0" smtClean="0">
                <a:solidFill>
                  <a:schemeClr val="bg1"/>
                </a:solidFill>
              </a:rPr>
              <a:t>and beyond for as long as mutually desired by mother and child... Increased duration of </a:t>
            </a:r>
            <a:r>
              <a:rPr lang="en-US" b="1" i="1" dirty="0" smtClean="0">
                <a:solidFill>
                  <a:schemeClr val="bg1"/>
                </a:solidFill>
              </a:rPr>
              <a:t>breastfeeding</a:t>
            </a:r>
            <a:r>
              <a:rPr lang="en-US" i="1" dirty="0" smtClean="0">
                <a:solidFill>
                  <a:schemeClr val="bg1"/>
                </a:solidFill>
              </a:rPr>
              <a:t> confers significant health and developmental benefits for the child and the mother... There is no upper limit to the duration of </a:t>
            </a:r>
            <a:r>
              <a:rPr lang="en-US" b="1" i="1" dirty="0" smtClean="0">
                <a:solidFill>
                  <a:schemeClr val="bg1"/>
                </a:solidFill>
              </a:rPr>
              <a:t>breastfeeding</a:t>
            </a:r>
            <a:r>
              <a:rPr lang="en-US" i="1" dirty="0" smtClean="0">
                <a:solidFill>
                  <a:schemeClr val="bg1"/>
                </a:solidFill>
              </a:rPr>
              <a:t> and no evidence of </a:t>
            </a:r>
            <a:r>
              <a:rPr lang="en-US" i="1" dirty="0" err="1" smtClean="0">
                <a:solidFill>
                  <a:schemeClr val="bg1"/>
                </a:solidFill>
              </a:rPr>
              <a:t>psychologic</a:t>
            </a:r>
            <a:r>
              <a:rPr lang="en-US" i="1" dirty="0" smtClean="0">
                <a:solidFill>
                  <a:schemeClr val="bg1"/>
                </a:solidFill>
              </a:rPr>
              <a:t> or developmental harm from </a:t>
            </a:r>
            <a:r>
              <a:rPr lang="en-US" b="1" i="1" dirty="0" smtClean="0">
                <a:solidFill>
                  <a:schemeClr val="bg1"/>
                </a:solidFill>
              </a:rPr>
              <a:t>breastfeeding</a:t>
            </a:r>
            <a:r>
              <a:rPr lang="en-US" i="1" dirty="0" smtClean="0">
                <a:solidFill>
                  <a:schemeClr val="bg1"/>
                </a:solidFill>
              </a:rPr>
              <a:t> into the third year of life or longer."</a:t>
            </a:r>
            <a:r>
              <a:rPr lang="en-US" dirty="0" smtClean="0">
                <a:solidFill>
                  <a:schemeClr val="bg1"/>
                </a:solidFill>
              </a:rPr>
              <a:t> (AAP 2005)</a:t>
            </a:r>
            <a:endParaRPr lang="ar-SA"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14282" y="357166"/>
            <a:ext cx="8686800" cy="5715000"/>
          </a:xfrm>
        </p:spPr>
        <p:txBody>
          <a:bodyPr/>
          <a:lstStyle/>
          <a:p>
            <a:pPr algn="ctr" rtl="0">
              <a:buNone/>
            </a:pPr>
            <a:r>
              <a:rPr lang="en-US" sz="3200" b="1" dirty="0" smtClean="0">
                <a:solidFill>
                  <a:srgbClr val="FF0000"/>
                </a:solidFill>
              </a:rPr>
              <a:t>American Academy of Pediatrics (AAP)</a:t>
            </a:r>
          </a:p>
          <a:p>
            <a:pPr algn="just" rtl="0">
              <a:buNone/>
            </a:pPr>
            <a:r>
              <a:rPr lang="en-US" b="1" dirty="0" smtClean="0">
                <a:solidFill>
                  <a:schemeClr val="bg1"/>
                </a:solidFill>
              </a:rPr>
              <a:t>    “</a:t>
            </a:r>
            <a:r>
              <a:rPr lang="en-US" dirty="0" smtClean="0">
                <a:solidFill>
                  <a:schemeClr val="bg1"/>
                </a:solidFill>
              </a:rPr>
              <a:t> Extensive research, especially in recent years, documents diverse and compelling </a:t>
            </a:r>
            <a:r>
              <a:rPr lang="en-US" b="1" dirty="0" smtClean="0">
                <a:solidFill>
                  <a:schemeClr val="bg1"/>
                </a:solidFill>
              </a:rPr>
              <a:t>advantages to infants, mothers, families, and society </a:t>
            </a:r>
            <a:r>
              <a:rPr lang="en-US" dirty="0" smtClean="0">
                <a:solidFill>
                  <a:schemeClr val="bg1"/>
                </a:solidFill>
              </a:rPr>
              <a:t>from breastfeeding and the use of human milk for infant feeding. </a:t>
            </a:r>
          </a:p>
          <a:p>
            <a:pPr algn="just" rtl="0">
              <a:buNone/>
            </a:pPr>
            <a:r>
              <a:rPr lang="en-US" dirty="0" smtClean="0">
                <a:solidFill>
                  <a:schemeClr val="bg1"/>
                </a:solidFill>
              </a:rPr>
              <a:t>      These include </a:t>
            </a:r>
            <a:r>
              <a:rPr lang="en-US" b="1" dirty="0" smtClean="0">
                <a:solidFill>
                  <a:schemeClr val="bg1"/>
                </a:solidFill>
              </a:rPr>
              <a:t>health, nutritional, immunologic, developmental, psychological, social, economic, and environmental benefits “ </a:t>
            </a:r>
            <a:endParaRPr lang="en-US" sz="3600" b="1" dirty="0" smtClean="0">
              <a:solidFill>
                <a:schemeClr val="bg1"/>
              </a:solidFill>
            </a:endParaRPr>
          </a:p>
          <a:p>
            <a:pPr algn="just" rtl="0">
              <a:defRPr/>
            </a:pPr>
            <a:endParaRPr lang="en-US" sz="2000" dirty="0" smtClean="0">
              <a:hlinkClick r:id="rId2" tooltip="http://aappolicy.aappublications.org/cgi/content/full/pediatrics;115/2/496"/>
            </a:endParaRPr>
          </a:p>
          <a:p>
            <a:pPr algn="just" rtl="0">
              <a:defRPr/>
            </a:pPr>
            <a:r>
              <a:rPr lang="en-US" sz="2000" dirty="0" smtClean="0">
                <a:hlinkClick r:id="rId2" tooltip="http://aappolicy.aappublications.org/cgi/content/full/pediatrics;115/2/496"/>
              </a:rPr>
              <a:t>"</a:t>
            </a:r>
            <a:r>
              <a:rPr lang="en-US" sz="2000" dirty="0" smtClean="0">
                <a:solidFill>
                  <a:schemeClr val="bg1"/>
                </a:solidFill>
                <a:hlinkClick r:id="rId2" tooltip="http://aappolicy.aappublications.org/cgi/content/full/pediatrics;115/2/496"/>
              </a:rPr>
              <a:t>Breastfeeding and the Use of Human Milk - AAP policy statement"</a:t>
            </a:r>
            <a:r>
              <a:rPr lang="en-US" sz="2000" dirty="0" smtClean="0">
                <a:solidFill>
                  <a:schemeClr val="bg1"/>
                </a:solidFill>
              </a:rPr>
              <a:t>.  February 2005. Retrieved on 2008-08-08.</a:t>
            </a:r>
          </a:p>
          <a:p>
            <a:pPr algn="just">
              <a:defRPr/>
            </a:pPr>
            <a:r>
              <a:rPr lang="en-US" dirty="0" smtClean="0">
                <a:solidFill>
                  <a:schemeClr val="bg1"/>
                </a:solidFill>
              </a:rPr>
              <a:t> </a:t>
            </a:r>
          </a:p>
          <a:p>
            <a:pPr algn="l" rtl="0">
              <a:buNone/>
            </a:pPr>
            <a:endParaRPr lang="ar-SA" dirty="0">
              <a:solidFill>
                <a:schemeClr val="bg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150px-Breastfeeding-icon-med.svg.png"/>
          <p:cNvPicPr>
            <a:picLocks noGrp="1" noChangeAspect="1"/>
          </p:cNvPicPr>
          <p:nvPr>
            <p:ph/>
          </p:nvPr>
        </p:nvPicPr>
        <p:blipFill>
          <a:blip r:embed="rId2"/>
          <a:stretch>
            <a:fillRect/>
          </a:stretch>
        </p:blipFill>
        <p:spPr>
          <a:xfrm>
            <a:off x="2071670" y="71414"/>
            <a:ext cx="5143536" cy="5143536"/>
          </a:xfrm>
          <a:prstGeom prst="rect">
            <a:avLst/>
          </a:prstGeom>
        </p:spPr>
      </p:pic>
      <p:sp>
        <p:nvSpPr>
          <p:cNvPr id="4" name="Rectangle 3"/>
          <p:cNvSpPr/>
          <p:nvPr/>
        </p:nvSpPr>
        <p:spPr>
          <a:xfrm>
            <a:off x="1428728" y="5286388"/>
            <a:ext cx="6500858" cy="584775"/>
          </a:xfrm>
          <a:prstGeom prst="rect">
            <a:avLst/>
          </a:prstGeom>
        </p:spPr>
        <p:txBody>
          <a:bodyPr wrap="square">
            <a:spAutoFit/>
          </a:bodyPr>
          <a:lstStyle/>
          <a:p>
            <a:r>
              <a:rPr lang="en-US" sz="3200" dirty="0" smtClean="0">
                <a:hlinkClick r:id="rId3" tooltip="International Breastfeeding Symbol"/>
              </a:rPr>
              <a:t>International Breastfeeding Symbol</a:t>
            </a:r>
            <a:endParaRPr lang="ar-SA" sz="3200" dirty="0"/>
          </a:p>
        </p:txBody>
      </p:sp>
      <p:sp>
        <p:nvSpPr>
          <p:cNvPr id="5" name="Rectangle 4"/>
          <p:cNvSpPr/>
          <p:nvPr/>
        </p:nvSpPr>
        <p:spPr>
          <a:xfrm>
            <a:off x="2143108" y="5925941"/>
            <a:ext cx="5214974" cy="646331"/>
          </a:xfrm>
          <a:prstGeom prst="rect">
            <a:avLst/>
          </a:prstGeom>
        </p:spPr>
        <p:txBody>
          <a:bodyPr wrap="square">
            <a:spAutoFit/>
          </a:bodyPr>
          <a:lstStyle/>
          <a:p>
            <a:r>
              <a:rPr lang="ar-IQ" sz="3600" dirty="0" smtClean="0">
                <a:solidFill>
                  <a:srgbClr val="FF0000"/>
                </a:solidFill>
              </a:rPr>
              <a:t>الشعار العالمي للرضاعة الامومية</a:t>
            </a:r>
            <a:endParaRPr lang="ar-SA" sz="3600" dirty="0">
              <a:solidFill>
                <a:srgbClr val="FF00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143000" y="1643063"/>
            <a:ext cx="6929438" cy="1438275"/>
          </a:xfrm>
        </p:spPr>
        <p:txBody>
          <a:bodyPr>
            <a:normAutofit fontScale="70000" lnSpcReduction="20000"/>
          </a:bodyPr>
          <a:lstStyle/>
          <a:p>
            <a:pPr eaLnBrk="1" fontAlgn="auto" hangingPunct="1">
              <a:spcAft>
                <a:spcPts val="0"/>
              </a:spcAft>
              <a:buClr>
                <a:schemeClr val="tx1">
                  <a:shade val="95000"/>
                </a:schemeClr>
              </a:buClr>
              <a:buFont typeface="Wingdings 2"/>
              <a:buNone/>
              <a:defRPr/>
            </a:pPr>
            <a:r>
              <a:rPr lang="ar-AE" sz="5200" dirty="0" smtClean="0">
                <a:solidFill>
                  <a:schemeClr val="bg1"/>
                </a:solidFill>
              </a:rPr>
              <a:t>(</a:t>
            </a:r>
            <a:r>
              <a:rPr lang="ar-SA" sz="5200" dirty="0" smtClean="0">
                <a:solidFill>
                  <a:schemeClr val="bg1"/>
                </a:solidFill>
              </a:rPr>
              <a:t>قال </a:t>
            </a:r>
            <a:r>
              <a:rPr lang="ar-AE" sz="5200" dirty="0" smtClean="0">
                <a:solidFill>
                  <a:schemeClr val="bg1"/>
                </a:solidFill>
              </a:rPr>
              <a:t>ربنا الذي اعطى كلَّ شئ خلقه ثم هدى)</a:t>
            </a:r>
          </a:p>
          <a:p>
            <a:pPr eaLnBrk="1" fontAlgn="auto" hangingPunct="1">
              <a:spcAft>
                <a:spcPts val="0"/>
              </a:spcAft>
              <a:buClr>
                <a:schemeClr val="tx1">
                  <a:shade val="95000"/>
                </a:schemeClr>
              </a:buClr>
              <a:buFont typeface="Wingdings 2"/>
              <a:buNone/>
              <a:defRPr/>
            </a:pPr>
            <a:r>
              <a:rPr lang="ar-AE" sz="6900" dirty="0" smtClean="0">
                <a:solidFill>
                  <a:schemeClr val="bg1"/>
                </a:solidFill>
              </a:rPr>
              <a:t> </a:t>
            </a:r>
            <a:r>
              <a:rPr lang="ar-AE" sz="2900" dirty="0" smtClean="0">
                <a:solidFill>
                  <a:schemeClr val="bg1"/>
                </a:solidFill>
              </a:rPr>
              <a:t>سورة طه: الآية رقم 50</a:t>
            </a:r>
            <a:endParaRPr lang="en-GB" sz="2900" dirty="0" smtClean="0">
              <a:solidFill>
                <a:schemeClr val="bg1"/>
              </a:solidFill>
            </a:endParaRPr>
          </a:p>
          <a:p>
            <a:pPr eaLnBrk="1" fontAlgn="auto" hangingPunct="1">
              <a:spcAft>
                <a:spcPts val="0"/>
              </a:spcAft>
              <a:buClr>
                <a:schemeClr val="tx1">
                  <a:shade val="95000"/>
                </a:schemeClr>
              </a:buClr>
              <a:buFont typeface="Wingdings 2"/>
              <a:buNone/>
              <a:defRPr/>
            </a:pPr>
            <a:endParaRPr lang="en-GB" dirty="0" smtClean="0"/>
          </a:p>
        </p:txBody>
      </p:sp>
      <p:pic>
        <p:nvPicPr>
          <p:cNvPr id="4099" name="Picture 4" descr="5"/>
          <p:cNvPicPr>
            <a:picLocks noChangeAspect="1" noChangeArrowheads="1"/>
          </p:cNvPicPr>
          <p:nvPr/>
        </p:nvPicPr>
        <p:blipFill>
          <a:blip r:embed="rId2"/>
          <a:srcRect/>
          <a:stretch>
            <a:fillRect/>
          </a:stretch>
        </p:blipFill>
        <p:spPr bwMode="auto">
          <a:xfrm>
            <a:off x="2428875" y="260350"/>
            <a:ext cx="4267200" cy="954088"/>
          </a:xfrm>
          <a:prstGeom prst="rect">
            <a:avLst/>
          </a:prstGeom>
          <a:noFill/>
          <a:ln w="9525">
            <a:noFill/>
            <a:miter lim="800000"/>
            <a:headEnd/>
            <a:tailEnd/>
          </a:ln>
        </p:spPr>
      </p:pic>
      <p:pic>
        <p:nvPicPr>
          <p:cNvPr id="4100" name="Picture 5" descr="ABES29"/>
          <p:cNvPicPr>
            <a:picLocks noChangeAspect="1" noChangeArrowheads="1"/>
          </p:cNvPicPr>
          <p:nvPr/>
        </p:nvPicPr>
        <p:blipFill>
          <a:blip r:embed="rId3"/>
          <a:srcRect/>
          <a:stretch>
            <a:fillRect/>
          </a:stretch>
        </p:blipFill>
        <p:spPr bwMode="auto">
          <a:xfrm>
            <a:off x="3867150" y="3214688"/>
            <a:ext cx="1062038" cy="1143000"/>
          </a:xfrm>
          <a:prstGeom prst="rect">
            <a:avLst/>
          </a:prstGeom>
          <a:noFill/>
          <a:ln w="9525">
            <a:noFill/>
            <a:miter lim="800000"/>
            <a:headEnd/>
            <a:tailEnd/>
          </a:ln>
        </p:spPr>
      </p:pic>
      <p:sp>
        <p:nvSpPr>
          <p:cNvPr id="5" name="Rectangle 4"/>
          <p:cNvSpPr/>
          <p:nvPr/>
        </p:nvSpPr>
        <p:spPr>
          <a:xfrm>
            <a:off x="642938" y="4572000"/>
            <a:ext cx="8143875" cy="1357313"/>
          </a:xfrm>
          <a:prstGeom prst="rect">
            <a:avLst/>
          </a:prstGeom>
          <a:noFill/>
          <a:ln>
            <a:solidFill>
              <a:schemeClr val="tx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fontAlgn="auto">
              <a:spcAft>
                <a:spcPts val="0"/>
              </a:spcAft>
              <a:buClr>
                <a:schemeClr val="tx1">
                  <a:shade val="95000"/>
                </a:schemeClr>
              </a:buClr>
              <a:defRPr/>
            </a:pPr>
            <a:r>
              <a:rPr lang="en-GB" sz="2800" dirty="0">
                <a:solidFill>
                  <a:schemeClr val="bg1"/>
                </a:solidFill>
              </a:rPr>
              <a:t>Our Lord is the One who gives everything its constitution, then gives guidance . </a:t>
            </a:r>
            <a:endParaRPr lang="ar-SA" sz="2800"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5750" y="214313"/>
            <a:ext cx="8643938" cy="5816977"/>
          </a:xfrm>
          <a:prstGeom prst="rect">
            <a:avLst/>
          </a:prstGeom>
        </p:spPr>
        <p:txBody>
          <a:bodyPr>
            <a:spAutoFit/>
          </a:bodyPr>
          <a:lstStyle/>
          <a:p>
            <a:pPr>
              <a:defRPr/>
            </a:pPr>
            <a:r>
              <a:rPr lang="en-US" sz="3600" dirty="0" smtClean="0">
                <a:solidFill>
                  <a:srgbClr val="FF0000"/>
                </a:solidFill>
              </a:rPr>
              <a:t>Medical Aspects of Human Lactation :</a:t>
            </a:r>
            <a:endParaRPr lang="en-US" sz="3600" dirty="0" smtClean="0">
              <a:solidFill>
                <a:srgbClr val="FF0000"/>
              </a:solidFill>
              <a:cs typeface="+mj-cs"/>
            </a:endParaRPr>
          </a:p>
          <a:p>
            <a:pPr>
              <a:defRPr/>
            </a:pPr>
            <a:endParaRPr lang="en-US" sz="2800" dirty="0" smtClean="0">
              <a:solidFill>
                <a:schemeClr val="bg1"/>
              </a:solidFill>
              <a:cs typeface="+mj-cs"/>
            </a:endParaRPr>
          </a:p>
          <a:p>
            <a:pPr algn="just">
              <a:defRPr/>
            </a:pPr>
            <a:r>
              <a:rPr lang="en-US" sz="2800" dirty="0" smtClean="0">
                <a:solidFill>
                  <a:schemeClr val="bg1"/>
                </a:solidFill>
                <a:cs typeface="+mj-cs"/>
              </a:rPr>
              <a:t>Breastfeeding </a:t>
            </a:r>
            <a:r>
              <a:rPr lang="en-US" sz="2800" dirty="0">
                <a:solidFill>
                  <a:schemeClr val="bg1"/>
                </a:solidFill>
                <a:cs typeface="+mj-cs"/>
              </a:rPr>
              <a:t>provides multiple lifelong biologic advantages to children, including increased survival and improved </a:t>
            </a:r>
            <a:r>
              <a:rPr lang="en-US" sz="2800" dirty="0" err="1" smtClean="0">
                <a:solidFill>
                  <a:schemeClr val="bg1"/>
                </a:solidFill>
                <a:cs typeface="+mj-cs"/>
              </a:rPr>
              <a:t>neurocognitive</a:t>
            </a:r>
            <a:r>
              <a:rPr lang="en-US" sz="2800" dirty="0" smtClean="0">
                <a:solidFill>
                  <a:schemeClr val="bg1"/>
                </a:solidFill>
                <a:cs typeface="+mj-cs"/>
              </a:rPr>
              <a:t> </a:t>
            </a:r>
            <a:r>
              <a:rPr lang="en-US" sz="2800" dirty="0">
                <a:solidFill>
                  <a:schemeClr val="bg1"/>
                </a:solidFill>
                <a:cs typeface="+mj-cs"/>
              </a:rPr>
              <a:t>and immune functioning. </a:t>
            </a:r>
          </a:p>
          <a:p>
            <a:pPr algn="just">
              <a:defRPr/>
            </a:pPr>
            <a:endParaRPr lang="en-US" sz="2800" dirty="0">
              <a:solidFill>
                <a:schemeClr val="bg1"/>
              </a:solidFill>
              <a:cs typeface="+mj-cs"/>
            </a:endParaRPr>
          </a:p>
          <a:p>
            <a:pPr algn="just">
              <a:defRPr/>
            </a:pPr>
            <a:r>
              <a:rPr lang="en-US" sz="2800" dirty="0">
                <a:solidFill>
                  <a:schemeClr val="bg1"/>
                </a:solidFill>
                <a:cs typeface="+mj-cs"/>
              </a:rPr>
              <a:t>These and other advantages have been linked to breast milk components, including </a:t>
            </a:r>
            <a:r>
              <a:rPr lang="en-US" sz="2800" dirty="0" smtClean="0">
                <a:solidFill>
                  <a:schemeClr val="bg1"/>
                </a:solidFill>
                <a:cs typeface="+mj-cs"/>
              </a:rPr>
              <a:t>long chain </a:t>
            </a:r>
            <a:r>
              <a:rPr lang="en-US" sz="2800" dirty="0">
                <a:solidFill>
                  <a:schemeClr val="bg1"/>
                </a:solidFill>
                <a:cs typeface="+mj-cs"/>
              </a:rPr>
              <a:t>fatty acids, epithelial growth factor, </a:t>
            </a:r>
            <a:r>
              <a:rPr lang="en-US" sz="2800" dirty="0" smtClean="0">
                <a:solidFill>
                  <a:schemeClr val="bg1"/>
                </a:solidFill>
                <a:cs typeface="+mj-cs"/>
              </a:rPr>
              <a:t>immune stimulating </a:t>
            </a:r>
            <a:r>
              <a:rPr lang="en-US" sz="2800" dirty="0">
                <a:solidFill>
                  <a:schemeClr val="bg1"/>
                </a:solidFill>
                <a:cs typeface="+mj-cs"/>
              </a:rPr>
              <a:t>cells, and live maternal immune cells (lymphocytes and plasma cells</a:t>
            </a:r>
            <a:r>
              <a:rPr lang="en-US" sz="2800" dirty="0" smtClean="0">
                <a:solidFill>
                  <a:schemeClr val="bg1"/>
                </a:solidFill>
                <a:cs typeface="+mj-cs"/>
              </a:rPr>
              <a:t>), which </a:t>
            </a:r>
            <a:r>
              <a:rPr lang="en-US" sz="2800" dirty="0">
                <a:solidFill>
                  <a:schemeClr val="bg1"/>
                </a:solidFill>
                <a:cs typeface="+mj-cs"/>
              </a:rPr>
              <a:t>survive gastrointestinal transport and implant in neonatal tissues. </a:t>
            </a:r>
            <a:endParaRPr lang="ar-SA" sz="2800" dirty="0">
              <a:solidFill>
                <a:schemeClr val="bg1"/>
              </a:solidFill>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4"/>
          <p:cNvSpPr>
            <a:spLocks noGrp="1" noChangeArrowheads="1"/>
          </p:cNvSpPr>
          <p:nvPr>
            <p:ph type="title"/>
          </p:nvPr>
        </p:nvSpPr>
        <p:spPr>
          <a:xfrm>
            <a:off x="285750" y="500063"/>
            <a:ext cx="8858250" cy="6072187"/>
          </a:xfrm>
        </p:spPr>
        <p:txBody>
          <a:bodyPr>
            <a:normAutofit fontScale="90000"/>
          </a:bodyPr>
          <a:lstStyle/>
          <a:p>
            <a:pPr marL="514350" indent="-514350" algn="l" rtl="0" eaLnBrk="1" fontAlgn="auto" hangingPunct="1">
              <a:spcAft>
                <a:spcPts val="0"/>
              </a:spcAft>
              <a:defRPr/>
            </a:pPr>
            <a:r>
              <a:rPr lang="en-US" altLang="zh-CN" sz="4000" dirty="0" smtClean="0">
                <a:solidFill>
                  <a:srgbClr val="FF0000"/>
                </a:solidFill>
                <a:effectLst/>
                <a:latin typeface="+mn-lt"/>
                <a:ea typeface="宋体" charset="-122"/>
              </a:rPr>
              <a:t>Advantages of breastfeeding for infants</a:t>
            </a:r>
            <a:r>
              <a:rPr lang="en-US" altLang="zh-CN" sz="4000" dirty="0" smtClean="0">
                <a:solidFill>
                  <a:schemeClr val="bg1"/>
                </a:solidFill>
                <a:effectLst/>
                <a:latin typeface="+mn-lt"/>
                <a:ea typeface="宋体" charset="-122"/>
              </a:rPr>
              <a:t/>
            </a:r>
            <a:br>
              <a:rPr lang="en-US" altLang="zh-CN" sz="4000" dirty="0" smtClean="0">
                <a:solidFill>
                  <a:schemeClr val="bg1"/>
                </a:solidFill>
                <a:effectLst/>
                <a:latin typeface="+mn-lt"/>
                <a:ea typeface="宋体" charset="-122"/>
              </a:rPr>
            </a:br>
            <a:r>
              <a:rPr lang="en-US" altLang="zh-CN" sz="3200" dirty="0" smtClean="0">
                <a:solidFill>
                  <a:schemeClr val="bg1"/>
                </a:solidFill>
                <a:effectLst/>
                <a:ea typeface="宋体" charset="-122"/>
              </a:rPr>
              <a:t/>
            </a:r>
            <a:br>
              <a:rPr lang="en-US" altLang="zh-CN" sz="3200" dirty="0" smtClean="0">
                <a:solidFill>
                  <a:schemeClr val="bg1"/>
                </a:solidFill>
                <a:effectLst/>
                <a:ea typeface="宋体" charset="-122"/>
              </a:rPr>
            </a:br>
            <a:r>
              <a:rPr lang="en-US" altLang="zh-CN" sz="3200" b="0" dirty="0" smtClean="0">
                <a:solidFill>
                  <a:schemeClr val="bg1"/>
                </a:solidFill>
                <a:effectLst/>
                <a:latin typeface="+mn-lt"/>
                <a:ea typeface="宋体" charset="-122"/>
              </a:rPr>
              <a:t>1-Availability.</a:t>
            </a:r>
            <a:br>
              <a:rPr lang="en-US" altLang="zh-CN" sz="3200" b="0" dirty="0" smtClean="0">
                <a:solidFill>
                  <a:schemeClr val="bg1"/>
                </a:solidFill>
                <a:effectLst/>
                <a:latin typeface="+mn-lt"/>
                <a:ea typeface="宋体" charset="-122"/>
              </a:rPr>
            </a:br>
            <a:r>
              <a:rPr lang="en-US" altLang="zh-CN" sz="3200" b="0" dirty="0" smtClean="0">
                <a:solidFill>
                  <a:schemeClr val="bg1"/>
                </a:solidFill>
                <a:effectLst/>
                <a:latin typeface="+mn-lt"/>
                <a:ea typeface="宋体" charset="-122"/>
              </a:rPr>
              <a:t>2-Cheap .</a:t>
            </a:r>
            <a:br>
              <a:rPr lang="en-US" altLang="zh-CN" sz="3200" b="0" dirty="0" smtClean="0">
                <a:solidFill>
                  <a:schemeClr val="bg1"/>
                </a:solidFill>
                <a:effectLst/>
                <a:latin typeface="+mn-lt"/>
                <a:ea typeface="宋体" charset="-122"/>
              </a:rPr>
            </a:br>
            <a:r>
              <a:rPr lang="en-US" altLang="zh-CN" sz="3200" b="0" dirty="0" smtClean="0">
                <a:solidFill>
                  <a:schemeClr val="bg1"/>
                </a:solidFill>
                <a:effectLst/>
                <a:latin typeface="+mn-lt"/>
                <a:ea typeface="宋体" charset="-122"/>
              </a:rPr>
              <a:t>3- Always the right temperature and sterile. </a:t>
            </a:r>
            <a:br>
              <a:rPr lang="en-US" altLang="zh-CN" sz="3200" b="0" dirty="0" smtClean="0">
                <a:solidFill>
                  <a:schemeClr val="bg1"/>
                </a:solidFill>
                <a:effectLst/>
                <a:latin typeface="+mn-lt"/>
                <a:ea typeface="宋体" charset="-122"/>
              </a:rPr>
            </a:br>
            <a:r>
              <a:rPr lang="en-US" altLang="zh-CN" sz="3200" b="0" dirty="0" smtClean="0">
                <a:solidFill>
                  <a:schemeClr val="bg1"/>
                </a:solidFill>
                <a:effectLst/>
                <a:latin typeface="+mn-lt"/>
                <a:ea typeface="宋体" charset="-122"/>
              </a:rPr>
              <a:t>4- Balanced diet .</a:t>
            </a:r>
            <a:br>
              <a:rPr lang="en-US" altLang="zh-CN" sz="3200" b="0" dirty="0" smtClean="0">
                <a:solidFill>
                  <a:schemeClr val="bg1"/>
                </a:solidFill>
                <a:effectLst/>
                <a:latin typeface="+mn-lt"/>
                <a:ea typeface="宋体" charset="-122"/>
              </a:rPr>
            </a:br>
            <a:r>
              <a:rPr lang="en-US" altLang="zh-CN" sz="3200" b="0" dirty="0" smtClean="0">
                <a:solidFill>
                  <a:schemeClr val="bg1"/>
                </a:solidFill>
                <a:effectLst/>
                <a:latin typeface="+mn-lt"/>
                <a:ea typeface="宋体" charset="-122"/>
              </a:rPr>
              <a:t>5- Improves mother infant bonding.</a:t>
            </a:r>
            <a:br>
              <a:rPr lang="en-US" altLang="zh-CN" sz="3200" b="0" dirty="0" smtClean="0">
                <a:solidFill>
                  <a:schemeClr val="bg1"/>
                </a:solidFill>
                <a:effectLst/>
                <a:latin typeface="+mn-lt"/>
                <a:ea typeface="宋体" charset="-122"/>
              </a:rPr>
            </a:br>
            <a:r>
              <a:rPr lang="en-US" altLang="zh-CN" sz="3200" b="0" dirty="0" smtClean="0">
                <a:solidFill>
                  <a:schemeClr val="bg1"/>
                </a:solidFill>
                <a:effectLst/>
                <a:latin typeface="+mn-lt"/>
                <a:ea typeface="宋体" charset="-122"/>
              </a:rPr>
              <a:t>6- Improves immune status (Anti-infective).</a:t>
            </a:r>
            <a:br>
              <a:rPr lang="en-US" altLang="zh-CN" sz="3200" b="0" dirty="0" smtClean="0">
                <a:solidFill>
                  <a:schemeClr val="bg1"/>
                </a:solidFill>
                <a:effectLst/>
                <a:latin typeface="+mn-lt"/>
                <a:ea typeface="宋体" charset="-122"/>
              </a:rPr>
            </a:br>
            <a:r>
              <a:rPr lang="en-US" altLang="zh-CN" sz="3100" b="0" dirty="0" smtClean="0">
                <a:solidFill>
                  <a:schemeClr val="bg1"/>
                </a:solidFill>
                <a:effectLst/>
                <a:latin typeface="+mn-lt"/>
                <a:ea typeface="宋体" charset="-122"/>
              </a:rPr>
              <a:t>7-</a:t>
            </a:r>
            <a:r>
              <a:rPr lang="en-US" sz="3100" b="0" dirty="0" smtClean="0">
                <a:solidFill>
                  <a:schemeClr val="bg1"/>
                </a:solidFill>
                <a:effectLst/>
                <a:latin typeface="+mn-lt"/>
              </a:rPr>
              <a:t> Improves </a:t>
            </a:r>
            <a:r>
              <a:rPr lang="en-US" sz="3100" b="0" dirty="0" err="1" smtClean="0">
                <a:solidFill>
                  <a:schemeClr val="bg1"/>
                </a:solidFill>
                <a:effectLst/>
                <a:latin typeface="+mn-lt"/>
              </a:rPr>
              <a:t>neurocognitive</a:t>
            </a:r>
            <a:r>
              <a:rPr lang="en-US" sz="3100" b="0" dirty="0" smtClean="0">
                <a:solidFill>
                  <a:schemeClr val="bg1"/>
                </a:solidFill>
                <a:effectLst/>
                <a:latin typeface="+mn-lt"/>
              </a:rPr>
              <a:t>  functions and I.Q. </a:t>
            </a:r>
            <a:r>
              <a:rPr lang="en-US" altLang="zh-CN" sz="3200" b="0" dirty="0" smtClean="0">
                <a:solidFill>
                  <a:schemeClr val="bg1"/>
                </a:solidFill>
                <a:effectLst/>
                <a:latin typeface="+mn-lt"/>
                <a:ea typeface="宋体" charset="-122"/>
              </a:rPr>
              <a:t/>
            </a:r>
            <a:br>
              <a:rPr lang="en-US" altLang="zh-CN" sz="3200" b="0" dirty="0" smtClean="0">
                <a:solidFill>
                  <a:schemeClr val="bg1"/>
                </a:solidFill>
                <a:effectLst/>
                <a:latin typeface="+mn-lt"/>
                <a:ea typeface="宋体" charset="-122"/>
              </a:rPr>
            </a:br>
            <a:r>
              <a:rPr lang="en-US" altLang="zh-CN" sz="3200" b="0" dirty="0" smtClean="0">
                <a:solidFill>
                  <a:schemeClr val="bg1"/>
                </a:solidFill>
                <a:effectLst/>
                <a:latin typeface="+mn-lt"/>
                <a:ea typeface="宋体" charset="-122"/>
              </a:rPr>
              <a:t>8- Anti-anemic.</a:t>
            </a:r>
            <a:br>
              <a:rPr lang="en-US" altLang="zh-CN" sz="3200" b="0" dirty="0" smtClean="0">
                <a:solidFill>
                  <a:schemeClr val="bg1"/>
                </a:solidFill>
                <a:effectLst/>
                <a:latin typeface="+mn-lt"/>
                <a:ea typeface="宋体" charset="-122"/>
              </a:rPr>
            </a:br>
            <a:r>
              <a:rPr lang="en-US" altLang="zh-CN" sz="3200" b="0" dirty="0" smtClean="0">
                <a:solidFill>
                  <a:schemeClr val="bg1"/>
                </a:solidFill>
                <a:effectLst/>
                <a:latin typeface="+mn-lt"/>
                <a:ea typeface="宋体" charset="-122"/>
              </a:rPr>
              <a:t>9- Anti-allergic.</a:t>
            </a:r>
            <a:br>
              <a:rPr lang="en-US" altLang="zh-CN" sz="3200" b="0" dirty="0" smtClean="0">
                <a:solidFill>
                  <a:schemeClr val="bg1"/>
                </a:solidFill>
                <a:effectLst/>
                <a:latin typeface="+mn-lt"/>
                <a:ea typeface="宋体" charset="-122"/>
              </a:rPr>
            </a:br>
            <a:r>
              <a:rPr lang="en-US" altLang="zh-CN" sz="3200" b="0" dirty="0" smtClean="0">
                <a:solidFill>
                  <a:schemeClr val="bg1"/>
                </a:solidFill>
                <a:effectLst/>
                <a:latin typeface="+mn-lt"/>
                <a:ea typeface="宋体" charset="-122"/>
              </a:rPr>
              <a:t>10- Anti-</a:t>
            </a:r>
            <a:r>
              <a:rPr lang="en-US" altLang="zh-CN" sz="3200" b="0" dirty="0" err="1" smtClean="0">
                <a:solidFill>
                  <a:schemeClr val="bg1"/>
                </a:solidFill>
                <a:effectLst/>
                <a:latin typeface="+mn-lt"/>
                <a:ea typeface="宋体" charset="-122"/>
              </a:rPr>
              <a:t>ricketic</a:t>
            </a:r>
            <a:r>
              <a:rPr lang="en-US" altLang="zh-CN" sz="3200" b="0" dirty="0" smtClean="0">
                <a:solidFill>
                  <a:schemeClr val="bg1"/>
                </a:solidFill>
                <a:effectLst/>
                <a:latin typeface="+mn-lt"/>
                <a:ea typeface="宋体" charset="-122"/>
              </a:rPr>
              <a:t>.</a:t>
            </a:r>
            <a:br>
              <a:rPr lang="en-US" altLang="zh-CN" sz="3200" b="0" dirty="0" smtClean="0">
                <a:solidFill>
                  <a:schemeClr val="bg1"/>
                </a:solidFill>
                <a:effectLst/>
                <a:latin typeface="+mn-lt"/>
                <a:ea typeface="宋体" charset="-122"/>
              </a:rPr>
            </a:br>
            <a:r>
              <a:rPr lang="en-US" altLang="zh-CN" sz="3200" b="0" dirty="0" smtClean="0">
                <a:solidFill>
                  <a:schemeClr val="bg1"/>
                </a:solidFill>
                <a:effectLst/>
                <a:latin typeface="+mn-lt"/>
                <a:ea typeface="宋体" charset="-122"/>
              </a:rPr>
              <a:t/>
            </a:r>
            <a:br>
              <a:rPr lang="en-US" altLang="zh-CN" sz="3200" b="0" dirty="0" smtClean="0">
                <a:solidFill>
                  <a:schemeClr val="bg1"/>
                </a:solidFill>
                <a:effectLst/>
                <a:latin typeface="+mn-lt"/>
                <a:ea typeface="宋体" charset="-122"/>
              </a:rPr>
            </a:br>
            <a:endParaRPr lang="en-US" altLang="zh-CN" sz="3200" b="0" dirty="0" smtClean="0">
              <a:solidFill>
                <a:schemeClr val="bg1"/>
              </a:solidFill>
              <a:effectLst/>
              <a:latin typeface="+mn-lt"/>
              <a:ea typeface="宋体"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Content Placeholder 2"/>
          <p:cNvSpPr>
            <a:spLocks noGrp="1"/>
          </p:cNvSpPr>
          <p:nvPr>
            <p:ph idx="1"/>
          </p:nvPr>
        </p:nvSpPr>
        <p:spPr>
          <a:xfrm>
            <a:off x="642910" y="1192217"/>
            <a:ext cx="8229600" cy="3594105"/>
          </a:xfrm>
        </p:spPr>
        <p:txBody>
          <a:bodyPr/>
          <a:lstStyle/>
          <a:p>
            <a:pPr algn="l" rtl="0" eaLnBrk="1" hangingPunct="1">
              <a:buNone/>
            </a:pPr>
            <a:r>
              <a:rPr lang="en-US" dirty="0" smtClean="0">
                <a:solidFill>
                  <a:schemeClr val="bg1"/>
                </a:solidFill>
              </a:rPr>
              <a:t>  Fertilization		Pregnancy               Labour		</a:t>
            </a:r>
          </a:p>
          <a:p>
            <a:pPr algn="l" rtl="0" eaLnBrk="1" hangingPunct="1">
              <a:buNone/>
            </a:pPr>
            <a:r>
              <a:rPr lang="en-US" dirty="0" smtClean="0">
                <a:solidFill>
                  <a:schemeClr val="bg1"/>
                </a:solidFill>
              </a:rPr>
              <a:t>					Lactation.</a:t>
            </a:r>
          </a:p>
          <a:p>
            <a:pPr algn="l" rtl="0" eaLnBrk="1" hangingPunct="1">
              <a:buNone/>
            </a:pPr>
            <a:endParaRPr lang="en-US" dirty="0" smtClean="0">
              <a:solidFill>
                <a:schemeClr val="bg1"/>
              </a:solidFill>
            </a:endParaRPr>
          </a:p>
          <a:p>
            <a:pPr algn="l" rtl="0" eaLnBrk="1" hangingPunct="1">
              <a:buNone/>
            </a:pPr>
            <a:endParaRPr lang="en-US" dirty="0" smtClean="0">
              <a:solidFill>
                <a:schemeClr val="bg1"/>
              </a:solidFill>
            </a:endParaRPr>
          </a:p>
          <a:p>
            <a:pPr algn="l" rtl="0" eaLnBrk="1" hangingPunct="1">
              <a:buNone/>
            </a:pPr>
            <a:endParaRPr lang="ar-SA" dirty="0" smtClean="0">
              <a:solidFill>
                <a:schemeClr val="bg1"/>
              </a:solidFill>
            </a:endParaRPr>
          </a:p>
        </p:txBody>
      </p:sp>
      <p:sp>
        <p:nvSpPr>
          <p:cNvPr id="4" name="Right Arrow 3"/>
          <p:cNvSpPr/>
          <p:nvPr/>
        </p:nvSpPr>
        <p:spPr>
          <a:xfrm>
            <a:off x="3143240" y="1214422"/>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solidFill>
                <a:schemeClr val="bg1"/>
              </a:solidFill>
            </a:endParaRPr>
          </a:p>
        </p:txBody>
      </p:sp>
      <p:sp>
        <p:nvSpPr>
          <p:cNvPr id="5" name="Right Arrow 4"/>
          <p:cNvSpPr/>
          <p:nvPr/>
        </p:nvSpPr>
        <p:spPr>
          <a:xfrm>
            <a:off x="6143636" y="1285860"/>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solidFill>
                <a:schemeClr val="bg1"/>
              </a:solidFill>
            </a:endParaRPr>
          </a:p>
        </p:txBody>
      </p:sp>
      <p:sp>
        <p:nvSpPr>
          <p:cNvPr id="6" name="Right Arrow 5"/>
          <p:cNvSpPr/>
          <p:nvPr/>
        </p:nvSpPr>
        <p:spPr>
          <a:xfrm>
            <a:off x="3143240" y="2143116"/>
            <a:ext cx="977900" cy="4841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solidFill>
                <a:schemeClr val="bg1"/>
              </a:solidFill>
            </a:endParaRPr>
          </a:p>
        </p:txBody>
      </p:sp>
      <p:sp>
        <p:nvSpPr>
          <p:cNvPr id="7" name="Rectangle 2"/>
          <p:cNvSpPr txBox="1">
            <a:spLocks noChangeArrowheads="1"/>
          </p:cNvSpPr>
          <p:nvPr/>
        </p:nvSpPr>
        <p:spPr>
          <a:xfrm>
            <a:off x="-71406" y="-169878"/>
            <a:ext cx="9144000" cy="13843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lang="en-US" altLang="zh-CN" sz="3600" dirty="0" smtClean="0">
                <a:ln w="6350">
                  <a:noFill/>
                </a:ln>
                <a:solidFill>
                  <a:srgbClr val="FF0000"/>
                </a:solidFill>
                <a:latin typeface="+mj-lt"/>
                <a:ea typeface="宋体" charset="-122"/>
                <a:cs typeface="+mj-cs"/>
              </a:rPr>
              <a:t>P</a:t>
            </a:r>
            <a:r>
              <a:rPr kumimoji="0" lang="en-US" altLang="zh-CN" sz="3600" b="0" i="0" u="none" strike="noStrike" kern="1200" cap="none" spc="0" normalizeH="0" baseline="0" noProof="0" dirty="0" smtClean="0">
                <a:ln w="6350">
                  <a:noFill/>
                </a:ln>
                <a:solidFill>
                  <a:srgbClr val="FF0000"/>
                </a:solidFill>
                <a:effectLst/>
                <a:uLnTx/>
                <a:uFillTx/>
                <a:latin typeface="+mj-lt"/>
                <a:ea typeface="宋体" charset="-122"/>
                <a:cs typeface="+mj-cs"/>
              </a:rPr>
              <a:t>reparation of </a:t>
            </a:r>
            <a:r>
              <a:rPr kumimoji="0" lang="en-US" altLang="zh-CN" sz="3600" b="1" i="0" u="none" strike="noStrike" kern="1200" cap="none" spc="0" normalizeH="0" baseline="0" noProof="0" dirty="0" smtClean="0">
                <a:ln w="6350">
                  <a:noFill/>
                </a:ln>
                <a:solidFill>
                  <a:srgbClr val="FF0000"/>
                </a:solidFill>
                <a:effectLst/>
                <a:uLnTx/>
                <a:uFillTx/>
                <a:latin typeface="+mj-lt"/>
                <a:ea typeface="宋体" charset="-122"/>
                <a:cs typeface="+mj-cs"/>
              </a:rPr>
              <a:t>B</a:t>
            </a:r>
            <a:r>
              <a:rPr kumimoji="0" lang="en-US" altLang="zh-CN" sz="3600" b="0" i="0" u="none" strike="noStrike" kern="1200" cap="none" spc="0" normalizeH="0" baseline="0" noProof="0" dirty="0" smtClean="0">
                <a:ln w="6350">
                  <a:noFill/>
                </a:ln>
                <a:solidFill>
                  <a:srgbClr val="FF0000"/>
                </a:solidFill>
                <a:effectLst/>
                <a:uLnTx/>
                <a:uFillTx/>
                <a:latin typeface="+mj-lt"/>
                <a:ea typeface="宋体" charset="-122"/>
                <a:cs typeface="+mj-cs"/>
              </a:rPr>
              <a:t>reast for Lactation:-</a:t>
            </a:r>
            <a:endParaRPr kumimoji="0" lang="en-US" sz="3600" b="0" i="0" u="none" strike="noStrike" kern="1200" cap="none" spc="0" normalizeH="0" baseline="0" noProof="0" dirty="0" smtClean="0">
              <a:ln w="6350">
                <a:noFill/>
              </a:ln>
              <a:solidFill>
                <a:srgbClr val="FF0000"/>
              </a:solidFill>
              <a:effectLst/>
              <a:uLnTx/>
              <a:uFillTx/>
              <a:latin typeface="+mj-lt"/>
              <a:ea typeface="+mj-ea"/>
              <a:cs typeface="+mj-cs"/>
            </a:endParaRPr>
          </a:p>
        </p:txBody>
      </p:sp>
      <p:sp>
        <p:nvSpPr>
          <p:cNvPr id="8" name="Rectangle 3"/>
          <p:cNvSpPr txBox="1">
            <a:spLocks noChangeArrowheads="1"/>
          </p:cNvSpPr>
          <p:nvPr/>
        </p:nvSpPr>
        <p:spPr bwMode="auto">
          <a:xfrm>
            <a:off x="457200" y="2071678"/>
            <a:ext cx="8686800" cy="37607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547688" marR="0" lvl="0" indent="-411163" defTabSz="914400" rtl="0" eaLnBrk="1" fontAlgn="base" latinLnBrk="0" hangingPunct="1">
              <a:lnSpc>
                <a:spcPct val="100000"/>
              </a:lnSpc>
              <a:spcBef>
                <a:spcPct val="20000"/>
              </a:spcBef>
              <a:spcAft>
                <a:spcPct val="0"/>
              </a:spcAft>
              <a:buClr>
                <a:srgbClr val="F9F9F9"/>
              </a:buClr>
              <a:buSzPct val="65000"/>
              <a:tabLst/>
              <a:defRPr/>
            </a:pP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   </a:t>
            </a:r>
          </a:p>
          <a:p>
            <a:pPr marL="547688" marR="0" lvl="0" indent="-411163" algn="just" defTabSz="914400" rtl="0" eaLnBrk="1" fontAlgn="base" latinLnBrk="0" hangingPunct="1">
              <a:lnSpc>
                <a:spcPct val="100000"/>
              </a:lnSpc>
              <a:spcBef>
                <a:spcPct val="20000"/>
              </a:spcBef>
              <a:spcAft>
                <a:spcPct val="0"/>
              </a:spcAft>
              <a:buClr>
                <a:srgbClr val="F9F9F9"/>
              </a:buClr>
              <a:buSzPct val="65000"/>
              <a:tabLst/>
              <a:defRPr/>
            </a:pP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 </a:t>
            </a:r>
          </a:p>
          <a:p>
            <a:pPr marL="547688" marR="0" lvl="0" indent="-411163" algn="just" defTabSz="914400" rtl="0" eaLnBrk="1" fontAlgn="base" latinLnBrk="0" hangingPunct="1">
              <a:lnSpc>
                <a:spcPct val="100000"/>
              </a:lnSpc>
              <a:spcBef>
                <a:spcPct val="20000"/>
              </a:spcBef>
              <a:spcAft>
                <a:spcPct val="0"/>
              </a:spcAft>
              <a:buClr>
                <a:srgbClr val="F9F9F9"/>
              </a:buClr>
              <a:buSzPct val="65000"/>
              <a:tabLst/>
              <a:defRPr/>
            </a:pP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a) During pregnancy:</a:t>
            </a:r>
          </a:p>
          <a:p>
            <a:pPr marL="547688" marR="0" lvl="0" indent="-411163" algn="just" defTabSz="914400" rtl="0" eaLnBrk="1" fontAlgn="base" latinLnBrk="0" hangingPunct="1">
              <a:lnSpc>
                <a:spcPct val="100000"/>
              </a:lnSpc>
              <a:spcBef>
                <a:spcPct val="20000"/>
              </a:spcBef>
              <a:spcAft>
                <a:spcPct val="0"/>
              </a:spcAft>
              <a:buClr>
                <a:srgbClr val="F9F9F9"/>
              </a:buClr>
              <a:buSzPct val="65000"/>
              <a:tabLst/>
              <a:defRPr/>
            </a:pP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     estrogen ;progesterone ; </a:t>
            </a:r>
            <a:r>
              <a:rPr kumimoji="0" lang="en-US" altLang="zh-CN" sz="2800" b="0" i="0" u="none" strike="noStrike" kern="1200" cap="none" spc="0" normalizeH="0" baseline="0" noProof="0" dirty="0" err="1" smtClean="0">
                <a:ln>
                  <a:noFill/>
                </a:ln>
                <a:solidFill>
                  <a:schemeClr val="bg1"/>
                </a:solidFill>
                <a:effectLst/>
                <a:uLnTx/>
                <a:uFillTx/>
                <a:latin typeface="+mn-lt"/>
                <a:ea typeface="+mn-ea"/>
                <a:cs typeface="+mn-cs"/>
              </a:rPr>
              <a:t>placentae</a:t>
            </a:r>
            <a:r>
              <a:rPr lang="en-US" altLang="zh-CN" sz="2800" dirty="0" smtClean="0">
                <a:solidFill>
                  <a:schemeClr val="bg1"/>
                </a:solidFill>
                <a:latin typeface="+mn-lt"/>
                <a:cs typeface="+mn-cs"/>
              </a:rPr>
              <a:t> </a:t>
            </a:r>
            <a:r>
              <a:rPr kumimoji="0" lang="en-US" altLang="zh-CN" sz="2800" b="0" i="0" u="none" strike="noStrike" kern="1200" cap="none" spc="0" normalizeH="0" baseline="0" noProof="0" dirty="0" err="1" smtClean="0">
                <a:ln>
                  <a:noFill/>
                </a:ln>
                <a:solidFill>
                  <a:schemeClr val="bg1"/>
                </a:solidFill>
                <a:effectLst/>
                <a:uLnTx/>
                <a:uFillTx/>
                <a:latin typeface="+mn-lt"/>
                <a:ea typeface="+mn-ea"/>
                <a:cs typeface="+mn-cs"/>
              </a:rPr>
              <a:t>lactogen</a:t>
            </a:r>
            <a:endParaRPr kumimoji="0" lang="en-US" altLang="zh-CN" sz="2800" b="0" i="0" u="none" strike="noStrike" kern="1200" cap="none" spc="0" normalizeH="0" baseline="0" noProof="0" dirty="0" smtClean="0">
              <a:ln>
                <a:noFill/>
              </a:ln>
              <a:solidFill>
                <a:schemeClr val="bg1"/>
              </a:solidFill>
              <a:effectLst/>
              <a:uLnTx/>
              <a:uFillTx/>
              <a:latin typeface="+mn-lt"/>
              <a:ea typeface="+mn-ea"/>
              <a:cs typeface="+mn-cs"/>
            </a:endParaRPr>
          </a:p>
          <a:p>
            <a:pPr marL="547688" marR="0" lvl="0" indent="-411163" defTabSz="914400" rtl="0" eaLnBrk="1" fontAlgn="base" latinLnBrk="0" hangingPunct="1">
              <a:lnSpc>
                <a:spcPct val="100000"/>
              </a:lnSpc>
              <a:spcBef>
                <a:spcPct val="20000"/>
              </a:spcBef>
              <a:spcAft>
                <a:spcPct val="0"/>
              </a:spcAft>
              <a:buClr>
                <a:srgbClr val="F9F9F9"/>
              </a:buClr>
              <a:buSzPct val="65000"/>
              <a:tabLst/>
              <a:defRPr/>
            </a:pPr>
            <a:r>
              <a:rPr lang="en-US" altLang="zh-CN" sz="2800" dirty="0" smtClean="0">
                <a:solidFill>
                  <a:schemeClr val="bg1"/>
                </a:solidFill>
                <a:latin typeface="+mn-lt"/>
                <a:cs typeface="+mn-cs"/>
              </a:rPr>
              <a:t>      		 </a:t>
            </a: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development of </a:t>
            </a:r>
            <a:r>
              <a:rPr kumimoji="0" lang="en-US" altLang="zh-CN" sz="2800" b="0" i="0" u="none" strike="noStrike" kern="1200" cap="none" spc="0" normalizeH="0" baseline="0" noProof="0" dirty="0" err="1" smtClean="0">
                <a:ln>
                  <a:noFill/>
                </a:ln>
                <a:solidFill>
                  <a:schemeClr val="bg1"/>
                </a:solidFill>
                <a:effectLst/>
                <a:uLnTx/>
                <a:uFillTx/>
                <a:latin typeface="+mn-lt"/>
                <a:ea typeface="+mn-ea"/>
                <a:cs typeface="+mn-cs"/>
              </a:rPr>
              <a:t>acini</a:t>
            </a: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 and duct</a:t>
            </a:r>
            <a:r>
              <a:rPr lang="en-US" altLang="zh-CN" sz="2800" dirty="0" smtClean="0">
                <a:solidFill>
                  <a:schemeClr val="bg1"/>
                </a:solidFill>
                <a:latin typeface="+mn-lt"/>
                <a:cs typeface="+mn-cs"/>
              </a:rPr>
              <a:t> </a:t>
            </a: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system</a:t>
            </a:r>
          </a:p>
          <a:p>
            <a:pPr marL="547688" marR="0" lvl="0" indent="-411163" algn="just" defTabSz="914400" rtl="0" eaLnBrk="1" fontAlgn="base" latinLnBrk="0" hangingPunct="1">
              <a:lnSpc>
                <a:spcPct val="100000"/>
              </a:lnSpc>
              <a:spcBef>
                <a:spcPct val="20000"/>
              </a:spcBef>
              <a:spcAft>
                <a:spcPct val="0"/>
              </a:spcAft>
              <a:buClr>
                <a:srgbClr val="F9F9F9"/>
              </a:buClr>
              <a:buSzPct val="65000"/>
              <a:tabLst/>
              <a:defRPr/>
            </a:pP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b) In </a:t>
            </a:r>
            <a:r>
              <a:rPr kumimoji="0" lang="en-US" altLang="zh-CN" sz="2800" b="0" i="0" u="none" strike="noStrike" kern="1200" cap="none" spc="0" normalizeH="0" baseline="0" noProof="0" dirty="0" err="1" smtClean="0">
                <a:ln>
                  <a:noFill/>
                </a:ln>
                <a:solidFill>
                  <a:schemeClr val="bg1"/>
                </a:solidFill>
                <a:effectLst/>
                <a:uLnTx/>
                <a:uFillTx/>
                <a:latin typeface="+mn-lt"/>
                <a:ea typeface="+mn-ea"/>
                <a:cs typeface="+mn-cs"/>
              </a:rPr>
              <a:t>puerperium</a:t>
            </a: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 </a:t>
            </a:r>
          </a:p>
          <a:p>
            <a:pPr marL="547688" marR="0" lvl="0" indent="-411163" algn="just" defTabSz="914400" rtl="0" eaLnBrk="1" fontAlgn="base" latinLnBrk="0" hangingPunct="1">
              <a:lnSpc>
                <a:spcPct val="100000"/>
              </a:lnSpc>
              <a:spcBef>
                <a:spcPct val="20000"/>
              </a:spcBef>
              <a:spcAft>
                <a:spcPct val="0"/>
              </a:spcAft>
              <a:buClr>
                <a:srgbClr val="F9F9F9"/>
              </a:buClr>
              <a:buSzPct val="65000"/>
              <a:buFontTx/>
              <a:buNone/>
              <a:tabLst/>
              <a:defRPr/>
            </a:pP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        Milk secretion initiated by </a:t>
            </a:r>
            <a:r>
              <a:rPr kumimoji="0" lang="en-US" altLang="zh-CN" sz="2800" b="0" i="0" u="none" strike="noStrike" kern="1200" cap="none" spc="0" normalizeH="0" baseline="0" noProof="0" dirty="0" err="1" smtClean="0">
                <a:ln>
                  <a:noFill/>
                </a:ln>
                <a:solidFill>
                  <a:schemeClr val="bg1"/>
                </a:solidFill>
                <a:effectLst/>
                <a:uLnTx/>
                <a:uFillTx/>
                <a:latin typeface="+mn-lt"/>
                <a:ea typeface="+mn-ea"/>
                <a:cs typeface="+mn-cs"/>
              </a:rPr>
              <a:t>prolactin</a:t>
            </a:r>
            <a:r>
              <a:rPr kumimoji="0" lang="en-US" altLang="zh-CN" sz="2800" b="0" i="0" u="none" strike="noStrike" kern="1200" cap="none" spc="0" normalizeH="0" baseline="0" noProof="0" dirty="0" smtClean="0">
                <a:ln>
                  <a:noFill/>
                </a:ln>
                <a:solidFill>
                  <a:schemeClr val="bg1"/>
                </a:solidFill>
                <a:effectLst/>
                <a:uLnTx/>
                <a:uFillTx/>
                <a:latin typeface="+mn-lt"/>
                <a:ea typeface="+mn-ea"/>
                <a:cs typeface="+mn-cs"/>
              </a:rPr>
              <a:t>.</a:t>
            </a:r>
            <a:endParaRPr kumimoji="0" lang="en-US" sz="2800" b="0" i="0" u="none" strike="noStrike" kern="1200" cap="none" spc="0" normalizeH="0" baseline="0" noProof="0" dirty="0" smtClean="0">
              <a:ln>
                <a:noFill/>
              </a:ln>
              <a:solidFill>
                <a:schemeClr val="bg1"/>
              </a:solidFill>
              <a:effectLst/>
              <a:uLnTx/>
              <a:uFillTx/>
              <a:latin typeface="+mn-lt"/>
              <a:ea typeface="+mn-ea"/>
              <a:cs typeface="+mn-cs"/>
            </a:endParaRPr>
          </a:p>
        </p:txBody>
      </p:sp>
      <p:sp>
        <p:nvSpPr>
          <p:cNvPr id="10" name="Right Arrow 9"/>
          <p:cNvSpPr/>
          <p:nvPr/>
        </p:nvSpPr>
        <p:spPr>
          <a:xfrm>
            <a:off x="1285852" y="4143380"/>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2852"/>
            <a:ext cx="9001156" cy="6309420"/>
          </a:xfrm>
          <a:prstGeom prst="rect">
            <a:avLst/>
          </a:prstGeom>
        </p:spPr>
        <p:txBody>
          <a:bodyPr wrap="square">
            <a:spAutoFit/>
          </a:bodyPr>
          <a:lstStyle/>
          <a:p>
            <a:pPr algn="ctr"/>
            <a:r>
              <a:rPr lang="en-US" sz="3600" b="1" dirty="0" smtClean="0">
                <a:solidFill>
                  <a:srgbClr val="FF0000"/>
                </a:solidFill>
                <a:latin typeface="+mn-lt"/>
              </a:rPr>
              <a:t>Advantages of breastfeeding for mothers</a:t>
            </a:r>
          </a:p>
          <a:p>
            <a:pPr algn="ctr"/>
            <a:endParaRPr lang="en-US" sz="3200" b="1" dirty="0" smtClean="0">
              <a:solidFill>
                <a:schemeClr val="bg1"/>
              </a:solidFill>
              <a:latin typeface="+mn-lt"/>
            </a:endParaRPr>
          </a:p>
          <a:p>
            <a:pPr marL="514350" indent="-514350">
              <a:buFont typeface="+mj-lt"/>
              <a:buAutoNum type="arabicPeriod"/>
            </a:pPr>
            <a:r>
              <a:rPr lang="en-US" sz="2800" dirty="0" smtClean="0">
                <a:solidFill>
                  <a:schemeClr val="bg1"/>
                </a:solidFill>
                <a:latin typeface="+mn-lt"/>
              </a:rPr>
              <a:t>Strengthen the mother-infant  bonding .</a:t>
            </a:r>
          </a:p>
          <a:p>
            <a:pPr marL="514350" indent="-514350">
              <a:buFont typeface="+mj-lt"/>
              <a:buAutoNum type="arabicPeriod"/>
            </a:pPr>
            <a:r>
              <a:rPr lang="en-US" sz="2800" dirty="0" smtClean="0">
                <a:solidFill>
                  <a:schemeClr val="bg1"/>
                </a:solidFill>
                <a:latin typeface="+mn-lt"/>
              </a:rPr>
              <a:t>Natural postpartum infertility(lactation menorrhea).</a:t>
            </a:r>
          </a:p>
          <a:p>
            <a:pPr marL="514350" indent="-514350">
              <a:buFont typeface="+mj-lt"/>
              <a:buAutoNum type="arabicPeriod"/>
            </a:pPr>
            <a:r>
              <a:rPr lang="en-US" sz="2800" dirty="0" smtClean="0">
                <a:solidFill>
                  <a:schemeClr val="bg1"/>
                </a:solidFill>
                <a:latin typeface="+mn-lt"/>
              </a:rPr>
              <a:t>Decreased postpartum bleeding. </a:t>
            </a:r>
          </a:p>
          <a:p>
            <a:pPr marL="514350" indent="-514350">
              <a:buFont typeface="+mj-lt"/>
              <a:buAutoNum type="arabicPeriod"/>
            </a:pPr>
            <a:r>
              <a:rPr lang="en-US" sz="2800" dirty="0" smtClean="0">
                <a:solidFill>
                  <a:schemeClr val="bg1"/>
                </a:solidFill>
                <a:latin typeface="+mn-lt"/>
              </a:rPr>
              <a:t>Reduces the risk of breast, ovarian, uterine and endometrial cancers. </a:t>
            </a:r>
          </a:p>
          <a:p>
            <a:pPr marL="514350" indent="-514350">
              <a:buFont typeface="+mj-lt"/>
              <a:buAutoNum type="arabicPeriod"/>
            </a:pPr>
            <a:r>
              <a:rPr lang="en-US" sz="2800" dirty="0" smtClean="0">
                <a:solidFill>
                  <a:schemeClr val="bg1"/>
                </a:solidFill>
                <a:latin typeface="+mn-lt"/>
              </a:rPr>
              <a:t>Protects against osteoporosis.</a:t>
            </a:r>
          </a:p>
          <a:p>
            <a:pPr marL="514350" indent="-514350">
              <a:buFont typeface="+mj-lt"/>
              <a:buAutoNum type="arabicPeriod"/>
            </a:pPr>
            <a:r>
              <a:rPr lang="en-US" sz="2800" dirty="0" smtClean="0">
                <a:solidFill>
                  <a:schemeClr val="bg1"/>
                </a:solidFill>
                <a:latin typeface="+mn-lt"/>
              </a:rPr>
              <a:t>Reduces the risk of rheumatoid arthritis and DM.</a:t>
            </a:r>
          </a:p>
          <a:p>
            <a:pPr marL="514350" indent="-514350">
              <a:buFont typeface="+mj-lt"/>
              <a:buAutoNum type="arabicPeriod"/>
            </a:pPr>
            <a:r>
              <a:rPr lang="en-US" sz="2800" dirty="0" smtClean="0">
                <a:solidFill>
                  <a:schemeClr val="bg1"/>
                </a:solidFill>
                <a:latin typeface="+mn-lt"/>
              </a:rPr>
              <a:t>Decrease insulin requirements in diabetic women.</a:t>
            </a:r>
          </a:p>
          <a:p>
            <a:pPr marL="514350" indent="-514350">
              <a:buFont typeface="+mj-lt"/>
              <a:buAutoNum type="arabicPeriod"/>
            </a:pPr>
            <a:r>
              <a:rPr lang="en-US" sz="2800" dirty="0" smtClean="0">
                <a:solidFill>
                  <a:schemeClr val="bg1"/>
                </a:solidFill>
                <a:latin typeface="+mn-lt"/>
              </a:rPr>
              <a:t>Breastfeeding mothers tend to lose weight easier, and earlier  return to pre-pregnancy weight.</a:t>
            </a:r>
          </a:p>
          <a:p>
            <a:pPr marL="514350" indent="-514350"/>
            <a:endParaRPr lang="en-US" sz="2800" dirty="0" smtClean="0">
              <a:solidFill>
                <a:schemeClr val="bg1"/>
              </a:solidFill>
              <a:latin typeface="+mn-lt"/>
            </a:endParaRPr>
          </a:p>
          <a:p>
            <a:endParaRPr lang="ar-SA" sz="2800"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solidFill>
                  <a:srgbClr val="FF0000"/>
                </a:solidFill>
                <a:effectLst/>
              </a:rPr>
              <a:t>Breastfeeding(Human Lactation)</a:t>
            </a:r>
            <a:endParaRPr lang="ar-SA" dirty="0">
              <a:solidFill>
                <a:srgbClr val="FF0000"/>
              </a:solidFill>
              <a:effectLst/>
            </a:endParaRPr>
          </a:p>
        </p:txBody>
      </p:sp>
      <p:sp>
        <p:nvSpPr>
          <p:cNvPr id="39939" name="Content Placeholder 2"/>
          <p:cNvSpPr>
            <a:spLocks noGrp="1"/>
          </p:cNvSpPr>
          <p:nvPr>
            <p:ph idx="1"/>
          </p:nvPr>
        </p:nvSpPr>
        <p:spPr>
          <a:xfrm>
            <a:off x="457200" y="1214438"/>
            <a:ext cx="8686800" cy="5500687"/>
          </a:xfrm>
        </p:spPr>
        <p:txBody>
          <a:bodyPr/>
          <a:lstStyle/>
          <a:p>
            <a:pPr marL="514350" indent="-514350" algn="just" rtl="0" eaLnBrk="1" hangingPunct="1">
              <a:buNone/>
            </a:pPr>
            <a:r>
              <a:rPr lang="en-US" dirty="0" smtClean="0">
                <a:solidFill>
                  <a:schemeClr val="bg1"/>
                </a:solidFill>
              </a:rPr>
              <a:t>1- Nutrition		Growth and increased 						survival</a:t>
            </a:r>
          </a:p>
          <a:p>
            <a:pPr marL="514350" indent="-514350" algn="just" rtl="0" eaLnBrk="1" hangingPunct="1">
              <a:buNone/>
            </a:pPr>
            <a:r>
              <a:rPr lang="en-US" dirty="0" smtClean="0">
                <a:solidFill>
                  <a:schemeClr val="bg1"/>
                </a:solidFill>
              </a:rPr>
              <a:t>2-  Immunity		Improved immune 						functioning and prevent  					infection.</a:t>
            </a:r>
          </a:p>
          <a:p>
            <a:pPr marL="514350" indent="-514350" algn="just" rtl="0" eaLnBrk="1" hangingPunct="1">
              <a:buNone/>
            </a:pPr>
            <a:r>
              <a:rPr lang="en-US" dirty="0" smtClean="0">
                <a:solidFill>
                  <a:schemeClr val="bg1"/>
                </a:solidFill>
              </a:rPr>
              <a:t>3- C.N.S 		          Improved 	</a:t>
            </a:r>
            <a:r>
              <a:rPr lang="en-US" dirty="0" err="1" smtClean="0">
                <a:solidFill>
                  <a:schemeClr val="bg1"/>
                </a:solidFill>
              </a:rPr>
              <a:t>neurocognetive</a:t>
            </a:r>
            <a:r>
              <a:rPr lang="en-US" dirty="0" smtClean="0">
                <a:solidFill>
                  <a:schemeClr val="bg1"/>
                </a:solidFill>
              </a:rPr>
              <a:t>  					functions and I.Q.</a:t>
            </a:r>
          </a:p>
          <a:p>
            <a:pPr marL="514350" indent="-514350" algn="just" rtl="0" eaLnBrk="1" hangingPunct="1">
              <a:buNone/>
            </a:pPr>
            <a:r>
              <a:rPr lang="en-US" dirty="0" smtClean="0">
                <a:solidFill>
                  <a:schemeClr val="bg1"/>
                </a:solidFill>
              </a:rPr>
              <a:t>4- Stem Cells		Tissue </a:t>
            </a:r>
            <a:r>
              <a:rPr lang="en-US" dirty="0" err="1" smtClean="0">
                <a:solidFill>
                  <a:schemeClr val="bg1"/>
                </a:solidFill>
              </a:rPr>
              <a:t>engrafment</a:t>
            </a:r>
            <a:r>
              <a:rPr lang="en-US" dirty="0" smtClean="0">
                <a:solidFill>
                  <a:schemeClr val="bg1"/>
                </a:solidFill>
              </a:rPr>
              <a:t>?  </a:t>
            </a:r>
          </a:p>
          <a:p>
            <a:pPr marL="514350" indent="-514350" eaLnBrk="1" hangingPunct="1">
              <a:buFont typeface="Lucida Sans" pitchFamily="34" charset="0"/>
              <a:buAutoNum type="arabicPeriod"/>
            </a:pPr>
            <a:endParaRPr lang="ar-SA" dirty="0" smtClean="0">
              <a:solidFill>
                <a:schemeClr val="bg1"/>
              </a:solidFill>
            </a:endParaRPr>
          </a:p>
        </p:txBody>
      </p:sp>
      <p:sp>
        <p:nvSpPr>
          <p:cNvPr id="4" name="Right Arrow 3"/>
          <p:cNvSpPr/>
          <p:nvPr/>
        </p:nvSpPr>
        <p:spPr>
          <a:xfrm>
            <a:off x="2857500" y="1214438"/>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5" name="Right Arrow 4"/>
          <p:cNvSpPr/>
          <p:nvPr/>
        </p:nvSpPr>
        <p:spPr>
          <a:xfrm>
            <a:off x="2879725" y="22145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6" name="Right Arrow 5"/>
          <p:cNvSpPr/>
          <p:nvPr/>
        </p:nvSpPr>
        <p:spPr>
          <a:xfrm>
            <a:off x="2714625" y="3500438"/>
            <a:ext cx="11430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
        <p:nvSpPr>
          <p:cNvPr id="7" name="Right Arrow 6"/>
          <p:cNvSpPr/>
          <p:nvPr/>
        </p:nvSpPr>
        <p:spPr>
          <a:xfrm>
            <a:off x="2857500" y="4500563"/>
            <a:ext cx="977900" cy="4841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defRPr/>
            </a:pPr>
            <a:endParaRPr lang="ar-SA"/>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just" rtl="0">
              <a:buNone/>
            </a:pPr>
            <a:r>
              <a:rPr lang="en-US" altLang="zh-CN" sz="3600" dirty="0" smtClean="0">
                <a:solidFill>
                  <a:schemeClr val="bg2"/>
                </a:solidFill>
                <a:ea typeface="宋体" charset="-122"/>
              </a:rPr>
              <a:t> </a:t>
            </a:r>
            <a:r>
              <a:rPr lang="en-US" altLang="zh-CN" sz="3600" dirty="0" smtClean="0">
                <a:solidFill>
                  <a:srgbClr val="FF0000"/>
                </a:solidFill>
                <a:ea typeface="宋体" charset="-122"/>
              </a:rPr>
              <a:t>Balanced diet:</a:t>
            </a:r>
            <a:endParaRPr lang="en-US" sz="3600" dirty="0" smtClean="0">
              <a:solidFill>
                <a:schemeClr val="bg1"/>
              </a:solidFill>
            </a:endParaRPr>
          </a:p>
          <a:p>
            <a:pPr algn="just" rtl="0">
              <a:buNone/>
            </a:pPr>
            <a:r>
              <a:rPr lang="en-US" sz="3600" dirty="0" smtClean="0">
                <a:solidFill>
                  <a:schemeClr val="bg1"/>
                </a:solidFill>
              </a:rPr>
              <a:t>    Human breast milk has just the right amount of fat, sugar, water, and protein that is needed for a baby's growth and development.</a:t>
            </a:r>
          </a:p>
          <a:p>
            <a:pPr algn="just" rtl="0">
              <a:buNone/>
            </a:pPr>
            <a:r>
              <a:rPr lang="en-US" sz="3200" dirty="0" smtClean="0">
                <a:solidFill>
                  <a:schemeClr val="bg1"/>
                </a:solidFill>
              </a:rPr>
              <a:t> </a:t>
            </a:r>
            <a:br>
              <a:rPr lang="en-US" sz="3200" dirty="0" smtClean="0">
                <a:solidFill>
                  <a:schemeClr val="bg1"/>
                </a:solidFill>
              </a:rPr>
            </a:br>
            <a:r>
              <a:rPr lang="en-US" sz="3200" dirty="0" smtClean="0">
                <a:solidFill>
                  <a:schemeClr val="bg1"/>
                </a:solidFill>
              </a:rPr>
              <a:t> </a:t>
            </a:r>
            <a:r>
              <a:rPr lang="en-US" sz="2400" dirty="0" smtClean="0">
                <a:solidFill>
                  <a:schemeClr val="bg1"/>
                </a:solidFill>
                <a:hlinkClick r:id="rId2" tooltip="http://www.4woman.gov/breastfeeding/index.cfm?page=227"/>
              </a:rPr>
              <a:t>"Benefits of Breastfeeding"</a:t>
            </a:r>
            <a:r>
              <a:rPr lang="en-US" sz="2400" dirty="0" smtClean="0">
                <a:solidFill>
                  <a:schemeClr val="bg1"/>
                </a:solidFill>
              </a:rPr>
              <a:t>. </a:t>
            </a:r>
            <a:r>
              <a:rPr lang="en-US" sz="2400" i="1" dirty="0" smtClean="0">
                <a:solidFill>
                  <a:schemeClr val="bg1"/>
                </a:solidFill>
              </a:rPr>
              <a:t>U.S. Department of Health and Human  Services</a:t>
            </a:r>
            <a:r>
              <a:rPr lang="en-US" sz="2400" dirty="0" smtClean="0">
                <a:solidFill>
                  <a:schemeClr val="bg1"/>
                </a:solidFill>
              </a:rPr>
              <a:t>. Retrieved on 2007-01-23.</a:t>
            </a:r>
            <a:r>
              <a:rPr lang="en-US" sz="3600" dirty="0" smtClean="0">
                <a:solidFill>
                  <a:schemeClr val="bg1"/>
                </a:solidFill>
              </a:rPr>
              <a:t>  </a:t>
            </a:r>
            <a:endParaRPr lang="en-US" sz="3600" dirty="0" smtClean="0"/>
          </a:p>
          <a:p>
            <a:pPr algn="just" rtl="0"/>
            <a:endParaRPr lang="ar-SA" sz="36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57166"/>
            <a:ext cx="8429652" cy="4955203"/>
          </a:xfrm>
          <a:prstGeom prst="rect">
            <a:avLst/>
          </a:prstGeom>
        </p:spPr>
        <p:txBody>
          <a:bodyPr wrap="square">
            <a:spAutoFit/>
          </a:bodyPr>
          <a:lstStyle/>
          <a:p>
            <a:r>
              <a:rPr lang="en-US" altLang="zh-CN" sz="3600" dirty="0" smtClean="0">
                <a:solidFill>
                  <a:schemeClr val="bg2"/>
                </a:solidFill>
                <a:ea typeface="宋体" charset="-122"/>
              </a:rPr>
              <a:t> </a:t>
            </a:r>
            <a:r>
              <a:rPr lang="en-US" altLang="zh-CN" sz="3600" dirty="0" smtClean="0">
                <a:solidFill>
                  <a:srgbClr val="FF0000"/>
                </a:solidFill>
                <a:ea typeface="宋体" charset="-122"/>
              </a:rPr>
              <a:t>Balanced diet:</a:t>
            </a:r>
            <a:r>
              <a:rPr lang="en-US" altLang="zh-CN" sz="3600" dirty="0" smtClean="0">
                <a:solidFill>
                  <a:schemeClr val="bg2"/>
                </a:solidFill>
                <a:ea typeface="宋体" charset="-122"/>
              </a:rPr>
              <a:t/>
            </a:r>
            <a:br>
              <a:rPr lang="en-US" altLang="zh-CN" sz="3600" dirty="0" smtClean="0">
                <a:solidFill>
                  <a:schemeClr val="bg2"/>
                </a:solidFill>
                <a:ea typeface="宋体" charset="-122"/>
              </a:rPr>
            </a:br>
            <a:r>
              <a:rPr lang="en-US" altLang="zh-CN" sz="2800" dirty="0" smtClean="0">
                <a:solidFill>
                  <a:schemeClr val="bg1"/>
                </a:solidFill>
                <a:latin typeface="Times New Roman" pitchFamily="18" charset="0"/>
                <a:ea typeface="宋体" charset="-122"/>
                <a:cs typeface="Times New Roman" pitchFamily="18" charset="0"/>
              </a:rPr>
              <a:t>1- </a:t>
            </a:r>
            <a:r>
              <a:rPr lang="en-US" altLang="zh-CN" sz="2800" b="1" dirty="0" smtClean="0">
                <a:solidFill>
                  <a:schemeClr val="bg1"/>
                </a:solidFill>
                <a:latin typeface="Times New Roman" pitchFamily="18" charset="0"/>
                <a:ea typeface="宋体" charset="-122"/>
                <a:cs typeface="Times New Roman" pitchFamily="18" charset="0"/>
              </a:rPr>
              <a:t>Protein</a:t>
            </a:r>
            <a:r>
              <a:rPr lang="en-US" altLang="zh-CN" sz="2800" dirty="0" smtClean="0">
                <a:solidFill>
                  <a:schemeClr val="bg1"/>
                </a:solidFill>
                <a:latin typeface="Times New Roman" pitchFamily="18" charset="0"/>
                <a:ea typeface="宋体" charset="-122"/>
                <a:cs typeface="Times New Roman" pitchFamily="18" charset="0"/>
              </a:rPr>
              <a:t>: 70% soluble ; easily digested.</a:t>
            </a:r>
            <a:br>
              <a:rPr lang="en-US" altLang="zh-CN" sz="2800" dirty="0" smtClean="0">
                <a:solidFill>
                  <a:schemeClr val="bg1"/>
                </a:solidFill>
                <a:latin typeface="Times New Roman" pitchFamily="18" charset="0"/>
                <a:ea typeface="宋体" charset="-122"/>
                <a:cs typeface="Times New Roman" pitchFamily="18" charset="0"/>
              </a:rPr>
            </a:br>
            <a:r>
              <a:rPr lang="en-US" altLang="zh-CN" sz="2800" dirty="0" smtClean="0">
                <a:solidFill>
                  <a:schemeClr val="bg1"/>
                </a:solidFill>
                <a:latin typeface="Times New Roman" pitchFamily="18" charset="0"/>
                <a:ea typeface="宋体" charset="-122"/>
                <a:cs typeface="Times New Roman" pitchFamily="18" charset="0"/>
              </a:rPr>
              <a:t>2- </a:t>
            </a:r>
            <a:r>
              <a:rPr lang="en-US" altLang="zh-CN" sz="2800" b="1" dirty="0" smtClean="0">
                <a:solidFill>
                  <a:schemeClr val="bg1"/>
                </a:solidFill>
                <a:latin typeface="Times New Roman" pitchFamily="18" charset="0"/>
                <a:ea typeface="宋体" charset="-122"/>
                <a:cs typeface="Times New Roman" pitchFamily="18" charset="0"/>
              </a:rPr>
              <a:t>Fat</a:t>
            </a:r>
            <a:r>
              <a:rPr lang="en-US" altLang="zh-CN" sz="2800" dirty="0" smtClean="0">
                <a:solidFill>
                  <a:schemeClr val="bg1"/>
                </a:solidFill>
                <a:latin typeface="Times New Roman" pitchFamily="18" charset="0"/>
                <a:ea typeface="宋体" charset="-122"/>
                <a:cs typeface="Times New Roman" pitchFamily="18" charset="0"/>
              </a:rPr>
              <a:t>: essential long chain ; DHA , ARA, needed for</a:t>
            </a:r>
          </a:p>
          <a:p>
            <a:r>
              <a:rPr lang="en-US" altLang="zh-CN" sz="2800" dirty="0" smtClean="0">
                <a:solidFill>
                  <a:schemeClr val="bg1"/>
                </a:solidFill>
                <a:latin typeface="Times New Roman" pitchFamily="18" charset="0"/>
                <a:ea typeface="宋体" charset="-122"/>
                <a:cs typeface="Times New Roman" pitchFamily="18" charset="0"/>
              </a:rPr>
              <a:t>                                               CNS &amp; retina development.</a:t>
            </a:r>
            <a:br>
              <a:rPr lang="en-US" altLang="zh-CN" sz="2800" dirty="0" smtClean="0">
                <a:solidFill>
                  <a:schemeClr val="bg1"/>
                </a:solidFill>
                <a:latin typeface="Times New Roman" pitchFamily="18" charset="0"/>
                <a:ea typeface="宋体" charset="-122"/>
                <a:cs typeface="Times New Roman" pitchFamily="18" charset="0"/>
              </a:rPr>
            </a:br>
            <a:r>
              <a:rPr lang="en-US" altLang="zh-CN" sz="2800" dirty="0" smtClean="0">
                <a:solidFill>
                  <a:schemeClr val="bg1"/>
                </a:solidFill>
                <a:latin typeface="Times New Roman" pitchFamily="18" charset="0"/>
                <a:ea typeface="宋体" charset="-122"/>
                <a:cs typeface="Times New Roman" pitchFamily="18" charset="0"/>
              </a:rPr>
              <a:t>3-</a:t>
            </a:r>
            <a:r>
              <a:rPr lang="en-US" altLang="zh-CN" sz="2800" b="1" dirty="0" smtClean="0">
                <a:solidFill>
                  <a:schemeClr val="bg1"/>
                </a:solidFill>
                <a:latin typeface="Times New Roman" pitchFamily="18" charset="0"/>
                <a:ea typeface="宋体" charset="-122"/>
                <a:cs typeface="Times New Roman" pitchFamily="18" charset="0"/>
              </a:rPr>
              <a:t> High lactose / </a:t>
            </a:r>
            <a:r>
              <a:rPr lang="en-US" altLang="zh-CN" sz="2800" b="1" dirty="0" err="1" smtClean="0">
                <a:solidFill>
                  <a:schemeClr val="bg1"/>
                </a:solidFill>
                <a:latin typeface="Times New Roman" pitchFamily="18" charset="0"/>
                <a:ea typeface="宋体" charset="-122"/>
                <a:cs typeface="Times New Roman" pitchFamily="18" charset="0"/>
              </a:rPr>
              <a:t>galactose</a:t>
            </a:r>
            <a:r>
              <a:rPr lang="en-US" altLang="zh-CN" sz="2800" b="1" dirty="0" smtClean="0">
                <a:solidFill>
                  <a:schemeClr val="bg1"/>
                </a:solidFill>
                <a:latin typeface="Times New Roman" pitchFamily="18" charset="0"/>
                <a:ea typeface="宋体" charset="-122"/>
                <a:cs typeface="Times New Roman" pitchFamily="18" charset="0"/>
              </a:rPr>
              <a:t> </a:t>
            </a:r>
            <a:r>
              <a:rPr lang="en-US" altLang="zh-CN" sz="2800" dirty="0" smtClean="0">
                <a:solidFill>
                  <a:schemeClr val="bg1"/>
                </a:solidFill>
                <a:latin typeface="Times New Roman" pitchFamily="18" charset="0"/>
                <a:ea typeface="宋体" charset="-122"/>
                <a:cs typeface="Times New Roman" pitchFamily="18" charset="0"/>
                <a:sym typeface="Wingdings" pitchFamily="2" charset="2"/>
              </a:rPr>
              <a:t></a:t>
            </a:r>
            <a:r>
              <a:rPr lang="en-US" altLang="zh-CN" sz="2800" dirty="0" smtClean="0">
                <a:solidFill>
                  <a:schemeClr val="bg1"/>
                </a:solidFill>
                <a:latin typeface="Times New Roman" pitchFamily="18" charset="0"/>
                <a:ea typeface="宋体" charset="-122"/>
                <a:cs typeface="Times New Roman" pitchFamily="18" charset="0"/>
              </a:rPr>
              <a:t>brain growth. </a:t>
            </a:r>
            <a:br>
              <a:rPr lang="en-US" altLang="zh-CN" sz="2800" dirty="0" smtClean="0">
                <a:solidFill>
                  <a:schemeClr val="bg1"/>
                </a:solidFill>
                <a:latin typeface="Times New Roman" pitchFamily="18" charset="0"/>
                <a:ea typeface="宋体" charset="-122"/>
                <a:cs typeface="Times New Roman" pitchFamily="18" charset="0"/>
              </a:rPr>
            </a:br>
            <a:r>
              <a:rPr lang="en-US" altLang="zh-CN" sz="2800" dirty="0" smtClean="0">
                <a:solidFill>
                  <a:schemeClr val="bg1"/>
                </a:solidFill>
                <a:latin typeface="Times New Roman" pitchFamily="18" charset="0"/>
                <a:ea typeface="宋体" charset="-122"/>
                <a:cs typeface="Times New Roman" pitchFamily="18" charset="0"/>
              </a:rPr>
              <a:t>4-</a:t>
            </a:r>
            <a:r>
              <a:rPr lang="en-US" altLang="zh-CN" sz="2800" b="1" dirty="0" smtClean="0">
                <a:solidFill>
                  <a:schemeClr val="bg1"/>
                </a:solidFill>
                <a:latin typeface="Times New Roman" pitchFamily="18" charset="0"/>
                <a:ea typeface="宋体" charset="-122"/>
                <a:cs typeface="Times New Roman" pitchFamily="18" charset="0"/>
              </a:rPr>
              <a:t> High fat</a:t>
            </a:r>
            <a:r>
              <a:rPr lang="en-US" altLang="zh-CN" sz="2800" dirty="0" smtClean="0">
                <a:solidFill>
                  <a:schemeClr val="bg1"/>
                </a:solidFill>
                <a:latin typeface="Times New Roman" pitchFamily="18" charset="0"/>
                <a:ea typeface="宋体" charset="-122"/>
                <a:cs typeface="Times New Roman" pitchFamily="18" charset="0"/>
              </a:rPr>
              <a:t>: in hind milk </a:t>
            </a:r>
            <a:r>
              <a:rPr lang="en-US" altLang="zh-CN" sz="2800" dirty="0" smtClean="0">
                <a:solidFill>
                  <a:schemeClr val="bg1"/>
                </a:solidFill>
                <a:latin typeface="Times New Roman" pitchFamily="18" charset="0"/>
                <a:ea typeface="宋体" charset="-122"/>
                <a:cs typeface="Times New Roman" pitchFamily="18" charset="0"/>
                <a:sym typeface="Wingdings" pitchFamily="2" charset="2"/>
              </a:rPr>
              <a:t></a:t>
            </a:r>
            <a:r>
              <a:rPr lang="en-US" altLang="zh-CN" sz="2800" dirty="0" smtClean="0">
                <a:solidFill>
                  <a:schemeClr val="bg1"/>
                </a:solidFill>
                <a:latin typeface="Times New Roman" pitchFamily="18" charset="0"/>
                <a:ea typeface="宋体" charset="-122"/>
                <a:cs typeface="Times New Roman" pitchFamily="18" charset="0"/>
              </a:rPr>
              <a:t>satiety.</a:t>
            </a:r>
            <a:br>
              <a:rPr lang="en-US" altLang="zh-CN" sz="2800" dirty="0" smtClean="0">
                <a:solidFill>
                  <a:schemeClr val="bg1"/>
                </a:solidFill>
                <a:latin typeface="Times New Roman" pitchFamily="18" charset="0"/>
                <a:ea typeface="宋体" charset="-122"/>
                <a:cs typeface="Times New Roman" pitchFamily="18" charset="0"/>
              </a:rPr>
            </a:br>
            <a:r>
              <a:rPr lang="en-US" altLang="zh-CN" sz="2800" dirty="0" smtClean="0">
                <a:solidFill>
                  <a:schemeClr val="bg1"/>
                </a:solidFill>
                <a:latin typeface="Times New Roman" pitchFamily="18" charset="0"/>
                <a:ea typeface="宋体" charset="-122"/>
                <a:cs typeface="Times New Roman" pitchFamily="18" charset="0"/>
              </a:rPr>
              <a:t>5- </a:t>
            </a:r>
            <a:r>
              <a:rPr lang="en-US" altLang="zh-CN" sz="2800" b="1" dirty="0" smtClean="0">
                <a:solidFill>
                  <a:schemeClr val="bg1"/>
                </a:solidFill>
                <a:latin typeface="Times New Roman" pitchFamily="18" charset="0"/>
                <a:ea typeface="宋体" charset="-122"/>
                <a:cs typeface="Times New Roman" pitchFamily="18" charset="0"/>
              </a:rPr>
              <a:t>High cholesterol</a:t>
            </a:r>
            <a:r>
              <a:rPr lang="en-US" altLang="zh-CN" sz="2800" dirty="0" smtClean="0">
                <a:solidFill>
                  <a:schemeClr val="bg1"/>
                </a:solidFill>
                <a:latin typeface="Times New Roman" pitchFamily="18" charset="0"/>
                <a:ea typeface="宋体" charset="-122"/>
                <a:cs typeface="Times New Roman" pitchFamily="18" charset="0"/>
              </a:rPr>
              <a:t>: </a:t>
            </a:r>
            <a:r>
              <a:rPr lang="en-US" altLang="zh-CN" sz="2800" dirty="0" err="1" smtClean="0">
                <a:solidFill>
                  <a:schemeClr val="bg1"/>
                </a:solidFill>
                <a:latin typeface="Times New Roman" pitchFamily="18" charset="0"/>
                <a:ea typeface="宋体" charset="-122"/>
                <a:cs typeface="Times New Roman" pitchFamily="18" charset="0"/>
              </a:rPr>
              <a:t>myelination</a:t>
            </a:r>
            <a:r>
              <a:rPr lang="en-US" altLang="zh-CN" sz="2800" dirty="0" smtClean="0">
                <a:solidFill>
                  <a:schemeClr val="bg1"/>
                </a:solidFill>
                <a:latin typeface="Times New Roman" pitchFamily="18" charset="0"/>
                <a:ea typeface="宋体" charset="-122"/>
                <a:cs typeface="Times New Roman" pitchFamily="18" charset="0"/>
              </a:rPr>
              <a:t> of nervous system. </a:t>
            </a:r>
            <a:br>
              <a:rPr lang="en-US" altLang="zh-CN" sz="2800" dirty="0" smtClean="0">
                <a:solidFill>
                  <a:schemeClr val="bg1"/>
                </a:solidFill>
                <a:latin typeface="Times New Roman" pitchFamily="18" charset="0"/>
                <a:ea typeface="宋体" charset="-122"/>
                <a:cs typeface="Times New Roman" pitchFamily="18" charset="0"/>
              </a:rPr>
            </a:br>
            <a:r>
              <a:rPr lang="en-US" altLang="zh-CN" sz="2800" dirty="0" smtClean="0">
                <a:solidFill>
                  <a:schemeClr val="bg1"/>
                </a:solidFill>
                <a:latin typeface="Times New Roman" pitchFamily="18" charset="0"/>
                <a:ea typeface="宋体" charset="-122"/>
                <a:cs typeface="Times New Roman" pitchFamily="18" charset="0"/>
              </a:rPr>
              <a:t>6- </a:t>
            </a:r>
            <a:r>
              <a:rPr lang="en-US" altLang="zh-CN" sz="2800" b="1" dirty="0" smtClean="0">
                <a:solidFill>
                  <a:schemeClr val="bg1"/>
                </a:solidFill>
                <a:latin typeface="Times New Roman" pitchFamily="18" charset="0"/>
                <a:ea typeface="宋体" charset="-122"/>
                <a:cs typeface="Times New Roman" pitchFamily="18" charset="0"/>
              </a:rPr>
              <a:t>High content of  </a:t>
            </a:r>
            <a:r>
              <a:rPr lang="en-US" altLang="zh-CN" sz="2800" b="1" dirty="0" err="1" smtClean="0">
                <a:solidFill>
                  <a:schemeClr val="bg1"/>
                </a:solidFill>
                <a:latin typeface="Times New Roman" pitchFamily="18" charset="0"/>
                <a:ea typeface="宋体" charset="-122"/>
                <a:cs typeface="Times New Roman" pitchFamily="18" charset="0"/>
              </a:rPr>
              <a:t>vit</a:t>
            </a:r>
            <a:r>
              <a:rPr lang="en-US" altLang="zh-CN" sz="2800" b="1" dirty="0" smtClean="0">
                <a:solidFill>
                  <a:schemeClr val="bg1"/>
                </a:solidFill>
                <a:latin typeface="Times New Roman" pitchFamily="18" charset="0"/>
                <a:ea typeface="宋体" charset="-122"/>
                <a:cs typeface="Times New Roman" pitchFamily="18" charset="0"/>
              </a:rPr>
              <a:t> -E,C,D,A and niacin</a:t>
            </a:r>
            <a:r>
              <a:rPr lang="en-US" altLang="zh-CN" sz="2800" dirty="0" smtClean="0">
                <a:solidFill>
                  <a:schemeClr val="bg1"/>
                </a:solidFill>
                <a:latin typeface="Times New Roman" pitchFamily="18" charset="0"/>
                <a:ea typeface="宋体" charset="-122"/>
                <a:cs typeface="Times New Roman" pitchFamily="18" charset="0"/>
              </a:rPr>
              <a:t/>
            </a:r>
            <a:br>
              <a:rPr lang="en-US" altLang="zh-CN" sz="2800" dirty="0" smtClean="0">
                <a:solidFill>
                  <a:schemeClr val="bg1"/>
                </a:solidFill>
                <a:latin typeface="Times New Roman" pitchFamily="18" charset="0"/>
                <a:ea typeface="宋体" charset="-122"/>
                <a:cs typeface="Times New Roman" pitchFamily="18" charset="0"/>
              </a:rPr>
            </a:br>
            <a:r>
              <a:rPr lang="en-US" altLang="zh-CN" sz="2800" dirty="0" smtClean="0">
                <a:solidFill>
                  <a:schemeClr val="bg1"/>
                </a:solidFill>
                <a:latin typeface="Times New Roman" pitchFamily="18" charset="0"/>
                <a:ea typeface="宋体" charset="-122"/>
                <a:cs typeface="Times New Roman" pitchFamily="18" charset="0"/>
              </a:rPr>
              <a:t>7- </a:t>
            </a:r>
            <a:r>
              <a:rPr lang="en-US" altLang="zh-CN" sz="2800" b="1" dirty="0" err="1" smtClean="0">
                <a:solidFill>
                  <a:schemeClr val="bg1"/>
                </a:solidFill>
                <a:latin typeface="Times New Roman" pitchFamily="18" charset="0"/>
                <a:ea typeface="宋体" charset="-122"/>
                <a:cs typeface="Times New Roman" pitchFamily="18" charset="0"/>
              </a:rPr>
              <a:t>Colostrum</a:t>
            </a:r>
            <a:r>
              <a:rPr lang="en-US" altLang="zh-CN" sz="2800" dirty="0" smtClean="0">
                <a:solidFill>
                  <a:schemeClr val="bg1"/>
                </a:solidFill>
                <a:latin typeface="Times New Roman" pitchFamily="18" charset="0"/>
                <a:ea typeface="宋体" charset="-122"/>
                <a:cs typeface="Times New Roman" pitchFamily="18" charset="0"/>
              </a:rPr>
              <a:t>: increasing zinc </a:t>
            </a:r>
            <a:r>
              <a:rPr lang="en-US" altLang="zh-CN" sz="2800" dirty="0" smtClean="0">
                <a:solidFill>
                  <a:schemeClr val="bg1"/>
                </a:solidFill>
                <a:latin typeface="Times New Roman" pitchFamily="18" charset="0"/>
                <a:ea typeface="宋体" charset="-122"/>
                <a:cs typeface="Times New Roman" pitchFamily="18" charset="0"/>
                <a:sym typeface="Wingdings" pitchFamily="2" charset="2"/>
              </a:rPr>
              <a:t></a:t>
            </a:r>
            <a:r>
              <a:rPr lang="en-US" altLang="zh-CN" sz="2800" dirty="0" smtClean="0">
                <a:solidFill>
                  <a:schemeClr val="bg1"/>
                </a:solidFill>
                <a:latin typeface="Times New Roman" pitchFamily="18" charset="0"/>
                <a:ea typeface="宋体" charset="-122"/>
                <a:cs typeface="Times New Roman" pitchFamily="18" charset="0"/>
              </a:rPr>
              <a:t>prevent necrotizing			                               </a:t>
            </a:r>
            <a:r>
              <a:rPr lang="en-US" altLang="zh-CN" sz="2800" dirty="0" err="1" smtClean="0">
                <a:solidFill>
                  <a:schemeClr val="bg1"/>
                </a:solidFill>
                <a:latin typeface="Times New Roman" pitchFamily="18" charset="0"/>
                <a:ea typeface="宋体" charset="-122"/>
                <a:cs typeface="Times New Roman" pitchFamily="18" charset="0"/>
              </a:rPr>
              <a:t>enterocolitis</a:t>
            </a:r>
            <a:r>
              <a:rPr lang="en-US" altLang="zh-CN" sz="2800" dirty="0" smtClean="0">
                <a:solidFill>
                  <a:schemeClr val="bg1"/>
                </a:solidFill>
                <a:latin typeface="Times New Roman" pitchFamily="18" charset="0"/>
                <a:ea typeface="宋体" charset="-122"/>
                <a:cs typeface="Times New Roman" pitchFamily="18" charset="0"/>
              </a:rPr>
              <a:t>.</a:t>
            </a:r>
          </a:p>
          <a:p>
            <a:r>
              <a:rPr lang="en-US" altLang="zh-CN" sz="2800" dirty="0" smtClean="0">
                <a:solidFill>
                  <a:schemeClr val="bg1"/>
                </a:solidFill>
                <a:latin typeface="Times New Roman" pitchFamily="18" charset="0"/>
                <a:ea typeface="宋体" charset="-122"/>
                <a:cs typeface="Times New Roman" pitchFamily="18" charset="0"/>
              </a:rPr>
              <a:t>                                             </a:t>
            </a:r>
            <a:endParaRPr lang="ar-SA" sz="28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5"/>
          <p:cNvSpPr>
            <a:spLocks noGrp="1" noChangeArrowheads="1"/>
          </p:cNvSpPr>
          <p:nvPr>
            <p:ph type="ctrTitle"/>
          </p:nvPr>
        </p:nvSpPr>
        <p:spPr>
          <a:xfrm>
            <a:off x="642938" y="0"/>
            <a:ext cx="7772400" cy="647700"/>
          </a:xfrm>
        </p:spPr>
        <p:txBody>
          <a:bodyPr>
            <a:normAutofit fontScale="90000"/>
          </a:bodyPr>
          <a:lstStyle/>
          <a:p>
            <a:pPr rtl="0" eaLnBrk="1" fontAlgn="auto" hangingPunct="1">
              <a:spcAft>
                <a:spcPts val="0"/>
              </a:spcAft>
              <a:defRPr/>
            </a:pPr>
            <a:r>
              <a:rPr lang="en-US" altLang="zh-CN" sz="5400" dirty="0" smtClean="0">
                <a:solidFill>
                  <a:schemeClr val="tx1"/>
                </a:solidFill>
                <a:effectLst/>
                <a:latin typeface="Times New Roman" pitchFamily="18" charset="0"/>
                <a:ea typeface="宋体" charset="-122"/>
                <a:cs typeface="Times New Roman" pitchFamily="18" charset="0"/>
              </a:rPr>
              <a:t> </a:t>
            </a:r>
            <a:r>
              <a:rPr lang="en-US" altLang="zh-CN" sz="3200" dirty="0" err="1" smtClean="0">
                <a:solidFill>
                  <a:srgbClr val="FF0000"/>
                </a:solidFill>
                <a:effectLst/>
                <a:latin typeface="Times New Roman" pitchFamily="18" charset="0"/>
                <a:ea typeface="宋体" charset="-122"/>
                <a:cs typeface="Times New Roman" pitchFamily="18" charset="0"/>
              </a:rPr>
              <a:t>Colostrum</a:t>
            </a:r>
            <a:r>
              <a:rPr lang="en-US" altLang="zh-CN" sz="3200" dirty="0" smtClean="0">
                <a:solidFill>
                  <a:srgbClr val="FF0000"/>
                </a:solidFill>
                <a:effectLst/>
                <a:latin typeface="Times New Roman" pitchFamily="18" charset="0"/>
                <a:ea typeface="宋体" charset="-122"/>
                <a:cs typeface="Times New Roman" pitchFamily="18" charset="0"/>
              </a:rPr>
              <a:t> </a:t>
            </a:r>
            <a:endParaRPr lang="en-US" sz="3200" dirty="0" smtClean="0">
              <a:solidFill>
                <a:srgbClr val="FF0000"/>
              </a:solidFill>
              <a:effectLst/>
              <a:latin typeface="Times New Roman" pitchFamily="18" charset="0"/>
              <a:cs typeface="Times New Roman" pitchFamily="18" charset="0"/>
            </a:endParaRPr>
          </a:p>
        </p:txBody>
      </p:sp>
      <p:sp>
        <p:nvSpPr>
          <p:cNvPr id="22534" name="Rectangle 6"/>
          <p:cNvSpPr>
            <a:spLocks noGrp="1" noChangeArrowheads="1"/>
          </p:cNvSpPr>
          <p:nvPr>
            <p:ph type="subTitle" idx="1"/>
          </p:nvPr>
        </p:nvSpPr>
        <p:spPr>
          <a:xfrm>
            <a:off x="0" y="428625"/>
            <a:ext cx="9144000" cy="6429375"/>
          </a:xfrm>
        </p:spPr>
        <p:txBody>
          <a:bodyPr>
            <a:noAutofit/>
          </a:bodyPr>
          <a:lstStyle/>
          <a:p>
            <a:pPr marL="381000" indent="-381000" algn="just" eaLnBrk="1" fontAlgn="auto" hangingPunct="1">
              <a:lnSpc>
                <a:spcPct val="80000"/>
              </a:lnSpc>
              <a:spcAft>
                <a:spcPts val="0"/>
              </a:spcAft>
              <a:buClr>
                <a:schemeClr val="tx1">
                  <a:shade val="95000"/>
                </a:schemeClr>
              </a:buClr>
              <a:buFont typeface="Wingdings 2"/>
              <a:buNone/>
              <a:defRPr/>
            </a:pPr>
            <a:endParaRPr lang="en-US" altLang="zh-CN" sz="2000" dirty="0" smtClean="0">
              <a:solidFill>
                <a:schemeClr val="bg1"/>
              </a:solidFill>
              <a:latin typeface="Times New Roman" pitchFamily="18" charset="0"/>
              <a:cs typeface="Times New Roman" pitchFamily="18" charset="0"/>
            </a:endParaRPr>
          </a:p>
          <a:p>
            <a:pPr marL="381000" indent="-381000" algn="l" eaLnBrk="1" fontAlgn="auto" hangingPunct="1">
              <a:lnSpc>
                <a:spcPct val="170000"/>
              </a:lnSpc>
              <a:spcAft>
                <a:spcPts val="0"/>
              </a:spcAft>
              <a:buClr>
                <a:schemeClr val="tx1">
                  <a:shade val="95000"/>
                </a:schemeClr>
              </a:buClr>
              <a:buFont typeface="Wingdings 2"/>
              <a:buNone/>
              <a:defRPr/>
            </a:pPr>
            <a:r>
              <a:rPr lang="en-US" altLang="zh-CN" sz="2000" dirty="0" smtClean="0">
                <a:solidFill>
                  <a:schemeClr val="bg1"/>
                </a:solidFill>
                <a:latin typeface="Times New Roman" pitchFamily="18" charset="0"/>
                <a:cs typeface="Times New Roman" pitchFamily="18" charset="0"/>
              </a:rPr>
              <a:t>Bright lemon yellow ; viscous fluid secreted during first 5-7 days. </a:t>
            </a:r>
          </a:p>
          <a:p>
            <a:pPr marL="381000" indent="-381000" algn="l" eaLnBrk="1" fontAlgn="auto" hangingPunct="1">
              <a:lnSpc>
                <a:spcPct val="170000"/>
              </a:lnSpc>
              <a:spcAft>
                <a:spcPts val="0"/>
              </a:spcAft>
              <a:buClr>
                <a:schemeClr val="tx1">
                  <a:shade val="95000"/>
                </a:schemeClr>
              </a:buClr>
              <a:buFont typeface="Wingdings 2"/>
              <a:buNone/>
              <a:defRPr/>
            </a:pPr>
            <a:r>
              <a:rPr lang="en-US" altLang="zh-CN" sz="2000" dirty="0" smtClean="0">
                <a:solidFill>
                  <a:schemeClr val="bg1"/>
                </a:solidFill>
                <a:latin typeface="Times New Roman" pitchFamily="18" charset="0"/>
                <a:cs typeface="Times New Roman" pitchFamily="18" charset="0"/>
              </a:rPr>
              <a:t>Compared to mature milk  it is :</a:t>
            </a:r>
          </a:p>
          <a:p>
            <a:pPr marL="514350" indent="-514350" algn="l" eaLnBrk="1" fontAlgn="auto" hangingPunct="1">
              <a:lnSpc>
                <a:spcPct val="170000"/>
              </a:lnSpc>
              <a:spcAft>
                <a:spcPts val="0"/>
              </a:spcAft>
              <a:buClr>
                <a:schemeClr val="tx1">
                  <a:shade val="95000"/>
                </a:schemeClr>
              </a:buClr>
              <a:defRPr/>
            </a:pPr>
            <a:r>
              <a:rPr lang="en-US" altLang="zh-CN" sz="2000" dirty="0" smtClean="0">
                <a:solidFill>
                  <a:schemeClr val="bg1"/>
                </a:solidFill>
                <a:latin typeface="Times New Roman" pitchFamily="18" charset="0"/>
                <a:cs typeface="Times New Roman" pitchFamily="18" charset="0"/>
              </a:rPr>
              <a:t>1-</a:t>
            </a:r>
            <a:r>
              <a:rPr lang="en-US" altLang="zh-CN" sz="2000" b="1" dirty="0" smtClean="0">
                <a:solidFill>
                  <a:schemeClr val="bg1"/>
                </a:solidFill>
                <a:latin typeface="Times New Roman" pitchFamily="18" charset="0"/>
                <a:cs typeface="Times New Roman" pitchFamily="18" charset="0"/>
              </a:rPr>
              <a:t> Very rich in </a:t>
            </a:r>
            <a:r>
              <a:rPr lang="en-US" altLang="zh-CN" sz="2000" b="1" dirty="0" err="1" smtClean="0">
                <a:solidFill>
                  <a:schemeClr val="bg1"/>
                </a:solidFill>
                <a:latin typeface="Times New Roman" pitchFamily="18" charset="0"/>
                <a:cs typeface="Times New Roman" pitchFamily="18" charset="0"/>
              </a:rPr>
              <a:t>immunoglobulins</a:t>
            </a:r>
            <a:r>
              <a:rPr lang="en-US" altLang="zh-CN" sz="2000" b="1" dirty="0" smtClean="0">
                <a:solidFill>
                  <a:schemeClr val="bg1"/>
                </a:solidFill>
                <a:latin typeface="Times New Roman" pitchFamily="18" charset="0"/>
                <a:cs typeface="Times New Roman" pitchFamily="18" charset="0"/>
              </a:rPr>
              <a:t> especially </a:t>
            </a:r>
            <a:r>
              <a:rPr lang="en-US" altLang="zh-CN" sz="2000" b="1" dirty="0" err="1" smtClean="0">
                <a:solidFill>
                  <a:schemeClr val="bg1"/>
                </a:solidFill>
                <a:latin typeface="Times New Roman" pitchFamily="18" charset="0"/>
                <a:cs typeface="Times New Roman" pitchFamily="18" charset="0"/>
              </a:rPr>
              <a:t>IgA</a:t>
            </a:r>
            <a:r>
              <a:rPr lang="en-US" altLang="zh-CN" sz="2000" b="1" dirty="0" smtClean="0">
                <a:solidFill>
                  <a:schemeClr val="bg1"/>
                </a:solidFill>
                <a:latin typeface="Times New Roman" pitchFamily="18" charset="0"/>
                <a:cs typeface="Times New Roman" pitchFamily="18" charset="0"/>
              </a:rPr>
              <a:t> , leucocytes ( macrophages ,</a:t>
            </a:r>
          </a:p>
          <a:p>
            <a:pPr marL="514350" indent="-514350" algn="l" eaLnBrk="1" fontAlgn="auto" hangingPunct="1">
              <a:lnSpc>
                <a:spcPct val="170000"/>
              </a:lnSpc>
              <a:spcAft>
                <a:spcPts val="0"/>
              </a:spcAft>
              <a:buClr>
                <a:schemeClr val="tx1">
                  <a:shade val="95000"/>
                </a:schemeClr>
              </a:buClr>
              <a:defRPr/>
            </a:pPr>
            <a:r>
              <a:rPr lang="en-US" altLang="zh-CN" sz="2000" b="1" dirty="0" smtClean="0">
                <a:solidFill>
                  <a:schemeClr val="bg1"/>
                </a:solidFill>
                <a:latin typeface="Times New Roman" pitchFamily="18" charset="0"/>
                <a:cs typeface="Times New Roman" pitchFamily="18" charset="0"/>
              </a:rPr>
              <a:t>     lymphocytes ) and antibacterial ( </a:t>
            </a:r>
            <a:r>
              <a:rPr lang="en-US" altLang="zh-CN" sz="2000" b="1" dirty="0" err="1" smtClean="0">
                <a:solidFill>
                  <a:schemeClr val="bg1"/>
                </a:solidFill>
                <a:latin typeface="Times New Roman" pitchFamily="18" charset="0"/>
                <a:cs typeface="Times New Roman" pitchFamily="18" charset="0"/>
              </a:rPr>
              <a:t>lactofissin</a:t>
            </a:r>
            <a:r>
              <a:rPr lang="en-US" altLang="zh-CN" sz="2000" b="1" dirty="0" smtClean="0">
                <a:solidFill>
                  <a:schemeClr val="bg1"/>
                </a:solidFill>
                <a:latin typeface="Times New Roman" pitchFamily="18" charset="0"/>
                <a:cs typeface="Times New Roman" pitchFamily="18" charset="0"/>
              </a:rPr>
              <a:t> , </a:t>
            </a:r>
            <a:r>
              <a:rPr lang="en-US" altLang="zh-CN" sz="2000" b="1" dirty="0" err="1" smtClean="0">
                <a:solidFill>
                  <a:schemeClr val="bg1"/>
                </a:solidFill>
                <a:latin typeface="Times New Roman" pitchFamily="18" charset="0"/>
                <a:cs typeface="Times New Roman" pitchFamily="18" charset="0"/>
              </a:rPr>
              <a:t>lactofirrin</a:t>
            </a:r>
            <a:r>
              <a:rPr lang="en-US" altLang="zh-CN" sz="2000" b="1" dirty="0" smtClean="0">
                <a:solidFill>
                  <a:schemeClr val="bg1"/>
                </a:solidFill>
                <a:latin typeface="Times New Roman" pitchFamily="18" charset="0"/>
                <a:cs typeface="Times New Roman" pitchFamily="18" charset="0"/>
              </a:rPr>
              <a:t> )</a:t>
            </a:r>
          </a:p>
          <a:p>
            <a:pPr marL="514350" indent="-514350" algn="l" eaLnBrk="1" fontAlgn="auto" hangingPunct="1">
              <a:lnSpc>
                <a:spcPct val="170000"/>
              </a:lnSpc>
              <a:spcAft>
                <a:spcPts val="0"/>
              </a:spcAft>
              <a:buClr>
                <a:schemeClr val="tx1">
                  <a:shade val="95000"/>
                </a:schemeClr>
              </a:buClr>
              <a:buFont typeface="+mj-lt"/>
              <a:buAutoNum type="arabicPeriod"/>
              <a:defRPr/>
            </a:pPr>
            <a:r>
              <a:rPr lang="en-US" altLang="zh-CN" sz="2000" dirty="0" smtClean="0">
                <a:solidFill>
                  <a:schemeClr val="bg1"/>
                </a:solidFill>
                <a:latin typeface="Times New Roman" pitchFamily="18" charset="0"/>
                <a:cs typeface="Times New Roman" pitchFamily="18" charset="0"/>
              </a:rPr>
              <a:t> 2- </a:t>
            </a:r>
            <a:r>
              <a:rPr lang="en-US" sz="2000" dirty="0" err="1" smtClean="0">
                <a:solidFill>
                  <a:schemeClr val="bg1"/>
                </a:solidFill>
              </a:rPr>
              <a:t>Colostrum</a:t>
            </a:r>
            <a:r>
              <a:rPr lang="en-US" sz="2000" dirty="0" smtClean="0">
                <a:solidFill>
                  <a:schemeClr val="bg1"/>
                </a:solidFill>
              </a:rPr>
              <a:t> contains </a:t>
            </a:r>
            <a:r>
              <a:rPr lang="en-US" sz="2000" b="1" dirty="0" smtClean="0">
                <a:solidFill>
                  <a:schemeClr val="bg1"/>
                </a:solidFill>
              </a:rPr>
              <a:t>approximately 5 million cells per </a:t>
            </a:r>
            <a:r>
              <a:rPr lang="en-US" sz="2000" b="1" dirty="0" err="1" smtClean="0">
                <a:solidFill>
                  <a:schemeClr val="bg1"/>
                </a:solidFill>
              </a:rPr>
              <a:t>mL</a:t>
            </a:r>
            <a:r>
              <a:rPr lang="en-US" sz="2000" b="1" dirty="0" smtClean="0">
                <a:solidFill>
                  <a:schemeClr val="bg1"/>
                </a:solidFill>
              </a:rPr>
              <a:t>, an amount</a:t>
            </a:r>
          </a:p>
          <a:p>
            <a:pPr marL="514350" indent="-514350" algn="l" eaLnBrk="1" fontAlgn="auto" hangingPunct="1">
              <a:lnSpc>
                <a:spcPct val="170000"/>
              </a:lnSpc>
              <a:spcAft>
                <a:spcPts val="0"/>
              </a:spcAft>
              <a:buClr>
                <a:schemeClr val="tx1">
                  <a:shade val="95000"/>
                </a:schemeClr>
              </a:buClr>
              <a:buFont typeface="+mj-lt"/>
              <a:buAutoNum type="arabicPeriod"/>
              <a:defRPr/>
            </a:pPr>
            <a:r>
              <a:rPr lang="en-US" sz="2000" b="1" dirty="0" smtClean="0">
                <a:solidFill>
                  <a:schemeClr val="bg1"/>
                </a:solidFill>
              </a:rPr>
              <a:t>     that decreases tenfold in mature milk. </a:t>
            </a:r>
            <a:endParaRPr lang="ar-IQ" altLang="zh-CN" sz="2000" b="1" dirty="0" smtClean="0">
              <a:solidFill>
                <a:schemeClr val="bg1"/>
              </a:solidFill>
              <a:latin typeface="Times New Roman" pitchFamily="18" charset="0"/>
              <a:cs typeface="Times New Roman" pitchFamily="18" charset="0"/>
            </a:endParaRPr>
          </a:p>
          <a:p>
            <a:pPr marL="514350" indent="-514350" algn="l" eaLnBrk="1" fontAlgn="auto" hangingPunct="1">
              <a:lnSpc>
                <a:spcPct val="170000"/>
              </a:lnSpc>
              <a:spcAft>
                <a:spcPts val="0"/>
              </a:spcAft>
              <a:buClr>
                <a:schemeClr val="tx1">
                  <a:shade val="95000"/>
                </a:schemeClr>
              </a:buClr>
              <a:buFont typeface="+mj-lt"/>
              <a:buAutoNum type="arabicPeriod"/>
              <a:defRPr/>
            </a:pPr>
            <a:r>
              <a:rPr lang="en-US" altLang="zh-CN" sz="2000" dirty="0" smtClean="0">
                <a:solidFill>
                  <a:schemeClr val="bg1"/>
                </a:solidFill>
                <a:latin typeface="Times New Roman" pitchFamily="18" charset="0"/>
                <a:cs typeface="Times New Roman" pitchFamily="18" charset="0"/>
              </a:rPr>
              <a:t>3- Rich in cholesterol , Na , K , </a:t>
            </a:r>
            <a:r>
              <a:rPr lang="en-US" altLang="zh-CN" sz="2000" dirty="0" err="1" smtClean="0">
                <a:solidFill>
                  <a:schemeClr val="bg1"/>
                </a:solidFill>
                <a:latin typeface="Times New Roman" pitchFamily="18" charset="0"/>
                <a:cs typeface="Times New Roman" pitchFamily="18" charset="0"/>
              </a:rPr>
              <a:t>Cl</a:t>
            </a:r>
            <a:r>
              <a:rPr lang="en-US" altLang="zh-CN" sz="2000" dirty="0" smtClean="0">
                <a:solidFill>
                  <a:schemeClr val="bg1"/>
                </a:solidFill>
                <a:latin typeface="Times New Roman" pitchFamily="18" charset="0"/>
                <a:cs typeface="Times New Roman" pitchFamily="18" charset="0"/>
              </a:rPr>
              <a:t> , Zinc , Copper , and in </a:t>
            </a:r>
            <a:r>
              <a:rPr lang="en-US" altLang="zh-CN" sz="2000" dirty="0" err="1" smtClean="0">
                <a:solidFill>
                  <a:schemeClr val="bg1"/>
                </a:solidFill>
                <a:latin typeface="Times New Roman" pitchFamily="18" charset="0"/>
                <a:cs typeface="Times New Roman" pitchFamily="18" charset="0"/>
              </a:rPr>
              <a:t>Vit.A</a:t>
            </a:r>
            <a:r>
              <a:rPr lang="en-US" altLang="zh-CN" sz="2000" dirty="0" smtClean="0">
                <a:solidFill>
                  <a:schemeClr val="bg1"/>
                </a:solidFill>
                <a:latin typeface="Times New Roman" pitchFamily="18" charset="0"/>
                <a:cs typeface="Times New Roman" pitchFamily="18" charset="0"/>
              </a:rPr>
              <a:t> than mature milk.</a:t>
            </a:r>
          </a:p>
          <a:p>
            <a:pPr marL="514350" indent="-514350" algn="l" eaLnBrk="1" fontAlgn="auto" hangingPunct="1">
              <a:lnSpc>
                <a:spcPct val="170000"/>
              </a:lnSpc>
              <a:spcAft>
                <a:spcPts val="0"/>
              </a:spcAft>
              <a:buClr>
                <a:schemeClr val="tx1">
                  <a:shade val="95000"/>
                </a:schemeClr>
              </a:buClr>
              <a:buFont typeface="+mj-lt"/>
              <a:buAutoNum type="arabicPeriod"/>
              <a:defRPr/>
            </a:pPr>
            <a:r>
              <a:rPr lang="en-US" altLang="zh-CN" sz="2000" dirty="0" smtClean="0">
                <a:solidFill>
                  <a:schemeClr val="bg1"/>
                </a:solidFill>
                <a:latin typeface="Times New Roman" pitchFamily="18" charset="0"/>
                <a:cs typeface="Times New Roman" pitchFamily="18" charset="0"/>
              </a:rPr>
              <a:t> 4- More rich in protein (2.3gm/dl) but less CHO or fat.</a:t>
            </a:r>
          </a:p>
          <a:p>
            <a:pPr marL="514350" indent="-514350" algn="l" eaLnBrk="1" fontAlgn="auto" hangingPunct="1">
              <a:lnSpc>
                <a:spcPct val="170000"/>
              </a:lnSpc>
              <a:spcAft>
                <a:spcPts val="0"/>
              </a:spcAft>
              <a:buClr>
                <a:schemeClr val="tx1">
                  <a:shade val="95000"/>
                </a:schemeClr>
              </a:buClr>
              <a:buFont typeface="+mj-lt"/>
              <a:buAutoNum type="arabicPeriod"/>
              <a:defRPr/>
            </a:pPr>
            <a:r>
              <a:rPr lang="en-US" altLang="zh-CN" sz="2000" dirty="0" smtClean="0">
                <a:solidFill>
                  <a:schemeClr val="bg1"/>
                </a:solidFill>
                <a:latin typeface="Times New Roman" pitchFamily="18" charset="0"/>
                <a:cs typeface="Times New Roman" pitchFamily="18" charset="0"/>
              </a:rPr>
              <a:t> 5- Laxative effect by enhancing GIT motility. </a:t>
            </a:r>
          </a:p>
          <a:p>
            <a:pPr marL="514350" indent="-514350" algn="l" eaLnBrk="1" fontAlgn="auto" hangingPunct="1">
              <a:lnSpc>
                <a:spcPct val="80000"/>
              </a:lnSpc>
              <a:spcAft>
                <a:spcPts val="0"/>
              </a:spcAft>
              <a:buClr>
                <a:schemeClr val="tx1">
                  <a:shade val="95000"/>
                </a:schemeClr>
              </a:buClr>
              <a:buFont typeface="+mj-lt"/>
              <a:buAutoNum type="arabicPeriod"/>
              <a:defRPr/>
            </a:pPr>
            <a:endParaRPr lang="en-US" altLang="zh-CN" sz="2000" dirty="0" smtClean="0">
              <a:solidFill>
                <a:schemeClr val="bg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42976" y="1071546"/>
            <a:ext cx="7286676" cy="5143536"/>
          </a:xfrm>
        </p:spPr>
        <p:txBody>
          <a:bodyPr/>
          <a:lstStyle/>
          <a:p>
            <a:pPr algn="l"/>
            <a:r>
              <a:rPr lang="en-US" sz="2000" dirty="0" smtClean="0">
                <a:solidFill>
                  <a:schemeClr val="bg1"/>
                </a:solidFill>
              </a:rPr>
              <a:t>Most of these leukocytes are macrophages and </a:t>
            </a:r>
            <a:r>
              <a:rPr lang="en-US" sz="2000" dirty="0" err="1" smtClean="0">
                <a:solidFill>
                  <a:schemeClr val="bg1"/>
                </a:solidFill>
              </a:rPr>
              <a:t>neutrophils</a:t>
            </a:r>
            <a:r>
              <a:rPr lang="en-US" sz="2000" dirty="0" smtClean="0">
                <a:solidFill>
                  <a:schemeClr val="bg1"/>
                </a:solidFill>
              </a:rPr>
              <a:t>, </a:t>
            </a:r>
            <a:endParaRPr lang="ar-IQ" sz="2000" dirty="0" smtClean="0">
              <a:solidFill>
                <a:schemeClr val="bg1"/>
              </a:solidFill>
            </a:endParaRPr>
          </a:p>
          <a:p>
            <a:pPr algn="l"/>
            <a:r>
              <a:rPr lang="en-US" sz="2000" dirty="0" smtClean="0">
                <a:solidFill>
                  <a:schemeClr val="bg1"/>
                </a:solidFill>
              </a:rPr>
              <a:t>which </a:t>
            </a:r>
            <a:r>
              <a:rPr lang="en-US" sz="2000" dirty="0" err="1" smtClean="0">
                <a:solidFill>
                  <a:schemeClr val="bg1"/>
                </a:solidFill>
              </a:rPr>
              <a:t>phagocytose</a:t>
            </a:r>
            <a:r>
              <a:rPr lang="en-US" sz="2000" dirty="0" smtClean="0">
                <a:solidFill>
                  <a:schemeClr val="bg1"/>
                </a:solidFill>
              </a:rPr>
              <a:t> microbial pathogens. </a:t>
            </a:r>
          </a:p>
          <a:p>
            <a:pPr algn="l"/>
            <a:r>
              <a:rPr lang="en-US" sz="2000" dirty="0" smtClean="0">
                <a:solidFill>
                  <a:schemeClr val="bg1"/>
                </a:solidFill>
              </a:rPr>
              <a:t>Lymphocytes, including T cells, natural killer cells, and antibody-producing B cells, make up 10% of the leukocytes in human breast milk.</a:t>
            </a:r>
          </a:p>
          <a:p>
            <a:pPr algn="l"/>
            <a:endParaRPr lang="en-US" sz="2000" dirty="0" smtClean="0">
              <a:solidFill>
                <a:schemeClr val="bg1"/>
              </a:solidFill>
            </a:endParaRPr>
          </a:p>
          <a:p>
            <a:pPr algn="l"/>
            <a:r>
              <a:rPr lang="en-US" sz="2000" dirty="0" smtClean="0">
                <a:solidFill>
                  <a:schemeClr val="bg1"/>
                </a:solidFill>
              </a:rPr>
              <a:t> </a:t>
            </a:r>
            <a:r>
              <a:rPr lang="en-US" sz="2000" b="1" dirty="0" smtClean="0">
                <a:solidFill>
                  <a:schemeClr val="bg1"/>
                </a:solidFill>
              </a:rPr>
              <a:t>There is evidence to suggest that these cells survive passage through the infant’s gastrointestinal system where they are absorbed and influence the infant’s  immune response</a:t>
            </a:r>
          </a:p>
          <a:p>
            <a:pPr algn="l"/>
            <a:endParaRPr lang="ar-SA" sz="2000" dirty="0">
              <a:solidFill>
                <a:schemeClr val="bg1"/>
              </a:solidFill>
            </a:endParaRPr>
          </a:p>
        </p:txBody>
      </p:sp>
      <p:sp>
        <p:nvSpPr>
          <p:cNvPr id="4" name="Rectangle 3"/>
          <p:cNvSpPr/>
          <p:nvPr/>
        </p:nvSpPr>
        <p:spPr>
          <a:xfrm>
            <a:off x="3357554" y="5643578"/>
            <a:ext cx="4527201" cy="369332"/>
          </a:xfrm>
          <a:prstGeom prst="rect">
            <a:avLst/>
          </a:prstGeom>
        </p:spPr>
        <p:txBody>
          <a:bodyPr wrap="none">
            <a:spAutoFit/>
          </a:bodyPr>
          <a:lstStyle/>
          <a:p>
            <a:r>
              <a:rPr lang="en-US" i="1" dirty="0">
                <a:solidFill>
                  <a:schemeClr val="bg1"/>
                </a:solidFill>
              </a:rPr>
              <a:t>J Am Osteopath Assoc. 2006;106:203–207</a:t>
            </a:r>
          </a:p>
        </p:txBody>
      </p:sp>
      <p:sp>
        <p:nvSpPr>
          <p:cNvPr id="5" name="Rectangle 4"/>
          <p:cNvSpPr/>
          <p:nvPr/>
        </p:nvSpPr>
        <p:spPr>
          <a:xfrm>
            <a:off x="2285984" y="214290"/>
            <a:ext cx="4857784" cy="707886"/>
          </a:xfrm>
          <a:prstGeom prst="rect">
            <a:avLst/>
          </a:prstGeom>
        </p:spPr>
        <p:txBody>
          <a:bodyPr wrap="square">
            <a:spAutoFit/>
          </a:bodyPr>
          <a:lstStyle/>
          <a:p>
            <a:pPr algn="ctr"/>
            <a:r>
              <a:rPr lang="en-US" altLang="zh-CN" sz="4000" b="1" dirty="0" err="1" smtClean="0">
                <a:solidFill>
                  <a:srgbClr val="FF0000"/>
                </a:solidFill>
                <a:latin typeface="Times New Roman" pitchFamily="18" charset="0"/>
                <a:ea typeface="宋体" charset="-122"/>
                <a:cs typeface="Times New Roman" pitchFamily="18" charset="0"/>
              </a:rPr>
              <a:t>Colostrum</a:t>
            </a:r>
            <a:endParaRPr lang="ar-SA" sz="4000"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1"/>
          <p:cNvSpPr>
            <a:spLocks noChangeArrowheads="1"/>
          </p:cNvSpPr>
          <p:nvPr/>
        </p:nvSpPr>
        <p:spPr bwMode="auto">
          <a:xfrm>
            <a:off x="428625" y="4143375"/>
            <a:ext cx="8572500" cy="1908175"/>
          </a:xfrm>
          <a:prstGeom prst="rect">
            <a:avLst/>
          </a:prstGeom>
          <a:noFill/>
          <a:ln w="9525">
            <a:noFill/>
            <a:miter lim="800000"/>
            <a:headEnd/>
            <a:tailEnd/>
          </a:ln>
        </p:spPr>
        <p:txBody>
          <a:bodyPr>
            <a:spAutoFit/>
          </a:bodyPr>
          <a:lstStyle/>
          <a:p>
            <a:endParaRPr lang="en-US" dirty="0"/>
          </a:p>
          <a:p>
            <a:pPr algn="ctr"/>
            <a:r>
              <a:rPr lang="en-US" sz="2000" dirty="0">
                <a:solidFill>
                  <a:schemeClr val="bg1"/>
                </a:solidFill>
              </a:rPr>
              <a:t>Two 25ml samples of human breast milk.</a:t>
            </a:r>
          </a:p>
          <a:p>
            <a:pPr algn="just"/>
            <a:r>
              <a:rPr lang="en-US" sz="2000" dirty="0">
                <a:solidFill>
                  <a:srgbClr val="FF0000"/>
                </a:solidFill>
              </a:rPr>
              <a:t>	The left </a:t>
            </a:r>
            <a:r>
              <a:rPr lang="en-US" sz="2000" dirty="0" smtClean="0">
                <a:solidFill>
                  <a:schemeClr val="bg1"/>
                </a:solidFill>
              </a:rPr>
              <a:t>hand </a:t>
            </a:r>
            <a:r>
              <a:rPr lang="en-US" sz="2000" dirty="0">
                <a:solidFill>
                  <a:schemeClr val="bg1"/>
                </a:solidFill>
              </a:rPr>
              <a:t>sample is foremilk, </a:t>
            </a:r>
            <a:r>
              <a:rPr lang="en-US" sz="2000" dirty="0">
                <a:solidFill>
                  <a:srgbClr val="FF0000"/>
                </a:solidFill>
              </a:rPr>
              <a:t>the watery milk </a:t>
            </a:r>
            <a:r>
              <a:rPr lang="en-US" sz="2000" dirty="0">
                <a:solidFill>
                  <a:schemeClr val="bg1"/>
                </a:solidFill>
              </a:rPr>
              <a:t>coming from </a:t>
            </a:r>
          </a:p>
          <a:p>
            <a:pPr algn="just"/>
            <a:r>
              <a:rPr lang="en-US" sz="2000" dirty="0">
                <a:solidFill>
                  <a:schemeClr val="bg1"/>
                </a:solidFill>
              </a:rPr>
              <a:t>               a full </a:t>
            </a:r>
            <a:r>
              <a:rPr lang="en-US" sz="2000" dirty="0" smtClean="0">
                <a:solidFill>
                  <a:schemeClr val="bg1"/>
                </a:solidFill>
              </a:rPr>
              <a:t>breast  (High glucose) </a:t>
            </a:r>
            <a:endParaRPr lang="en-US" sz="2000" dirty="0">
              <a:solidFill>
                <a:schemeClr val="bg1"/>
              </a:solidFill>
            </a:endParaRPr>
          </a:p>
          <a:p>
            <a:pPr algn="just"/>
            <a:r>
              <a:rPr lang="en-US" sz="2000" dirty="0">
                <a:solidFill>
                  <a:srgbClr val="FF0000"/>
                </a:solidFill>
              </a:rPr>
              <a:t>	The right </a:t>
            </a:r>
            <a:r>
              <a:rPr lang="en-US" sz="2000" dirty="0">
                <a:solidFill>
                  <a:schemeClr val="bg1"/>
                </a:solidFill>
              </a:rPr>
              <a:t>hand sample is hindmilk, </a:t>
            </a:r>
            <a:r>
              <a:rPr lang="en-US" sz="2000" dirty="0">
                <a:solidFill>
                  <a:srgbClr val="FF0000"/>
                </a:solidFill>
              </a:rPr>
              <a:t>the</a:t>
            </a:r>
            <a:r>
              <a:rPr lang="en-US" sz="2000" dirty="0">
                <a:solidFill>
                  <a:schemeClr val="bg1"/>
                </a:solidFill>
              </a:rPr>
              <a:t> </a:t>
            </a:r>
            <a:r>
              <a:rPr lang="en-US" sz="2000" dirty="0">
                <a:solidFill>
                  <a:srgbClr val="FF0000"/>
                </a:solidFill>
              </a:rPr>
              <a:t>creamy milk </a:t>
            </a:r>
            <a:r>
              <a:rPr lang="en-US" sz="2000" dirty="0">
                <a:solidFill>
                  <a:schemeClr val="bg1"/>
                </a:solidFill>
              </a:rPr>
              <a:t>coming from </a:t>
            </a:r>
          </a:p>
          <a:p>
            <a:pPr algn="just"/>
            <a:r>
              <a:rPr lang="en-US" sz="2000" dirty="0">
                <a:solidFill>
                  <a:schemeClr val="bg1"/>
                </a:solidFill>
              </a:rPr>
              <a:t>              a nearly empty breast</a:t>
            </a:r>
            <a:r>
              <a:rPr lang="en-US" dirty="0">
                <a:solidFill>
                  <a:schemeClr val="bg1"/>
                </a:solidFill>
              </a:rPr>
              <a:t>. </a:t>
            </a:r>
            <a:r>
              <a:rPr lang="en-US" dirty="0" smtClean="0">
                <a:solidFill>
                  <a:schemeClr val="bg1"/>
                </a:solidFill>
              </a:rPr>
              <a:t>(</a:t>
            </a:r>
            <a:r>
              <a:rPr lang="en-US" sz="2000" dirty="0" smtClean="0">
                <a:solidFill>
                  <a:schemeClr val="bg1"/>
                </a:solidFill>
              </a:rPr>
              <a:t>High fat</a:t>
            </a:r>
            <a:r>
              <a:rPr lang="en-US" dirty="0" smtClean="0">
                <a:solidFill>
                  <a:schemeClr val="bg1"/>
                </a:solidFill>
              </a:rPr>
              <a:t>)</a:t>
            </a:r>
            <a:endParaRPr lang="en-US" dirty="0">
              <a:solidFill>
                <a:schemeClr val="bg1"/>
              </a:solidFill>
            </a:endParaRPr>
          </a:p>
        </p:txBody>
      </p:sp>
      <p:pic>
        <p:nvPicPr>
          <p:cNvPr id="76803" name="Picture 3" descr="250px-Human_Breastmilk_-_Foremilk_and_Hindmilk.png"/>
          <p:cNvPicPr>
            <a:picLocks noChangeAspect="1"/>
          </p:cNvPicPr>
          <p:nvPr/>
        </p:nvPicPr>
        <p:blipFill>
          <a:blip r:embed="rId2"/>
          <a:srcRect/>
          <a:stretch>
            <a:fillRect/>
          </a:stretch>
        </p:blipFill>
        <p:spPr bwMode="auto">
          <a:xfrm>
            <a:off x="642910" y="928670"/>
            <a:ext cx="7218363" cy="3205162"/>
          </a:xfrm>
          <a:prstGeom prst="rect">
            <a:avLst/>
          </a:prstGeom>
          <a:noFill/>
          <a:ln w="9525">
            <a:noFill/>
            <a:miter lim="800000"/>
            <a:headEnd/>
            <a:tailEnd/>
          </a:ln>
        </p:spPr>
      </p:pic>
      <p:sp>
        <p:nvSpPr>
          <p:cNvPr id="4" name="Rectangle 3"/>
          <p:cNvSpPr/>
          <p:nvPr/>
        </p:nvSpPr>
        <p:spPr>
          <a:xfrm>
            <a:off x="428596" y="357166"/>
            <a:ext cx="7572428" cy="523220"/>
          </a:xfrm>
          <a:prstGeom prst="rect">
            <a:avLst/>
          </a:prstGeom>
        </p:spPr>
        <p:txBody>
          <a:bodyPr wrap="square">
            <a:spAutoFit/>
          </a:bodyPr>
          <a:lstStyle/>
          <a:p>
            <a:r>
              <a:rPr lang="en-US" altLang="zh-CN" sz="2800" dirty="0" smtClean="0">
                <a:solidFill>
                  <a:schemeClr val="bg2"/>
                </a:solidFill>
                <a:ea typeface="宋体" charset="-122"/>
              </a:rPr>
              <a:t> </a:t>
            </a:r>
            <a:r>
              <a:rPr lang="en-US" altLang="zh-CN" sz="2800" dirty="0" smtClean="0">
                <a:solidFill>
                  <a:srgbClr val="FF0000"/>
                </a:solidFill>
                <a:ea typeface="宋体" charset="-122"/>
              </a:rPr>
              <a:t>Balanced diet: </a:t>
            </a:r>
            <a:r>
              <a:rPr lang="en-US" altLang="zh-CN" sz="2400" dirty="0" smtClean="0">
                <a:solidFill>
                  <a:srgbClr val="FF0000"/>
                </a:solidFill>
                <a:ea typeface="宋体" charset="-122"/>
              </a:rPr>
              <a:t>The foremilk and the hindmilk</a:t>
            </a:r>
            <a:endParaRPr lang="ar-SA" sz="24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effectLst/>
              </a:rPr>
              <a:t>Human Lactation</a:t>
            </a:r>
            <a:endParaRPr lang="ar-SA" dirty="0">
              <a:solidFill>
                <a:srgbClr val="FF0000"/>
              </a:solidFill>
              <a:effectLst/>
            </a:endParaRPr>
          </a:p>
        </p:txBody>
      </p:sp>
      <p:sp>
        <p:nvSpPr>
          <p:cNvPr id="3" name="Content Placeholder 2"/>
          <p:cNvSpPr>
            <a:spLocks noGrp="1"/>
          </p:cNvSpPr>
          <p:nvPr>
            <p:ph idx="1"/>
          </p:nvPr>
        </p:nvSpPr>
        <p:spPr/>
        <p:txBody>
          <a:bodyPr/>
          <a:lstStyle/>
          <a:p>
            <a:pPr algn="l" rtl="0">
              <a:buNone/>
            </a:pPr>
            <a:r>
              <a:rPr lang="en-US" dirty="0" smtClean="0">
                <a:solidFill>
                  <a:schemeClr val="bg1"/>
                </a:solidFill>
              </a:rPr>
              <a:t>1- The Quran and Science</a:t>
            </a:r>
          </a:p>
          <a:p>
            <a:pPr algn="l" rtl="0">
              <a:buNone/>
            </a:pPr>
            <a:r>
              <a:rPr lang="en-US" dirty="0" smtClean="0">
                <a:solidFill>
                  <a:schemeClr val="bg1"/>
                </a:solidFill>
              </a:rPr>
              <a:t>2-  Cosmic and Medical verses in the Quran</a:t>
            </a:r>
          </a:p>
          <a:p>
            <a:pPr algn="l" rtl="0">
              <a:buNone/>
            </a:pPr>
            <a:r>
              <a:rPr lang="en-US" dirty="0" smtClean="0">
                <a:solidFill>
                  <a:schemeClr val="bg1"/>
                </a:solidFill>
              </a:rPr>
              <a:t>3- Human Lactation in Islamic Teaching</a:t>
            </a:r>
          </a:p>
          <a:p>
            <a:pPr algn="l" rtl="0">
              <a:buNone/>
            </a:pPr>
            <a:r>
              <a:rPr lang="en-US" dirty="0" smtClean="0">
                <a:solidFill>
                  <a:schemeClr val="bg1"/>
                </a:solidFill>
              </a:rPr>
              <a:t>4- Medical Aspects of Human Lactation</a:t>
            </a:r>
          </a:p>
          <a:p>
            <a:pPr algn="l" rtl="0">
              <a:buNone/>
            </a:pPr>
            <a:r>
              <a:rPr lang="en-US" dirty="0" smtClean="0">
                <a:solidFill>
                  <a:schemeClr val="bg1"/>
                </a:solidFill>
              </a:rPr>
              <a:t>5- Scientific Proposal based on application of above knowledge.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4"/>
            <a:ext cx="8472518" cy="6477000"/>
          </a:xfrm>
        </p:spPr>
        <p:txBody>
          <a:bodyPr/>
          <a:lstStyle/>
          <a:p>
            <a:pPr algn="l" rtl="0">
              <a:buNone/>
            </a:pPr>
            <a:r>
              <a:rPr lang="en-US" sz="3600" b="1" dirty="0" smtClean="0">
                <a:solidFill>
                  <a:srgbClr val="FF0000"/>
                </a:solidFill>
              </a:rPr>
              <a:t>Breastfeeding Improves IQ</a:t>
            </a:r>
            <a:r>
              <a:rPr lang="en-US" sz="3200" b="1" dirty="0" smtClean="0">
                <a:solidFill>
                  <a:srgbClr val="FF0000"/>
                </a:solidFill>
              </a:rPr>
              <a:t> </a:t>
            </a:r>
            <a:endParaRPr lang="en-US" sz="3600" b="1" dirty="0" smtClean="0">
              <a:solidFill>
                <a:srgbClr val="FF0000"/>
              </a:solidFill>
            </a:endParaRPr>
          </a:p>
          <a:p>
            <a:pPr algn="l" rtl="0">
              <a:buFont typeface="Wingdings 2" pitchFamily="18" charset="2"/>
              <a:buNone/>
              <a:defRPr/>
            </a:pPr>
            <a:r>
              <a:rPr lang="en-US" sz="3200" dirty="0" smtClean="0">
                <a:solidFill>
                  <a:schemeClr val="bg1"/>
                </a:solidFill>
              </a:rPr>
              <a:t>     </a:t>
            </a:r>
            <a:r>
              <a:rPr lang="en-US" sz="2400" dirty="0" smtClean="0">
                <a:solidFill>
                  <a:schemeClr val="bg1"/>
                </a:solidFill>
              </a:rPr>
              <a:t>Extensive research on the relationship between cognitive achievement (IQ scores, grades in school) and breastfeeding has shown:</a:t>
            </a:r>
          </a:p>
          <a:p>
            <a:pPr marL="650875" indent="-514350" algn="l" rtl="0">
              <a:buNone/>
              <a:defRPr/>
            </a:pPr>
            <a:r>
              <a:rPr lang="en-US" sz="2400" dirty="0" smtClean="0">
                <a:solidFill>
                  <a:schemeClr val="bg1"/>
                </a:solidFill>
              </a:rPr>
              <a:t>1- Those who were breastfed had significantly higher </a:t>
            </a:r>
            <a:r>
              <a:rPr lang="en-US" sz="2400" dirty="0" smtClean="0">
                <a:solidFill>
                  <a:schemeClr val="bg1"/>
                </a:solidFill>
                <a:hlinkClick r:id="rId2" action="ppaction://hlinkfile" tooltip="Intelligence quotient"/>
              </a:rPr>
              <a:t>intelligence quotient</a:t>
            </a:r>
            <a:r>
              <a:rPr lang="en-US" sz="2400" dirty="0" smtClean="0">
                <a:solidFill>
                  <a:schemeClr val="bg1"/>
                </a:solidFill>
              </a:rPr>
              <a:t> scores than comparable children breastfed for less time.  The greatest gains for those children breastfed the longest.</a:t>
            </a:r>
          </a:p>
          <a:p>
            <a:pPr marL="650875" indent="-514350" algn="l" rtl="0">
              <a:buNone/>
              <a:defRPr/>
            </a:pPr>
            <a:r>
              <a:rPr lang="en-US" sz="2400" dirty="0" smtClean="0">
                <a:solidFill>
                  <a:schemeClr val="bg1"/>
                </a:solidFill>
              </a:rPr>
              <a:t>2- “Breast-feeding is accompanied by about a five-points higher IQ than in bottle-fed infants,"      </a:t>
            </a:r>
            <a:endParaRPr lang="en-US" sz="2400" u="sng" dirty="0" smtClean="0">
              <a:solidFill>
                <a:schemeClr val="bg1"/>
              </a:solidFill>
            </a:endParaRPr>
          </a:p>
          <a:p>
            <a:pPr marL="650875" indent="-514350" algn="l" rtl="0">
              <a:buNone/>
              <a:defRPr/>
            </a:pPr>
            <a:r>
              <a:rPr lang="en-US" sz="2400" dirty="0" smtClean="0">
                <a:solidFill>
                  <a:schemeClr val="bg1"/>
                </a:solidFill>
              </a:rPr>
              <a:t>3-</a:t>
            </a:r>
            <a:r>
              <a:rPr lang="en-US" sz="1800" dirty="0" smtClean="0">
                <a:solidFill>
                  <a:schemeClr val="bg1"/>
                </a:solidFill>
              </a:rPr>
              <a:t> </a:t>
            </a:r>
            <a:r>
              <a:rPr lang="en-US" sz="2400" dirty="0" smtClean="0">
                <a:solidFill>
                  <a:schemeClr val="bg1"/>
                </a:solidFill>
              </a:rPr>
              <a:t>The effect of Omega-3 fatty acids -</a:t>
            </a:r>
            <a:r>
              <a:rPr lang="en-US" sz="2400" dirty="0" err="1" smtClean="0">
                <a:solidFill>
                  <a:schemeClr val="bg1"/>
                </a:solidFill>
              </a:rPr>
              <a:t>docosahexaenoic</a:t>
            </a:r>
            <a:r>
              <a:rPr lang="en-US" sz="2400" dirty="0" smtClean="0">
                <a:solidFill>
                  <a:schemeClr val="bg1"/>
                </a:solidFill>
              </a:rPr>
              <a:t> acid (DHA) and </a:t>
            </a:r>
            <a:r>
              <a:rPr lang="en-US" sz="2400" dirty="0" err="1" smtClean="0">
                <a:solidFill>
                  <a:schemeClr val="bg1"/>
                </a:solidFill>
              </a:rPr>
              <a:t>arachidonic</a:t>
            </a:r>
            <a:r>
              <a:rPr lang="en-US" sz="2400" dirty="0" smtClean="0">
                <a:solidFill>
                  <a:schemeClr val="bg1"/>
                </a:solidFill>
              </a:rPr>
              <a:t> acid (AA) - that are prevalent in breast milk but absent in infant formula.</a:t>
            </a:r>
          </a:p>
          <a:p>
            <a:pPr marL="650875" indent="-514350" algn="l" rtl="0">
              <a:buNone/>
              <a:defRPr/>
            </a:pPr>
            <a:r>
              <a:rPr lang="en-US" sz="2000" dirty="0" smtClean="0">
                <a:solidFill>
                  <a:schemeClr val="bg1"/>
                </a:solidFill>
              </a:rPr>
              <a:t>       </a:t>
            </a:r>
            <a:r>
              <a:rPr lang="en-US" sz="2000" dirty="0" smtClean="0">
                <a:solidFill>
                  <a:schemeClr val="bg1"/>
                </a:solidFill>
                <a:hlinkClick r:id="" action="ppaction://hlinkfile"/>
              </a:rPr>
              <a:t>"Breastfeeding and Later Cognitive and Academic Outcomes“</a:t>
            </a:r>
            <a:br>
              <a:rPr lang="en-US" sz="2000" dirty="0" smtClean="0">
                <a:solidFill>
                  <a:schemeClr val="bg1"/>
                </a:solidFill>
                <a:hlinkClick r:id="" action="ppaction://hlinkfile"/>
              </a:rPr>
            </a:br>
            <a:r>
              <a:rPr lang="en-US" sz="2000" dirty="0" smtClean="0">
                <a:solidFill>
                  <a:schemeClr val="bg1"/>
                </a:solidFill>
                <a:hlinkClick r:id="" action="ppaction://hlinkfile"/>
              </a:rPr>
              <a:t>Pediatrics Vol. 101 No. 1 ,January 1998</a:t>
            </a:r>
            <a:endParaRPr lang="en-US" sz="2000" dirty="0" smtClean="0">
              <a:solidFill>
                <a:schemeClr val="bg1"/>
              </a:solidFill>
            </a:endParaRPr>
          </a:p>
          <a:p>
            <a:pPr marL="650875" indent="-514350" algn="l" rtl="0">
              <a:buNone/>
              <a:defRPr/>
            </a:pPr>
            <a:r>
              <a:rPr lang="en-US" sz="2000" dirty="0" smtClean="0">
                <a:solidFill>
                  <a:schemeClr val="bg1"/>
                </a:solidFill>
              </a:rPr>
              <a:t>  </a:t>
            </a:r>
          </a:p>
          <a:p>
            <a:pPr marL="650875" indent="-514350" algn="l" rtl="0">
              <a:buNone/>
              <a:defRPr/>
            </a:pPr>
            <a:r>
              <a:rPr lang="en-US" sz="2000" dirty="0" smtClean="0">
                <a:solidFill>
                  <a:schemeClr val="bg1"/>
                </a:solidFill>
              </a:rPr>
              <a:t/>
            </a:r>
            <a:br>
              <a:rPr lang="en-US" sz="2000" dirty="0" smtClean="0">
                <a:solidFill>
                  <a:schemeClr val="bg1"/>
                </a:solidFill>
              </a:rPr>
            </a:br>
            <a:endParaRPr lang="en-US" sz="2000" dirty="0" smtClean="0">
              <a:solidFill>
                <a:schemeClr val="bg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ph/>
          </p:nvPr>
        </p:nvGraphicFramePr>
        <p:xfrm>
          <a:off x="761206" y="1266842"/>
          <a:ext cx="7621588" cy="4591050"/>
        </p:xfrm>
        <a:graphic>
          <a:graphicData uri="http://schemas.openxmlformats.org/presentationml/2006/ole">
            <p:oleObj spid="_x0000_s1026" name="Bitmap Image" r:id="rId3" imgW="7621064" imgH="4590476" progId="PBrush">
              <p:embed/>
            </p:oleObj>
          </a:graphicData>
        </a:graphic>
      </p:graphicFrame>
      <p:pic>
        <p:nvPicPr>
          <p:cNvPr id="4" name="Picture 16"/>
          <p:cNvPicPr>
            <a:picLocks noChangeAspect="1" noChangeArrowheads="1"/>
          </p:cNvPicPr>
          <p:nvPr/>
        </p:nvPicPr>
        <p:blipFill>
          <a:blip r:embed="rId4" cstate="print"/>
          <a:srcRect/>
          <a:stretch>
            <a:fillRect/>
          </a:stretch>
        </p:blipFill>
        <p:spPr bwMode="auto">
          <a:xfrm>
            <a:off x="685800" y="228600"/>
            <a:ext cx="3048000" cy="8382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6"/>
          <p:cNvSpPr txBox="1">
            <a:spLocks noChangeArrowheads="1"/>
          </p:cNvSpPr>
          <p:nvPr/>
        </p:nvSpPr>
        <p:spPr bwMode="auto">
          <a:xfrm>
            <a:off x="669925" y="142875"/>
            <a:ext cx="7978775" cy="946150"/>
          </a:xfrm>
          <a:prstGeom prst="rect">
            <a:avLst/>
          </a:prstGeom>
          <a:noFill/>
          <a:ln w="9525">
            <a:noFill/>
            <a:miter lim="800000"/>
            <a:headEnd/>
            <a:tailEnd/>
          </a:ln>
          <a:effectLst/>
        </p:spPr>
        <p:txBody>
          <a:bodyPr wrap="none">
            <a:spAutoFit/>
          </a:bodyPr>
          <a:lstStyle/>
          <a:p>
            <a:r>
              <a:rPr lang="en-US" sz="2800" b="1" dirty="0">
                <a:solidFill>
                  <a:srgbClr val="FF0000"/>
                </a:solidFill>
                <a:effectLst>
                  <a:outerShdw blurRad="38100" dist="38100" dir="2700000" algn="tl">
                    <a:srgbClr val="C0C0C0"/>
                  </a:outerShdw>
                </a:effectLst>
                <a:latin typeface="Times New Roman" pitchFamily="18" charset="0"/>
              </a:rPr>
              <a:t>Cognitive performance similar to infants nourished</a:t>
            </a:r>
          </a:p>
          <a:p>
            <a:r>
              <a:rPr lang="en-US" sz="2800" b="1" dirty="0">
                <a:solidFill>
                  <a:srgbClr val="FF0000"/>
                </a:solidFill>
                <a:effectLst>
                  <a:outerShdw blurRad="38100" dist="38100" dir="2700000" algn="tl">
                    <a:srgbClr val="C0C0C0"/>
                  </a:outerShdw>
                </a:effectLst>
                <a:latin typeface="Times New Roman" pitchFamily="18" charset="0"/>
              </a:rPr>
              <a:t> with breast milk</a:t>
            </a:r>
          </a:p>
        </p:txBody>
      </p:sp>
      <p:graphicFrame>
        <p:nvGraphicFramePr>
          <p:cNvPr id="2050" name="Object 2"/>
          <p:cNvGraphicFramePr>
            <a:graphicFrameLocks noChangeAspect="1"/>
          </p:cNvGraphicFramePr>
          <p:nvPr/>
        </p:nvGraphicFramePr>
        <p:xfrm>
          <a:off x="285720" y="1285860"/>
          <a:ext cx="4276725" cy="3810000"/>
        </p:xfrm>
        <a:graphic>
          <a:graphicData uri="http://schemas.openxmlformats.org/presentationml/2006/ole">
            <p:oleObj spid="_x0000_s2050" name="Bitmap Image" r:id="rId3" imgW="4277322" imgH="3809524" progId="PBrush">
              <p:embed/>
            </p:oleObj>
          </a:graphicData>
        </a:graphic>
      </p:graphicFrame>
      <p:graphicFrame>
        <p:nvGraphicFramePr>
          <p:cNvPr id="2051" name="Object 3"/>
          <p:cNvGraphicFramePr>
            <a:graphicFrameLocks noChangeAspect="1"/>
          </p:cNvGraphicFramePr>
          <p:nvPr/>
        </p:nvGraphicFramePr>
        <p:xfrm>
          <a:off x="4724400" y="1252549"/>
          <a:ext cx="4095750" cy="3819525"/>
        </p:xfrm>
        <a:graphic>
          <a:graphicData uri="http://schemas.openxmlformats.org/presentationml/2006/ole">
            <p:oleObj spid="_x0000_s2051" name="Bitmap Image" r:id="rId4" imgW="4095238" imgH="3820058" progId="PBrush">
              <p:embed/>
            </p:oleObj>
          </a:graphicData>
        </a:graphic>
      </p:graphicFrame>
      <p:graphicFrame>
        <p:nvGraphicFramePr>
          <p:cNvPr id="2052" name="Object 4"/>
          <p:cNvGraphicFramePr>
            <a:graphicFrameLocks noChangeAspect="1"/>
          </p:cNvGraphicFramePr>
          <p:nvPr/>
        </p:nvGraphicFramePr>
        <p:xfrm>
          <a:off x="500034" y="5143512"/>
          <a:ext cx="7429552" cy="390526"/>
        </p:xfrm>
        <a:graphic>
          <a:graphicData uri="http://schemas.openxmlformats.org/presentationml/2006/ole">
            <p:oleObj spid="_x0000_s2052" name="Bitmap Image" r:id="rId5" imgW="3685714" imgH="171338" progId="PBrush">
              <p:embed/>
            </p:oleObj>
          </a:graphicData>
        </a:graphic>
      </p:graphicFrame>
      <p:graphicFrame>
        <p:nvGraphicFramePr>
          <p:cNvPr id="2053" name="Object 5"/>
          <p:cNvGraphicFramePr>
            <a:graphicFrameLocks noChangeAspect="1"/>
          </p:cNvGraphicFramePr>
          <p:nvPr/>
        </p:nvGraphicFramePr>
        <p:xfrm>
          <a:off x="571472" y="5500702"/>
          <a:ext cx="7214193" cy="355601"/>
        </p:xfrm>
        <a:graphic>
          <a:graphicData uri="http://schemas.openxmlformats.org/presentationml/2006/ole">
            <p:oleObj spid="_x0000_s2053" name="Bitmap Image" r:id="rId6" imgW="3296110" imgH="161990" progId="PBrush">
              <p:embed/>
            </p:oleObj>
          </a:graphicData>
        </a:graphic>
      </p:graphicFrame>
      <p:graphicFrame>
        <p:nvGraphicFramePr>
          <p:cNvPr id="2054" name="Object 6"/>
          <p:cNvGraphicFramePr>
            <a:graphicFrameLocks noChangeAspect="1"/>
          </p:cNvGraphicFramePr>
          <p:nvPr/>
        </p:nvGraphicFramePr>
        <p:xfrm>
          <a:off x="428596" y="5857892"/>
          <a:ext cx="8001024" cy="928670"/>
        </p:xfrm>
        <a:graphic>
          <a:graphicData uri="http://schemas.openxmlformats.org/presentationml/2006/ole">
            <p:oleObj spid="_x0000_s2054" name="Bitmap Image" r:id="rId7" imgW="4390476" imgH="542857" progId="PBrush">
              <p:embed/>
            </p:oleObj>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371600"/>
          </a:xfrm>
        </p:spPr>
        <p:txBody>
          <a:bodyPr>
            <a:normAutofit fontScale="90000"/>
          </a:bodyPr>
          <a:lstStyle/>
          <a:p>
            <a:pPr rtl="0"/>
            <a:r>
              <a:rPr lang="en-US" dirty="0" smtClean="0">
                <a:solidFill>
                  <a:srgbClr val="FF0000"/>
                </a:solidFill>
                <a:effectLst/>
              </a:rPr>
              <a:t>Breastfeeding, the Immune Response, and Long-term Health </a:t>
            </a:r>
            <a:endParaRPr lang="ar-SA" dirty="0">
              <a:solidFill>
                <a:srgbClr val="FF0000"/>
              </a:solidFill>
              <a:effectLst/>
            </a:endParaRPr>
          </a:p>
        </p:txBody>
      </p:sp>
      <p:sp>
        <p:nvSpPr>
          <p:cNvPr id="3" name="Table Placeholder 2"/>
          <p:cNvSpPr>
            <a:spLocks noGrp="1"/>
          </p:cNvSpPr>
          <p:nvPr>
            <p:ph type="tbl" idx="1"/>
          </p:nvPr>
        </p:nvSpPr>
        <p:spPr>
          <a:xfrm>
            <a:off x="500034" y="1928802"/>
            <a:ext cx="8229600" cy="4114800"/>
          </a:xfrm>
        </p:spPr>
      </p:sp>
      <p:sp>
        <p:nvSpPr>
          <p:cNvPr id="4" name="Rectangle 3"/>
          <p:cNvSpPr/>
          <p:nvPr/>
        </p:nvSpPr>
        <p:spPr>
          <a:xfrm>
            <a:off x="500034" y="1928802"/>
            <a:ext cx="8286808" cy="3970318"/>
          </a:xfrm>
          <a:prstGeom prst="rect">
            <a:avLst/>
          </a:prstGeom>
        </p:spPr>
        <p:txBody>
          <a:bodyPr wrap="square">
            <a:spAutoFit/>
          </a:bodyPr>
          <a:lstStyle/>
          <a:p>
            <a:pPr marL="342900" indent="-342900" algn="just">
              <a:buFont typeface="+mj-lt"/>
              <a:buAutoNum type="arabicPeriod"/>
            </a:pPr>
            <a:r>
              <a:rPr lang="en-US" sz="2800" dirty="0" smtClean="0">
                <a:solidFill>
                  <a:schemeClr val="bg1"/>
                </a:solidFill>
                <a:latin typeface="+mn-lt"/>
              </a:rPr>
              <a:t> Human breast milk provides immunologic protection</a:t>
            </a:r>
            <a:r>
              <a:rPr lang="en-US" sz="2800" baseline="30000" dirty="0" smtClean="0">
                <a:solidFill>
                  <a:schemeClr val="bg1"/>
                </a:solidFill>
                <a:latin typeface="+mn-lt"/>
              </a:rPr>
              <a:t> </a:t>
            </a:r>
            <a:r>
              <a:rPr lang="en-US" sz="2800" dirty="0" smtClean="0">
                <a:solidFill>
                  <a:schemeClr val="bg1"/>
                </a:solidFill>
                <a:latin typeface="+mn-lt"/>
              </a:rPr>
              <a:t>against many infections mainly: diarrheal</a:t>
            </a:r>
            <a:r>
              <a:rPr lang="en-US" sz="2800" baseline="30000" dirty="0" smtClean="0">
                <a:solidFill>
                  <a:schemeClr val="bg1"/>
                </a:solidFill>
                <a:latin typeface="+mn-lt"/>
              </a:rPr>
              <a:t> </a:t>
            </a:r>
            <a:r>
              <a:rPr lang="en-US" sz="2800" dirty="0" smtClean="0">
                <a:solidFill>
                  <a:schemeClr val="bg1"/>
                </a:solidFill>
                <a:latin typeface="+mn-lt"/>
              </a:rPr>
              <a:t>diseases, </a:t>
            </a:r>
            <a:r>
              <a:rPr lang="en-US" sz="2800" dirty="0" err="1" smtClean="0">
                <a:solidFill>
                  <a:schemeClr val="bg1"/>
                </a:solidFill>
                <a:latin typeface="+mn-lt"/>
              </a:rPr>
              <a:t>otitis</a:t>
            </a:r>
            <a:r>
              <a:rPr lang="en-US" sz="2800" dirty="0" smtClean="0">
                <a:solidFill>
                  <a:schemeClr val="bg1"/>
                </a:solidFill>
                <a:latin typeface="+mn-lt"/>
              </a:rPr>
              <a:t> media and respiratory diseases</a:t>
            </a:r>
          </a:p>
          <a:p>
            <a:pPr marL="342900" indent="-342900" algn="just">
              <a:buFont typeface="+mj-lt"/>
              <a:buAutoNum type="arabicPeriod"/>
            </a:pPr>
            <a:r>
              <a:rPr lang="en-US" sz="2800" dirty="0" smtClean="0">
                <a:solidFill>
                  <a:schemeClr val="bg1"/>
                </a:solidFill>
                <a:latin typeface="+mn-lt"/>
              </a:rPr>
              <a:t>Influence immune system development,</a:t>
            </a:r>
            <a:r>
              <a:rPr lang="en-US" sz="2800" baseline="30000" dirty="0" smtClean="0">
                <a:solidFill>
                  <a:schemeClr val="bg1"/>
                </a:solidFill>
                <a:latin typeface="+mn-lt"/>
              </a:rPr>
              <a:t> </a:t>
            </a:r>
            <a:r>
              <a:rPr lang="en-US" sz="2800" dirty="0" smtClean="0">
                <a:solidFill>
                  <a:schemeClr val="bg1"/>
                </a:solidFill>
                <a:latin typeface="+mn-lt"/>
              </a:rPr>
              <a:t>affecting the pathogenesis of autoimmune disorders, including</a:t>
            </a:r>
            <a:r>
              <a:rPr lang="en-US" sz="2800" baseline="30000" dirty="0" smtClean="0">
                <a:solidFill>
                  <a:schemeClr val="bg1"/>
                </a:solidFill>
                <a:latin typeface="+mn-lt"/>
              </a:rPr>
              <a:t> </a:t>
            </a:r>
            <a:r>
              <a:rPr lang="en-US" sz="2800" dirty="0" smtClean="0">
                <a:solidFill>
                  <a:schemeClr val="bg1"/>
                </a:solidFill>
                <a:latin typeface="+mn-lt"/>
              </a:rPr>
              <a:t>atopic allergies and the pathogenesis of chronic disease.</a:t>
            </a:r>
          </a:p>
          <a:p>
            <a:pPr marL="342900" indent="-342900" algn="r"/>
            <a:r>
              <a:rPr lang="pt-BR" sz="2000" dirty="0" smtClean="0">
                <a:solidFill>
                  <a:schemeClr val="bg1"/>
                </a:solidFill>
                <a:latin typeface="+mn-lt"/>
              </a:rPr>
              <a:t>JAOA • Vol 106 • No 4 • April 2006 • 203-207</a:t>
            </a:r>
            <a:endParaRPr lang="en-US" sz="2000" dirty="0" smtClean="0">
              <a:solidFill>
                <a:schemeClr val="bg1"/>
              </a:solidFill>
              <a:latin typeface="+mn-l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3600" b="0" dirty="0" smtClean="0">
                <a:solidFill>
                  <a:srgbClr val="FF0000"/>
                </a:solidFill>
                <a:effectLst/>
              </a:rPr>
              <a:t>Immunologic Factors in Human Breast Milk</a:t>
            </a:r>
            <a:endParaRPr lang="ar-SA" sz="3600" b="0" dirty="0">
              <a:solidFill>
                <a:srgbClr val="FF0000"/>
              </a:solidFill>
              <a:effectLst/>
            </a:endParaRPr>
          </a:p>
        </p:txBody>
      </p:sp>
      <p:sp>
        <p:nvSpPr>
          <p:cNvPr id="4" name="Rectangle 3"/>
          <p:cNvSpPr/>
          <p:nvPr/>
        </p:nvSpPr>
        <p:spPr>
          <a:xfrm>
            <a:off x="428596" y="2000241"/>
            <a:ext cx="8286808" cy="3416320"/>
          </a:xfrm>
          <a:prstGeom prst="rect">
            <a:avLst/>
          </a:prstGeom>
        </p:spPr>
        <p:txBody>
          <a:bodyPr wrap="square">
            <a:spAutoFit/>
          </a:bodyPr>
          <a:lstStyle/>
          <a:p>
            <a:pPr marL="342900" indent="-342900">
              <a:buFont typeface="+mj-lt"/>
              <a:buAutoNum type="arabicPeriod"/>
            </a:pPr>
            <a:r>
              <a:rPr lang="en-US" b="1" dirty="0" err="1" smtClean="0">
                <a:solidFill>
                  <a:schemeClr val="bg1"/>
                </a:solidFill>
              </a:rPr>
              <a:t>Secretory</a:t>
            </a:r>
            <a:r>
              <a:rPr lang="en-US" b="1" dirty="0" smtClean="0">
                <a:solidFill>
                  <a:schemeClr val="bg1"/>
                </a:solidFill>
              </a:rPr>
              <a:t> </a:t>
            </a:r>
            <a:r>
              <a:rPr lang="en-US" b="1" dirty="0" err="1" smtClean="0">
                <a:solidFill>
                  <a:schemeClr val="bg1"/>
                </a:solidFill>
              </a:rPr>
              <a:t>Ig</a:t>
            </a:r>
            <a:r>
              <a:rPr lang="en-US" b="1" baseline="30000" dirty="0" smtClean="0">
                <a:solidFill>
                  <a:schemeClr val="bg1"/>
                </a:solidFill>
              </a:rPr>
              <a:t> </a:t>
            </a:r>
            <a:r>
              <a:rPr lang="en-US" b="1" dirty="0" smtClean="0">
                <a:solidFill>
                  <a:schemeClr val="bg1"/>
                </a:solidFill>
              </a:rPr>
              <a:t>A (</a:t>
            </a:r>
            <a:r>
              <a:rPr lang="en-US" b="1" dirty="0" err="1" smtClean="0">
                <a:solidFill>
                  <a:schemeClr val="bg1"/>
                </a:solidFill>
              </a:rPr>
              <a:t>sIgA</a:t>
            </a:r>
            <a:r>
              <a:rPr lang="en-US" b="1" dirty="0" smtClean="0">
                <a:solidFill>
                  <a:schemeClr val="bg1"/>
                </a:solidFill>
              </a:rPr>
              <a:t>).</a:t>
            </a:r>
          </a:p>
          <a:p>
            <a:pPr marL="342900" indent="-342900">
              <a:buFont typeface="+mj-lt"/>
              <a:buAutoNum type="arabicPeriod"/>
            </a:pPr>
            <a:r>
              <a:rPr lang="en-US" b="1" dirty="0" smtClean="0">
                <a:solidFill>
                  <a:schemeClr val="bg1"/>
                </a:solidFill>
              </a:rPr>
              <a:t>Leukocytes:</a:t>
            </a:r>
            <a:r>
              <a:rPr lang="en-US" dirty="0" smtClean="0">
                <a:solidFill>
                  <a:schemeClr val="bg1"/>
                </a:solidFill>
              </a:rPr>
              <a:t> Mostly are </a:t>
            </a:r>
            <a:r>
              <a:rPr lang="en-US" b="1" dirty="0" smtClean="0">
                <a:solidFill>
                  <a:schemeClr val="bg1"/>
                </a:solidFill>
              </a:rPr>
              <a:t>macrophages</a:t>
            </a:r>
            <a:r>
              <a:rPr lang="en-US" dirty="0" smtClean="0">
                <a:solidFill>
                  <a:schemeClr val="bg1"/>
                </a:solidFill>
              </a:rPr>
              <a:t> and </a:t>
            </a:r>
            <a:r>
              <a:rPr lang="en-US" b="1" dirty="0" err="1" smtClean="0">
                <a:solidFill>
                  <a:schemeClr val="bg1"/>
                </a:solidFill>
              </a:rPr>
              <a:t>neutrophils</a:t>
            </a:r>
            <a:r>
              <a:rPr lang="en-US" dirty="0" smtClean="0">
                <a:solidFill>
                  <a:schemeClr val="bg1"/>
                </a:solidFill>
              </a:rPr>
              <a:t>,</a:t>
            </a:r>
            <a:r>
              <a:rPr lang="en-US" baseline="30000" dirty="0" smtClean="0">
                <a:solidFill>
                  <a:schemeClr val="bg1"/>
                </a:solidFill>
              </a:rPr>
              <a:t> </a:t>
            </a:r>
            <a:r>
              <a:rPr lang="en-US" dirty="0" smtClean="0">
                <a:solidFill>
                  <a:schemeClr val="bg1"/>
                </a:solidFill>
              </a:rPr>
              <a:t>which </a:t>
            </a:r>
            <a:r>
              <a:rPr lang="en-US" dirty="0" err="1" smtClean="0">
                <a:solidFill>
                  <a:schemeClr val="bg1"/>
                </a:solidFill>
              </a:rPr>
              <a:t>phagocytose</a:t>
            </a:r>
            <a:r>
              <a:rPr lang="en-US" dirty="0" smtClean="0">
                <a:solidFill>
                  <a:schemeClr val="bg1"/>
                </a:solidFill>
              </a:rPr>
              <a:t> microbial pathogens. </a:t>
            </a:r>
            <a:br>
              <a:rPr lang="en-US" dirty="0" smtClean="0">
                <a:solidFill>
                  <a:schemeClr val="bg1"/>
                </a:solidFill>
              </a:rPr>
            </a:br>
            <a:r>
              <a:rPr lang="en-US" b="1" dirty="0" smtClean="0">
                <a:solidFill>
                  <a:schemeClr val="bg1"/>
                </a:solidFill>
              </a:rPr>
              <a:t>Lymphocytes, including</a:t>
            </a:r>
            <a:r>
              <a:rPr lang="en-US" b="1" baseline="30000" dirty="0" smtClean="0">
                <a:solidFill>
                  <a:schemeClr val="bg1"/>
                </a:solidFill>
              </a:rPr>
              <a:t> </a:t>
            </a:r>
            <a:r>
              <a:rPr lang="en-US" b="1" dirty="0" smtClean="0">
                <a:solidFill>
                  <a:schemeClr val="bg1"/>
                </a:solidFill>
              </a:rPr>
              <a:t>T cells, natural killer cells, and antibody-producing B cells</a:t>
            </a:r>
            <a:r>
              <a:rPr lang="en-US" dirty="0" smtClean="0">
                <a:solidFill>
                  <a:schemeClr val="bg1"/>
                </a:solidFill>
              </a:rPr>
              <a:t>,</a:t>
            </a:r>
            <a:r>
              <a:rPr lang="en-US" baseline="30000" dirty="0" smtClean="0">
                <a:solidFill>
                  <a:schemeClr val="bg1"/>
                </a:solidFill>
              </a:rPr>
              <a:t> </a:t>
            </a:r>
            <a:r>
              <a:rPr lang="en-US" dirty="0" smtClean="0">
                <a:solidFill>
                  <a:schemeClr val="bg1"/>
                </a:solidFill>
              </a:rPr>
              <a:t>make up 10% of the leukocytes in human breast milk. </a:t>
            </a:r>
            <a:r>
              <a:rPr lang="en-US" b="1" dirty="0" smtClean="0">
                <a:solidFill>
                  <a:schemeClr val="bg1"/>
                </a:solidFill>
              </a:rPr>
              <a:t>These cells survive passage through the</a:t>
            </a:r>
            <a:r>
              <a:rPr lang="en-US" b="1" baseline="30000" dirty="0" smtClean="0">
                <a:solidFill>
                  <a:schemeClr val="bg1"/>
                </a:solidFill>
              </a:rPr>
              <a:t> </a:t>
            </a:r>
            <a:r>
              <a:rPr lang="en-US" b="1" dirty="0" smtClean="0">
                <a:solidFill>
                  <a:schemeClr val="bg1"/>
                </a:solidFill>
              </a:rPr>
              <a:t>infant's gastrointestinal system where they are absorbed and</a:t>
            </a:r>
            <a:r>
              <a:rPr lang="en-US" b="1" baseline="30000" dirty="0" smtClean="0">
                <a:solidFill>
                  <a:schemeClr val="bg1"/>
                </a:solidFill>
              </a:rPr>
              <a:t> </a:t>
            </a:r>
            <a:r>
              <a:rPr lang="en-US" b="1" dirty="0" smtClean="0">
                <a:solidFill>
                  <a:schemeClr val="bg1"/>
                </a:solidFill>
              </a:rPr>
              <a:t>influence the infant's immune response</a:t>
            </a:r>
            <a:r>
              <a:rPr lang="en-US" dirty="0" smtClean="0">
                <a:solidFill>
                  <a:schemeClr val="bg1"/>
                </a:solidFill>
              </a:rPr>
              <a:t>.</a:t>
            </a:r>
          </a:p>
          <a:p>
            <a:pPr marL="342900" indent="-342900">
              <a:buFont typeface="+mj-lt"/>
              <a:buAutoNum type="arabicPeriod"/>
            </a:pPr>
            <a:r>
              <a:rPr lang="en-US" b="1" dirty="0" err="1" smtClean="0">
                <a:solidFill>
                  <a:schemeClr val="bg1"/>
                </a:solidFill>
              </a:rPr>
              <a:t>Lysozyme</a:t>
            </a:r>
            <a:r>
              <a:rPr lang="en-US" b="1" dirty="0" smtClean="0">
                <a:solidFill>
                  <a:schemeClr val="bg1"/>
                </a:solidFill>
              </a:rPr>
              <a:t>: </a:t>
            </a:r>
            <a:r>
              <a:rPr lang="en-US" dirty="0" smtClean="0">
                <a:solidFill>
                  <a:schemeClr val="bg1"/>
                </a:solidFill>
              </a:rPr>
              <a:t>inhibits the</a:t>
            </a:r>
            <a:r>
              <a:rPr lang="en-US" baseline="30000" dirty="0" smtClean="0">
                <a:solidFill>
                  <a:schemeClr val="bg1"/>
                </a:solidFill>
              </a:rPr>
              <a:t> </a:t>
            </a:r>
            <a:r>
              <a:rPr lang="en-US" dirty="0" smtClean="0">
                <a:solidFill>
                  <a:schemeClr val="bg1"/>
                </a:solidFill>
              </a:rPr>
              <a:t>growth of many bacteria.</a:t>
            </a:r>
          </a:p>
          <a:p>
            <a:pPr marL="342900" indent="-342900">
              <a:buFont typeface="+mj-lt"/>
              <a:buAutoNum type="arabicPeriod"/>
            </a:pPr>
            <a:r>
              <a:rPr lang="en-US" b="1" dirty="0" err="1" smtClean="0">
                <a:solidFill>
                  <a:schemeClr val="bg1"/>
                </a:solidFill>
              </a:rPr>
              <a:t>Lactoferrin</a:t>
            </a:r>
            <a:r>
              <a:rPr lang="en-US" b="1" dirty="0" smtClean="0">
                <a:solidFill>
                  <a:schemeClr val="bg1"/>
                </a:solidFill>
              </a:rPr>
              <a:t> :</a:t>
            </a:r>
            <a:r>
              <a:rPr lang="en-US" dirty="0" smtClean="0">
                <a:solidFill>
                  <a:schemeClr val="bg1"/>
                </a:solidFill>
              </a:rPr>
              <a:t> limits bacterial growth</a:t>
            </a:r>
            <a:r>
              <a:rPr lang="en-US" baseline="30000" dirty="0" smtClean="0">
                <a:solidFill>
                  <a:schemeClr val="bg1"/>
                </a:solidFill>
              </a:rPr>
              <a:t> </a:t>
            </a:r>
            <a:r>
              <a:rPr lang="en-US" dirty="0" smtClean="0">
                <a:solidFill>
                  <a:schemeClr val="bg1"/>
                </a:solidFill>
              </a:rPr>
              <a:t>by removing essential iron</a:t>
            </a:r>
          </a:p>
          <a:p>
            <a:pPr marL="342900" indent="-342900">
              <a:buFont typeface="+mj-lt"/>
              <a:buAutoNum type="arabicPeriod"/>
            </a:pPr>
            <a:r>
              <a:rPr lang="en-US" b="1" dirty="0" smtClean="0">
                <a:solidFill>
                  <a:schemeClr val="bg1"/>
                </a:solidFill>
              </a:rPr>
              <a:t>Nucleotides : </a:t>
            </a:r>
            <a:r>
              <a:rPr lang="en-US" dirty="0" smtClean="0">
                <a:solidFill>
                  <a:schemeClr val="bg1"/>
                </a:solidFill>
              </a:rPr>
              <a:t>enhance immune function in infants.</a:t>
            </a:r>
          </a:p>
          <a:p>
            <a:pPr marL="342900" indent="-342900">
              <a:buFont typeface="+mj-lt"/>
              <a:buAutoNum type="arabicPeriod"/>
            </a:pPr>
            <a:r>
              <a:rPr lang="en-US" b="1" dirty="0" smtClean="0">
                <a:solidFill>
                  <a:schemeClr val="bg1"/>
                </a:solidFill>
              </a:rPr>
              <a:t>Complex sugars: </a:t>
            </a:r>
            <a:r>
              <a:rPr lang="en-US" dirty="0" smtClean="0">
                <a:solidFill>
                  <a:schemeClr val="bg1"/>
                </a:solidFill>
              </a:rPr>
              <a:t>prevent adherence of various microbial</a:t>
            </a:r>
            <a:r>
              <a:rPr lang="en-US" baseline="30000" dirty="0" smtClean="0">
                <a:solidFill>
                  <a:schemeClr val="bg1"/>
                </a:solidFill>
              </a:rPr>
              <a:t> </a:t>
            </a:r>
            <a:r>
              <a:rPr lang="en-US" dirty="0" smtClean="0">
                <a:solidFill>
                  <a:schemeClr val="bg1"/>
                </a:solidFill>
              </a:rPr>
              <a:t>pathogens </a:t>
            </a:r>
            <a:endParaRPr lang="ar-SA" dirty="0">
              <a:solidFill>
                <a:schemeClr val="bg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pPr eaLnBrk="1" fontAlgn="auto" hangingPunct="1">
              <a:spcAft>
                <a:spcPts val="0"/>
              </a:spcAft>
              <a:defRPr/>
            </a:pPr>
            <a:endParaRPr lang="en-US" smtClean="0"/>
          </a:p>
        </p:txBody>
      </p:sp>
      <p:pic>
        <p:nvPicPr>
          <p:cNvPr id="72707" name="Picture 3" descr="jamil1"/>
          <p:cNvPicPr>
            <a:picLocks noGrp="1" noChangeAspect="1" noChangeArrowheads="1"/>
          </p:cNvPicPr>
          <p:nvPr>
            <p:ph idx="1"/>
          </p:nvPr>
        </p:nvPicPr>
        <p:blipFill>
          <a:blip r:embed="rId3"/>
          <a:srcRect t="17453" r="14166" b="21725"/>
          <a:stretch>
            <a:fillRect/>
          </a:stretch>
        </p:blipFill>
        <p:spPr>
          <a:xfrm>
            <a:off x="323850" y="188913"/>
            <a:ext cx="8496300" cy="6335712"/>
          </a:xfr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707"/>
                                        </p:tgtEl>
                                        <p:attrNameLst>
                                          <p:attrName>style.visibility</p:attrName>
                                        </p:attrNameLst>
                                      </p:cBhvr>
                                      <p:to>
                                        <p:strVal val="visible"/>
                                      </p:to>
                                    </p:set>
                                    <p:anim calcmode="lin" valueType="num">
                                      <p:cBhvr additive="base">
                                        <p:cTn id="7" dur="500" fill="hold"/>
                                        <p:tgtEl>
                                          <p:spTgt spid="72707"/>
                                        </p:tgtEl>
                                        <p:attrNameLst>
                                          <p:attrName>ppt_x</p:attrName>
                                        </p:attrNameLst>
                                      </p:cBhvr>
                                      <p:tavLst>
                                        <p:tav tm="0">
                                          <p:val>
                                            <p:strVal val="#ppt_x"/>
                                          </p:val>
                                        </p:tav>
                                        <p:tav tm="100000">
                                          <p:val>
                                            <p:strVal val="#ppt_x"/>
                                          </p:val>
                                        </p:tav>
                                      </p:tavLst>
                                    </p:anim>
                                    <p:anim calcmode="lin" valueType="num">
                                      <p:cBhvr additive="base">
                                        <p:cTn id="8" dur="500" fill="hold"/>
                                        <p:tgtEl>
                                          <p:spTgt spid="7270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14290"/>
            <a:ext cx="8229600" cy="1371600"/>
          </a:xfrm>
        </p:spPr>
        <p:txBody>
          <a:bodyPr>
            <a:normAutofit/>
          </a:bodyPr>
          <a:lstStyle/>
          <a:p>
            <a:pPr rtl="0"/>
            <a:r>
              <a:rPr lang="en-US" dirty="0" smtClean="0">
                <a:solidFill>
                  <a:srgbClr val="FF0000"/>
                </a:solidFill>
              </a:rPr>
              <a:t/>
            </a:r>
            <a:br>
              <a:rPr lang="en-US" dirty="0" smtClean="0">
                <a:solidFill>
                  <a:srgbClr val="FF0000"/>
                </a:solidFill>
              </a:rPr>
            </a:br>
            <a:endParaRPr lang="ar-SA" dirty="0">
              <a:solidFill>
                <a:srgbClr val="FF0000"/>
              </a:solidFill>
            </a:endParaRPr>
          </a:p>
        </p:txBody>
      </p:sp>
      <p:sp>
        <p:nvSpPr>
          <p:cNvPr id="3" name="Table Placeholder 2"/>
          <p:cNvSpPr>
            <a:spLocks noGrp="1"/>
          </p:cNvSpPr>
          <p:nvPr>
            <p:ph type="tbl" idx="1"/>
          </p:nvPr>
        </p:nvSpPr>
        <p:spPr/>
      </p:sp>
      <p:sp>
        <p:nvSpPr>
          <p:cNvPr id="4" name="Rectangle 3"/>
          <p:cNvSpPr/>
          <p:nvPr/>
        </p:nvSpPr>
        <p:spPr>
          <a:xfrm>
            <a:off x="0" y="285728"/>
            <a:ext cx="8715404" cy="5940088"/>
          </a:xfrm>
          <a:prstGeom prst="rect">
            <a:avLst/>
          </a:prstGeom>
        </p:spPr>
        <p:txBody>
          <a:bodyPr wrap="square">
            <a:spAutoFit/>
          </a:bodyPr>
          <a:lstStyle/>
          <a:p>
            <a:pPr marL="342900" lvl="0" indent="-342900" algn="ctr"/>
            <a:r>
              <a:rPr lang="en-US" sz="2800" dirty="0" smtClean="0">
                <a:solidFill>
                  <a:srgbClr val="FF0000"/>
                </a:solidFill>
                <a:effectLst>
                  <a:outerShdw blurRad="38100" dist="38100" dir="2700000" algn="tl">
                    <a:srgbClr val="000000">
                      <a:alpha val="43137"/>
                    </a:srgbClr>
                  </a:outerShdw>
                </a:effectLst>
                <a:latin typeface="+mn-lt"/>
              </a:rPr>
              <a:t>Breastfeeding and HIV/AIDS</a:t>
            </a:r>
          </a:p>
          <a:p>
            <a:pPr marL="342900" lvl="0" indent="-342900" algn="ctr"/>
            <a:endParaRPr lang="ar-SA" sz="2800" dirty="0" smtClean="0">
              <a:solidFill>
                <a:schemeClr val="bg1"/>
              </a:solidFill>
              <a:latin typeface="Arial" pitchFamily="34" charset="0"/>
            </a:endParaRPr>
          </a:p>
          <a:p>
            <a:pPr marL="342900" lvl="0" indent="-342900" algn="just"/>
            <a:r>
              <a:rPr lang="ar-SA" sz="2400" dirty="0" smtClean="0">
                <a:solidFill>
                  <a:schemeClr val="bg1"/>
                </a:solidFill>
                <a:latin typeface="+mn-lt"/>
                <a:cs typeface="+mn-cs"/>
              </a:rPr>
              <a:t>    When a mother has HIV, the dangers of not breastfeeding must be balanced against the risk of HIV transmission </a:t>
            </a:r>
          </a:p>
          <a:p>
            <a:pPr marL="342900" lvl="0" indent="-342900" algn="just"/>
            <a:endParaRPr lang="ar-SA" sz="2400" dirty="0" smtClean="0">
              <a:solidFill>
                <a:schemeClr val="bg1"/>
              </a:solidFill>
              <a:latin typeface="+mn-lt"/>
              <a:cs typeface="+mn-cs"/>
            </a:endParaRPr>
          </a:p>
          <a:p>
            <a:pPr marL="342900" indent="-342900" algn="just"/>
            <a:r>
              <a:rPr lang="en-US" sz="2400" b="1" dirty="0" smtClean="0">
                <a:solidFill>
                  <a:schemeClr val="bg1"/>
                </a:solidFill>
                <a:latin typeface="+mn-lt"/>
                <a:cs typeface="Times New Roman" pitchFamily="18" charset="0"/>
              </a:rPr>
              <a:t>1.Advice for HIV-positive mothers in developed countries</a:t>
            </a:r>
          </a:p>
          <a:p>
            <a:pPr algn="just"/>
            <a:r>
              <a:rPr lang="en-US" sz="2400" dirty="0" smtClean="0">
                <a:solidFill>
                  <a:schemeClr val="bg1"/>
                </a:solidFill>
                <a:latin typeface="+mn-lt"/>
                <a:cs typeface="+mn-cs"/>
              </a:rPr>
              <a:t>They should avoid breastfeeding altogether because the risk of HIV transmission far outweighs the risks associated with replacement feeding. Nevertheless the UK Department of Health advises that “Under exceptional circumstances, and after seeking expert professional advice on reducing the risk of transmission of HIV through breastfeeding, a highly informed and motivated mother might be assisted to breastfeed.”</a:t>
            </a:r>
          </a:p>
          <a:p>
            <a:pPr algn="just"/>
            <a:endParaRPr lang="en-US" sz="2400" dirty="0" smtClean="0">
              <a:solidFill>
                <a:schemeClr val="bg1"/>
              </a:solidFill>
              <a:latin typeface="+mn-lt"/>
              <a:cs typeface="+mn-cs"/>
            </a:endParaRPr>
          </a:p>
          <a:p>
            <a:pPr algn="just"/>
            <a:r>
              <a:rPr lang="en-US" b="1" i="1" dirty="0" smtClean="0">
                <a:solidFill>
                  <a:schemeClr val="bg1"/>
                </a:solidFill>
                <a:latin typeface="+mn-lt"/>
                <a:cs typeface="+mn-cs"/>
              </a:rPr>
              <a:t>Department of Health, "HIV and Infant Feeding: Guidance from the UK Chief Medical Offices' Expert Advisory Group on AIDS“ ,September 2004.</a:t>
            </a:r>
            <a:endParaRPr lang="ar-SA" dirty="0">
              <a:solidFill>
                <a:schemeClr val="bg1"/>
              </a:solidFill>
              <a:latin typeface="+mn-lt"/>
              <a:cs typeface="+mn-cs"/>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85720" y="381000"/>
            <a:ext cx="8401080" cy="5715000"/>
          </a:xfrm>
        </p:spPr>
        <p:txBody>
          <a:bodyPr/>
          <a:lstStyle/>
          <a:p>
            <a:pPr algn="ctr" rtl="0">
              <a:buNone/>
            </a:pPr>
            <a:r>
              <a:rPr lang="en-US" dirty="0" smtClean="0">
                <a:solidFill>
                  <a:srgbClr val="FF0000"/>
                </a:solidFill>
                <a:effectLst>
                  <a:outerShdw blurRad="38100" dist="38100" dir="2700000" algn="tl">
                    <a:srgbClr val="000000">
                      <a:alpha val="43137"/>
                    </a:srgbClr>
                  </a:outerShdw>
                </a:effectLst>
              </a:rPr>
              <a:t>Breastfeeding and HIV/AIDS</a:t>
            </a:r>
          </a:p>
          <a:p>
            <a:pPr algn="just" rtl="0">
              <a:buNone/>
            </a:pPr>
            <a:r>
              <a:rPr lang="en-US" dirty="0" smtClean="0">
                <a:solidFill>
                  <a:schemeClr val="bg1"/>
                </a:solidFill>
              </a:rPr>
              <a:t>2. </a:t>
            </a:r>
            <a:r>
              <a:rPr lang="en-US" sz="2400" b="1" dirty="0" smtClean="0">
                <a:solidFill>
                  <a:schemeClr val="bg1"/>
                </a:solidFill>
              </a:rPr>
              <a:t>Advice for HIV-positive mothers in developing countries</a:t>
            </a:r>
          </a:p>
          <a:p>
            <a:pPr algn="just" rtl="0">
              <a:buNone/>
            </a:pPr>
            <a:r>
              <a:rPr lang="en-US" sz="2400" dirty="0" smtClean="0">
                <a:solidFill>
                  <a:schemeClr val="bg1"/>
                </a:solidFill>
              </a:rPr>
              <a:t>In countries with fewer resources, where replacement feeding can be much more hazardous: exclusive breastfeeding is recommended.</a:t>
            </a:r>
          </a:p>
          <a:p>
            <a:pPr marL="342900" lvl="0" indent="-342900" algn="just" rtl="0">
              <a:buNone/>
            </a:pPr>
            <a:r>
              <a:rPr lang="en-US" sz="2400" dirty="0" smtClean="0">
                <a:solidFill>
                  <a:schemeClr val="bg1"/>
                </a:solidFill>
              </a:rPr>
              <a:t>“When replacement feeding is acceptable, feasible, affordable, sustainable and safe, avoidance of all breastfeeding by HIV-infected mothers is recommended. </a:t>
            </a:r>
            <a:r>
              <a:rPr lang="en-US" sz="2400" b="1" dirty="0" smtClean="0">
                <a:solidFill>
                  <a:schemeClr val="bg1"/>
                </a:solidFill>
              </a:rPr>
              <a:t>Otherwise, exclusive breastfeeding is recommended during the first months of life</a:t>
            </a:r>
            <a:r>
              <a:rPr lang="en-US" sz="2400" dirty="0" smtClean="0">
                <a:solidFill>
                  <a:schemeClr val="bg1"/>
                </a:solidFill>
              </a:rPr>
              <a:t>.”</a:t>
            </a:r>
          </a:p>
          <a:p>
            <a:pPr marL="342900" lvl="0" indent="-342900" algn="just" rtl="0"/>
            <a:r>
              <a:rPr lang="en-US" sz="2000" dirty="0" smtClean="0">
                <a:solidFill>
                  <a:schemeClr val="bg1"/>
                </a:solidFill>
              </a:rPr>
              <a:t>     </a:t>
            </a:r>
            <a:r>
              <a:rPr lang="en-US" sz="2000" b="1" i="1" dirty="0" smtClean="0">
                <a:solidFill>
                  <a:schemeClr val="bg1"/>
                </a:solidFill>
              </a:rPr>
              <a:t>WHO, "New data on the prevention of Mother-to-Child Transmission of HIV and their policy implications, 2001</a:t>
            </a:r>
            <a:endParaRPr lang="ar-SA" sz="2000" b="1" i="1" dirty="0" smtClean="0">
              <a:solidFill>
                <a:schemeClr val="bg1"/>
              </a:solidFill>
              <a:latin typeface="Arial" pitchFamily="34" charset="0"/>
              <a:cs typeface="Arial" pitchFamily="34" charset="0"/>
            </a:endParaRPr>
          </a:p>
          <a:p>
            <a:pPr algn="just" rtl="0"/>
            <a:endParaRPr lang="ar-SA" sz="2400" dirty="0">
              <a:solidFill>
                <a:schemeClr val="bg1"/>
              </a:solidFill>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algn="ctr" rtl="0">
              <a:buNone/>
            </a:pPr>
            <a:r>
              <a:rPr lang="en-US" dirty="0" smtClean="0">
                <a:solidFill>
                  <a:srgbClr val="FF0000"/>
                </a:solidFill>
                <a:effectLst>
                  <a:outerShdw blurRad="38100" dist="38100" dir="2700000" algn="tl">
                    <a:srgbClr val="000000">
                      <a:alpha val="43137"/>
                    </a:srgbClr>
                  </a:outerShdw>
                </a:effectLst>
              </a:rPr>
              <a:t>Breastfeeding and HIV/AIDS</a:t>
            </a:r>
          </a:p>
          <a:p>
            <a:pPr algn="just" rtl="0">
              <a:buNone/>
            </a:pPr>
            <a:r>
              <a:rPr lang="en-US" sz="2400" dirty="0" smtClean="0">
                <a:solidFill>
                  <a:schemeClr val="bg1"/>
                </a:solidFill>
              </a:rPr>
              <a:t>3. conclusion:</a:t>
            </a:r>
          </a:p>
          <a:p>
            <a:pPr algn="just" rtl="0">
              <a:buNone/>
            </a:pPr>
            <a:r>
              <a:rPr lang="en-US" sz="2400" dirty="0" smtClean="0">
                <a:solidFill>
                  <a:schemeClr val="bg1"/>
                </a:solidFill>
              </a:rPr>
              <a:t>A study of nearly three thousand mothers in South Africa confirmed that mixed feeding carries a higher risk of HIV infection than exclusive breastfeeding.</a:t>
            </a:r>
          </a:p>
          <a:p>
            <a:pPr algn="just" rtl="0">
              <a:buNone/>
            </a:pPr>
            <a:r>
              <a:rPr lang="en-US" sz="2400" dirty="0" smtClean="0">
                <a:solidFill>
                  <a:schemeClr val="bg1"/>
                </a:solidFill>
              </a:rPr>
              <a:t> The team who conducted the research suggested that WHO infant feeding guidelines should be revised </a:t>
            </a:r>
            <a:r>
              <a:rPr lang="en-US" sz="2400" b="1" dirty="0" smtClean="0">
                <a:solidFill>
                  <a:schemeClr val="bg1"/>
                </a:solidFill>
              </a:rPr>
              <a:t>in </a:t>
            </a:r>
            <a:r>
              <a:rPr lang="en-US" sz="2400" b="1" dirty="0" err="1" smtClean="0">
                <a:solidFill>
                  <a:schemeClr val="bg1"/>
                </a:solidFill>
              </a:rPr>
              <a:t>favour</a:t>
            </a:r>
            <a:r>
              <a:rPr lang="en-US" sz="2400" b="1" dirty="0" smtClean="0">
                <a:solidFill>
                  <a:schemeClr val="bg1"/>
                </a:solidFill>
              </a:rPr>
              <a:t> of exclusive breastfeeding.</a:t>
            </a:r>
          </a:p>
          <a:p>
            <a:pPr algn="just" rtl="0">
              <a:buNone/>
            </a:pPr>
            <a:endParaRPr lang="en-US" sz="2400" dirty="0" smtClean="0">
              <a:solidFill>
                <a:schemeClr val="bg1"/>
              </a:solidFill>
            </a:endParaRPr>
          </a:p>
          <a:p>
            <a:pPr algn="just" rtl="0">
              <a:buNone/>
            </a:pPr>
            <a:r>
              <a:rPr lang="en-US" sz="2000" dirty="0" err="1" smtClean="0">
                <a:solidFill>
                  <a:schemeClr val="bg1"/>
                </a:solidFill>
              </a:rPr>
              <a:t>Coovadia</a:t>
            </a:r>
            <a:r>
              <a:rPr lang="en-US" sz="2000" dirty="0" smtClean="0">
                <a:solidFill>
                  <a:schemeClr val="bg1"/>
                </a:solidFill>
              </a:rPr>
              <a:t> et al, "Mother-to-child transmission of HIV-1 infection during exclusive breastfeeding in the first 6 months of life: an intervention cohort study", </a:t>
            </a:r>
            <a:r>
              <a:rPr lang="en-US" sz="2000" b="1" dirty="0" smtClean="0">
                <a:solidFill>
                  <a:schemeClr val="bg1"/>
                </a:solidFill>
              </a:rPr>
              <a:t>The Lancet 369(9567), 31 March 2007</a:t>
            </a:r>
            <a:endParaRPr lang="ar-SA" sz="2000" b="1" dirty="0">
              <a:solidFill>
                <a:schemeClr val="bg1"/>
              </a:solidFill>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428604"/>
            <a:ext cx="8229600" cy="1371600"/>
          </a:xfrm>
        </p:spPr>
        <p:txBody>
          <a:bodyPr>
            <a:normAutofit fontScale="90000"/>
          </a:bodyPr>
          <a:lstStyle/>
          <a:p>
            <a:pPr rtl="0"/>
            <a:r>
              <a:rPr lang="en-US" dirty="0" smtClean="0">
                <a:solidFill>
                  <a:srgbClr val="FF0000"/>
                </a:solidFill>
                <a:effectLst/>
              </a:rPr>
              <a:t>Breastfeeding, the Immune Response, and Long-term Health </a:t>
            </a:r>
            <a:endParaRPr lang="ar-SA" dirty="0">
              <a:solidFill>
                <a:srgbClr val="FF0000"/>
              </a:solidFill>
              <a:effectLst/>
            </a:endParaRPr>
          </a:p>
        </p:txBody>
      </p:sp>
      <p:sp>
        <p:nvSpPr>
          <p:cNvPr id="3" name="Table Placeholder 2"/>
          <p:cNvSpPr>
            <a:spLocks noGrp="1"/>
          </p:cNvSpPr>
          <p:nvPr>
            <p:ph type="tbl" idx="1"/>
          </p:nvPr>
        </p:nvSpPr>
        <p:spPr>
          <a:xfrm>
            <a:off x="500034" y="1928802"/>
            <a:ext cx="8229600" cy="4114800"/>
          </a:xfrm>
        </p:spPr>
      </p:sp>
      <p:sp>
        <p:nvSpPr>
          <p:cNvPr id="4" name="Rectangle 3"/>
          <p:cNvSpPr/>
          <p:nvPr/>
        </p:nvSpPr>
        <p:spPr>
          <a:xfrm>
            <a:off x="500034" y="1928802"/>
            <a:ext cx="8286808" cy="3970318"/>
          </a:xfrm>
          <a:prstGeom prst="rect">
            <a:avLst/>
          </a:prstGeom>
        </p:spPr>
        <p:txBody>
          <a:bodyPr wrap="square">
            <a:spAutoFit/>
          </a:bodyPr>
          <a:lstStyle/>
          <a:p>
            <a:pPr marL="342900" indent="-342900" algn="just">
              <a:buFont typeface="+mj-lt"/>
              <a:buAutoNum type="arabicPeriod"/>
            </a:pPr>
            <a:r>
              <a:rPr lang="en-US" sz="2800" dirty="0" smtClean="0">
                <a:solidFill>
                  <a:schemeClr val="bg1"/>
                </a:solidFill>
                <a:latin typeface="+mn-lt"/>
              </a:rPr>
              <a:t> Human breast milk provides immunologic protection</a:t>
            </a:r>
            <a:r>
              <a:rPr lang="en-US" sz="2800" baseline="30000" dirty="0" smtClean="0">
                <a:solidFill>
                  <a:schemeClr val="bg1"/>
                </a:solidFill>
                <a:latin typeface="+mn-lt"/>
              </a:rPr>
              <a:t> </a:t>
            </a:r>
            <a:r>
              <a:rPr lang="en-US" sz="2800" dirty="0" smtClean="0">
                <a:solidFill>
                  <a:schemeClr val="bg1"/>
                </a:solidFill>
                <a:latin typeface="+mn-lt"/>
              </a:rPr>
              <a:t>against many infections mainly: diarrheal</a:t>
            </a:r>
            <a:r>
              <a:rPr lang="en-US" sz="2800" baseline="30000" dirty="0" smtClean="0">
                <a:solidFill>
                  <a:schemeClr val="bg1"/>
                </a:solidFill>
                <a:latin typeface="+mn-lt"/>
              </a:rPr>
              <a:t> </a:t>
            </a:r>
            <a:r>
              <a:rPr lang="en-US" sz="2800" dirty="0" smtClean="0">
                <a:solidFill>
                  <a:schemeClr val="bg1"/>
                </a:solidFill>
                <a:latin typeface="+mn-lt"/>
              </a:rPr>
              <a:t>diseases, </a:t>
            </a:r>
            <a:r>
              <a:rPr lang="en-US" sz="2800" dirty="0" err="1" smtClean="0">
                <a:solidFill>
                  <a:schemeClr val="bg1"/>
                </a:solidFill>
                <a:latin typeface="+mn-lt"/>
              </a:rPr>
              <a:t>otitis</a:t>
            </a:r>
            <a:r>
              <a:rPr lang="en-US" sz="2800" dirty="0" smtClean="0">
                <a:solidFill>
                  <a:schemeClr val="bg1"/>
                </a:solidFill>
                <a:latin typeface="+mn-lt"/>
              </a:rPr>
              <a:t> media and respiratory diseases</a:t>
            </a:r>
          </a:p>
          <a:p>
            <a:pPr marL="342900" indent="-342900" algn="just">
              <a:buFont typeface="+mj-lt"/>
              <a:buAutoNum type="arabicPeriod"/>
            </a:pPr>
            <a:r>
              <a:rPr lang="en-US" sz="2800" dirty="0" smtClean="0">
                <a:solidFill>
                  <a:schemeClr val="bg1"/>
                </a:solidFill>
                <a:latin typeface="+mn-lt"/>
              </a:rPr>
              <a:t>Influence immune system development,</a:t>
            </a:r>
            <a:r>
              <a:rPr lang="en-US" sz="2800" baseline="30000" dirty="0" smtClean="0">
                <a:solidFill>
                  <a:schemeClr val="bg1"/>
                </a:solidFill>
                <a:latin typeface="+mn-lt"/>
              </a:rPr>
              <a:t> </a:t>
            </a:r>
            <a:r>
              <a:rPr lang="en-US" sz="2800" dirty="0" smtClean="0">
                <a:solidFill>
                  <a:schemeClr val="bg1"/>
                </a:solidFill>
                <a:latin typeface="+mn-lt"/>
              </a:rPr>
              <a:t>affecting the pathogenesis of autoimmune disorders, including</a:t>
            </a:r>
            <a:r>
              <a:rPr lang="en-US" sz="2800" baseline="30000" dirty="0" smtClean="0">
                <a:solidFill>
                  <a:schemeClr val="bg1"/>
                </a:solidFill>
                <a:latin typeface="+mn-lt"/>
              </a:rPr>
              <a:t> </a:t>
            </a:r>
            <a:r>
              <a:rPr lang="en-US" sz="2800" dirty="0" smtClean="0">
                <a:solidFill>
                  <a:schemeClr val="bg1"/>
                </a:solidFill>
                <a:latin typeface="+mn-lt"/>
              </a:rPr>
              <a:t>atopic allergies and the pathogenesis of chronic disease.</a:t>
            </a:r>
          </a:p>
          <a:p>
            <a:pPr marL="342900" indent="-342900" algn="r"/>
            <a:r>
              <a:rPr lang="pt-BR" sz="2000" dirty="0" smtClean="0">
                <a:solidFill>
                  <a:schemeClr val="bg1"/>
                </a:solidFill>
                <a:latin typeface="+mn-lt"/>
              </a:rPr>
              <a:t>JAOA • Vol 106 • No 4 • April 2006 • 203-207</a:t>
            </a:r>
            <a:endParaRPr lang="en-US" sz="2000" dirty="0" smtClean="0">
              <a:solidFill>
                <a:schemeClr val="bg1"/>
              </a:solidFill>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body" idx="1"/>
          </p:nvPr>
        </p:nvSpPr>
        <p:spPr>
          <a:xfrm>
            <a:off x="0" y="642938"/>
            <a:ext cx="9129713" cy="2209800"/>
          </a:xfrm>
          <a:noFill/>
        </p:spPr>
        <p:txBody>
          <a:bodyPr/>
          <a:lstStyle/>
          <a:p>
            <a:pPr algn="just" rtl="0">
              <a:buFont typeface="Wingdings 2" pitchFamily="18" charset="2"/>
              <a:buNone/>
            </a:pPr>
            <a:r>
              <a:rPr lang="en-US" sz="3000" b="1" dirty="0" smtClean="0">
                <a:solidFill>
                  <a:schemeClr val="bg1"/>
                </a:solidFill>
                <a:latin typeface="AvantGarde Md BT"/>
              </a:rPr>
              <a:t>    </a:t>
            </a:r>
            <a:r>
              <a:rPr lang="en-US" sz="3000" dirty="0" smtClean="0">
                <a:solidFill>
                  <a:schemeClr val="bg1"/>
                </a:solidFill>
                <a:latin typeface="AvantGarde Md BT"/>
              </a:rPr>
              <a:t>The </a:t>
            </a:r>
            <a:r>
              <a:rPr lang="en-US" sz="3000" dirty="0" err="1" smtClean="0">
                <a:solidFill>
                  <a:schemeClr val="bg1"/>
                </a:solidFill>
                <a:latin typeface="AvantGarde Md BT"/>
              </a:rPr>
              <a:t>Qura’n</a:t>
            </a:r>
            <a:r>
              <a:rPr lang="en-US" sz="3000" dirty="0" smtClean="0">
                <a:solidFill>
                  <a:schemeClr val="bg1"/>
                </a:solidFill>
                <a:latin typeface="AvantGarde Md BT"/>
              </a:rPr>
              <a:t> is a book of faith (</a:t>
            </a:r>
            <a:r>
              <a:rPr lang="en-US" sz="3000" dirty="0" err="1" smtClean="0">
                <a:solidFill>
                  <a:schemeClr val="bg1"/>
                </a:solidFill>
                <a:latin typeface="AvantGarde Md BT"/>
              </a:rPr>
              <a:t>Iman</a:t>
            </a:r>
            <a:r>
              <a:rPr lang="en-US" sz="3000" dirty="0" smtClean="0">
                <a:solidFill>
                  <a:schemeClr val="bg1"/>
                </a:solidFill>
                <a:latin typeface="AvantGarde Md BT"/>
              </a:rPr>
              <a:t>) and guidance (</a:t>
            </a:r>
            <a:r>
              <a:rPr lang="en-US" sz="3000" dirty="0" err="1" smtClean="0">
                <a:solidFill>
                  <a:schemeClr val="bg1"/>
                </a:solidFill>
                <a:latin typeface="AvantGarde Md BT"/>
              </a:rPr>
              <a:t>Hidaayah</a:t>
            </a:r>
            <a:r>
              <a:rPr lang="en-US" sz="3000" dirty="0" smtClean="0">
                <a:solidFill>
                  <a:schemeClr val="bg1"/>
                </a:solidFill>
                <a:latin typeface="AvantGarde Md BT"/>
              </a:rPr>
              <a:t>). It also includes educational dimensions for the establishment of a virtuous society. Allah (SWT) says:</a:t>
            </a:r>
          </a:p>
        </p:txBody>
      </p:sp>
      <p:sp>
        <p:nvSpPr>
          <p:cNvPr id="5123" name="Rectangle 4"/>
          <p:cNvSpPr>
            <a:spLocks noChangeArrowheads="1"/>
          </p:cNvSpPr>
          <p:nvPr/>
        </p:nvSpPr>
        <p:spPr bwMode="auto">
          <a:xfrm>
            <a:off x="685800" y="3200400"/>
            <a:ext cx="8001000" cy="1431925"/>
          </a:xfrm>
          <a:prstGeom prst="rect">
            <a:avLst/>
          </a:prstGeom>
          <a:noFill/>
          <a:ln w="9525">
            <a:noFill/>
            <a:miter lim="800000"/>
            <a:headEnd/>
            <a:tailEnd/>
          </a:ln>
        </p:spPr>
        <p:txBody>
          <a:bodyPr anchor="ctr">
            <a:spAutoFit/>
          </a:bodyPr>
          <a:lstStyle/>
          <a:p>
            <a:pPr algn="ctr">
              <a:lnSpc>
                <a:spcPct val="110000"/>
              </a:lnSpc>
            </a:pPr>
            <a:r>
              <a:rPr lang="en-US" sz="4000" b="1">
                <a:solidFill>
                  <a:srgbClr val="663300"/>
                </a:solidFill>
              </a:rPr>
              <a:t> </a:t>
            </a:r>
            <a:r>
              <a:rPr lang="ar-SA" sz="4000" b="1">
                <a:solidFill>
                  <a:srgbClr val="663300"/>
                </a:solidFill>
              </a:rPr>
              <a:t>" وَنَزَّلْنَا عَلَيْكَ الْكِتَابَ تِبْيَانًا لِّكُلِّ شَيْءٍ </a:t>
            </a:r>
            <a:endParaRPr lang="en-GB" sz="4000" b="1">
              <a:solidFill>
                <a:srgbClr val="663300"/>
              </a:solidFill>
            </a:endParaRPr>
          </a:p>
          <a:p>
            <a:pPr algn="ctr">
              <a:lnSpc>
                <a:spcPct val="110000"/>
              </a:lnSpc>
            </a:pPr>
            <a:r>
              <a:rPr lang="ar-SA" sz="4000" b="1">
                <a:solidFill>
                  <a:srgbClr val="663300"/>
                </a:solidFill>
              </a:rPr>
              <a:t>وَهُدًى وَرَحْمَةً وَبُشْرَى لِلْمُسْلِمِينَ"</a:t>
            </a:r>
          </a:p>
        </p:txBody>
      </p:sp>
      <p:sp>
        <p:nvSpPr>
          <p:cNvPr id="5124" name="Rectangle 5"/>
          <p:cNvSpPr>
            <a:spLocks noChangeArrowheads="1"/>
          </p:cNvSpPr>
          <p:nvPr/>
        </p:nvSpPr>
        <p:spPr bwMode="auto">
          <a:xfrm>
            <a:off x="457200" y="4830763"/>
            <a:ext cx="8686800" cy="1511300"/>
          </a:xfrm>
          <a:prstGeom prst="rect">
            <a:avLst/>
          </a:prstGeom>
          <a:noFill/>
          <a:ln w="9525">
            <a:noFill/>
            <a:miter lim="800000"/>
            <a:headEnd/>
            <a:tailEnd/>
          </a:ln>
        </p:spPr>
        <p:txBody>
          <a:bodyPr anchor="ctr">
            <a:spAutoFit/>
          </a:bodyPr>
          <a:lstStyle/>
          <a:p>
            <a:r>
              <a:rPr lang="en-US" sz="3100" b="1">
                <a:solidFill>
                  <a:schemeClr val="bg1"/>
                </a:solidFill>
                <a:latin typeface="AvantGarde Md BT"/>
                <a:cs typeface="Times New Roman" pitchFamily="18" charset="0"/>
              </a:rPr>
              <a:t>"</a:t>
            </a:r>
            <a:r>
              <a:rPr lang="en-US" sz="2600" b="1" i="1">
                <a:solidFill>
                  <a:srgbClr val="CC0000"/>
                </a:solidFill>
                <a:latin typeface="AvantGarde Md BT"/>
                <a:cs typeface="Times New Roman" pitchFamily="18" charset="0"/>
              </a:rPr>
              <a:t>And we have sent down to thee the book explaining all things, a guide, a mercy and glad tidings to muslims</a:t>
            </a:r>
            <a:r>
              <a:rPr lang="en-US" sz="3100" b="1">
                <a:solidFill>
                  <a:schemeClr val="bg1"/>
                </a:solidFill>
                <a:latin typeface="AvantGarde Md BT"/>
                <a:cs typeface="Times New Roman" pitchFamily="18" charset="0"/>
              </a:rPr>
              <a:t>”</a:t>
            </a:r>
            <a:r>
              <a:rPr lang="en-US" sz="2300" b="1">
                <a:solidFill>
                  <a:schemeClr val="bg1"/>
                </a:solidFill>
                <a:latin typeface="AvantGarde Md BT"/>
                <a:cs typeface="Times New Roman" pitchFamily="18" charset="0"/>
              </a:rPr>
              <a:t>(An Nahl:89)</a:t>
            </a:r>
            <a:r>
              <a:rPr lang="en-US" sz="3100" b="1">
                <a:solidFill>
                  <a:schemeClr val="bg1"/>
                </a:solidFill>
                <a:latin typeface="AvantGarde Md BT"/>
                <a:cs typeface="Times New Roman" pitchFamily="18" charset="0"/>
              </a:rPr>
              <a:t>.</a:t>
            </a:r>
            <a:r>
              <a:rPr lang="en-US" sz="3600">
                <a:solidFill>
                  <a:schemeClr val="bg1"/>
                </a:solidFill>
                <a:cs typeface="Times New Roman" pitchFamily="18" charset="0"/>
              </a:rPr>
              <a:t> </a:t>
            </a:r>
          </a:p>
        </p:txBody>
      </p:sp>
      <p:sp>
        <p:nvSpPr>
          <p:cNvPr id="5125" name="Text Box 6"/>
          <p:cNvSpPr txBox="1">
            <a:spLocks noChangeArrowheads="1"/>
          </p:cNvSpPr>
          <p:nvPr/>
        </p:nvSpPr>
        <p:spPr bwMode="auto">
          <a:xfrm>
            <a:off x="304800" y="4117975"/>
            <a:ext cx="1600200" cy="457200"/>
          </a:xfrm>
          <a:prstGeom prst="rect">
            <a:avLst/>
          </a:prstGeom>
          <a:noFill/>
          <a:ln w="9525">
            <a:noFill/>
            <a:miter lim="800000"/>
            <a:headEnd/>
            <a:tailEnd/>
          </a:ln>
        </p:spPr>
        <p:txBody>
          <a:bodyPr>
            <a:spAutoFit/>
          </a:bodyPr>
          <a:lstStyle/>
          <a:p>
            <a:pPr algn="r" rtl="1">
              <a:spcBef>
                <a:spcPct val="50000"/>
              </a:spcBef>
            </a:pPr>
            <a:r>
              <a:rPr lang="ar-SA" sz="2400" b="1">
                <a:solidFill>
                  <a:schemeClr val="bg1"/>
                </a:solidFill>
              </a:rPr>
              <a:t>النحل: 89</a:t>
            </a:r>
            <a:endParaRPr lang="en-US" sz="2400" b="1">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686800" cy="1371600"/>
          </a:xfrm>
        </p:spPr>
        <p:txBody>
          <a:bodyPr>
            <a:normAutofit/>
          </a:bodyPr>
          <a:lstStyle/>
          <a:p>
            <a:pPr rtl="0"/>
            <a:r>
              <a:rPr lang="en-US" sz="3200" b="0" dirty="0" smtClean="0">
                <a:solidFill>
                  <a:srgbClr val="FF0000"/>
                </a:solidFill>
                <a:effectLst/>
                <a:latin typeface="+mn-lt"/>
              </a:rPr>
              <a:t>Allergy, Autoimmunity, and Breastfeeding</a:t>
            </a:r>
            <a:endParaRPr lang="ar-SA" sz="3200" b="0" dirty="0">
              <a:solidFill>
                <a:srgbClr val="FF0000"/>
              </a:solidFill>
              <a:effectLst/>
              <a:latin typeface="+mn-lt"/>
            </a:endParaRPr>
          </a:p>
        </p:txBody>
      </p:sp>
      <p:sp>
        <p:nvSpPr>
          <p:cNvPr id="3" name="Table Placeholder 2"/>
          <p:cNvSpPr>
            <a:spLocks noGrp="1"/>
          </p:cNvSpPr>
          <p:nvPr>
            <p:ph type="tbl" idx="1"/>
          </p:nvPr>
        </p:nvSpPr>
        <p:spPr>
          <a:xfrm>
            <a:off x="428596" y="2000240"/>
            <a:ext cx="8229600" cy="4114800"/>
          </a:xfrm>
        </p:spPr>
      </p:sp>
      <p:sp>
        <p:nvSpPr>
          <p:cNvPr id="4" name="Rectangle 3"/>
          <p:cNvSpPr/>
          <p:nvPr/>
        </p:nvSpPr>
        <p:spPr>
          <a:xfrm>
            <a:off x="0" y="1571612"/>
            <a:ext cx="9072626" cy="4462760"/>
          </a:xfrm>
          <a:prstGeom prst="rect">
            <a:avLst/>
          </a:prstGeom>
        </p:spPr>
        <p:txBody>
          <a:bodyPr wrap="square">
            <a:spAutoFit/>
          </a:bodyPr>
          <a:lstStyle/>
          <a:p>
            <a:r>
              <a:rPr lang="en-US" sz="2800" dirty="0" smtClean="0">
                <a:solidFill>
                  <a:schemeClr val="bg1"/>
                </a:solidFill>
                <a:latin typeface="+mn-lt"/>
              </a:rPr>
              <a:t>Breastfeeding decrease individuals' future susceptibility</a:t>
            </a:r>
            <a:r>
              <a:rPr lang="en-US" sz="2800" baseline="30000" dirty="0" smtClean="0">
                <a:solidFill>
                  <a:schemeClr val="bg1"/>
                </a:solidFill>
                <a:latin typeface="+mn-lt"/>
              </a:rPr>
              <a:t> </a:t>
            </a:r>
            <a:r>
              <a:rPr lang="en-US" sz="2800" dirty="0" smtClean="0">
                <a:solidFill>
                  <a:schemeClr val="bg1"/>
                </a:solidFill>
                <a:latin typeface="+mn-lt"/>
              </a:rPr>
              <a:t>to autoimmune disorders, namely:</a:t>
            </a:r>
          </a:p>
          <a:p>
            <a:pPr marL="342900" indent="-342900" algn="just">
              <a:buFont typeface="+mj-lt"/>
              <a:buAutoNum type="arabicPeriod"/>
            </a:pPr>
            <a:r>
              <a:rPr lang="en-US" sz="2800" dirty="0" smtClean="0">
                <a:solidFill>
                  <a:schemeClr val="bg1"/>
                </a:solidFill>
                <a:latin typeface="+mn-lt"/>
              </a:rPr>
              <a:t>A</a:t>
            </a:r>
            <a:r>
              <a:rPr lang="en-US" sz="2800" smtClean="0">
                <a:solidFill>
                  <a:schemeClr val="bg1"/>
                </a:solidFill>
                <a:latin typeface="+mn-lt"/>
              </a:rPr>
              <a:t>llergic</a:t>
            </a:r>
            <a:r>
              <a:rPr lang="en-US" sz="2800" baseline="30000" smtClean="0">
                <a:solidFill>
                  <a:schemeClr val="bg1"/>
                </a:solidFill>
                <a:latin typeface="+mn-lt"/>
              </a:rPr>
              <a:t> </a:t>
            </a:r>
            <a:r>
              <a:rPr lang="en-US" sz="2800" dirty="0" smtClean="0">
                <a:solidFill>
                  <a:schemeClr val="bg1"/>
                </a:solidFill>
                <a:latin typeface="+mn-lt"/>
              </a:rPr>
              <a:t>rhinitis and atopic allergies.</a:t>
            </a:r>
          </a:p>
          <a:p>
            <a:pPr marL="342900" indent="-342900" algn="just">
              <a:buFont typeface="+mj-lt"/>
              <a:buAutoNum type="arabicPeriod"/>
            </a:pPr>
            <a:r>
              <a:rPr lang="en-US" sz="2800" dirty="0" err="1" smtClean="0">
                <a:solidFill>
                  <a:schemeClr val="bg1"/>
                </a:solidFill>
                <a:latin typeface="+mn-lt"/>
              </a:rPr>
              <a:t>Crohn's</a:t>
            </a:r>
            <a:r>
              <a:rPr lang="en-US" sz="2800" dirty="0" smtClean="0">
                <a:solidFill>
                  <a:schemeClr val="bg1"/>
                </a:solidFill>
                <a:latin typeface="+mn-lt"/>
              </a:rPr>
              <a:t> disease and ulcerative colitis .</a:t>
            </a:r>
          </a:p>
          <a:p>
            <a:pPr marL="342900" indent="-342900" algn="just">
              <a:buFont typeface="+mj-lt"/>
              <a:buAutoNum type="arabicPeriod"/>
            </a:pPr>
            <a:r>
              <a:rPr lang="en-US" sz="2800" dirty="0" smtClean="0">
                <a:solidFill>
                  <a:schemeClr val="bg1"/>
                </a:solidFill>
                <a:latin typeface="+mn-lt"/>
              </a:rPr>
              <a:t>IDDM or diabetes-related</a:t>
            </a:r>
            <a:r>
              <a:rPr lang="en-US" sz="2800" baseline="30000" dirty="0" smtClean="0">
                <a:solidFill>
                  <a:schemeClr val="bg1"/>
                </a:solidFill>
                <a:latin typeface="+mn-lt"/>
              </a:rPr>
              <a:t> </a:t>
            </a:r>
            <a:r>
              <a:rPr lang="en-US" sz="2800" dirty="0" smtClean="0">
                <a:solidFill>
                  <a:schemeClr val="bg1"/>
                </a:solidFill>
                <a:latin typeface="+mn-lt"/>
              </a:rPr>
              <a:t>auto-antibodies.</a:t>
            </a:r>
          </a:p>
          <a:p>
            <a:pPr marL="342900" indent="-342900" algn="just"/>
            <a:r>
              <a:rPr lang="en-US" dirty="0" smtClean="0">
                <a:solidFill>
                  <a:schemeClr val="bg1"/>
                </a:solidFill>
              </a:rPr>
              <a:t>-----------------------------------------------------------------------------------</a:t>
            </a:r>
          </a:p>
          <a:p>
            <a:pPr marL="342900" indent="-342900" algn="just"/>
            <a:r>
              <a:rPr lang="en-US" dirty="0" smtClean="0">
                <a:solidFill>
                  <a:schemeClr val="bg1"/>
                </a:solidFill>
                <a:latin typeface="+mn-lt"/>
              </a:rPr>
              <a:t>1-</a:t>
            </a:r>
            <a:r>
              <a:rPr lang="en-US" dirty="0" smtClean="0">
                <a:solidFill>
                  <a:schemeClr val="bg1"/>
                </a:solidFill>
              </a:rPr>
              <a:t> V</a:t>
            </a:r>
            <a:r>
              <a:rPr lang="en-US" dirty="0" smtClean="0">
                <a:solidFill>
                  <a:schemeClr val="bg1"/>
                </a:solidFill>
                <a:latin typeface="+mn-lt"/>
              </a:rPr>
              <a:t>an </a:t>
            </a:r>
            <a:r>
              <a:rPr lang="en-US" dirty="0" err="1" smtClean="0">
                <a:solidFill>
                  <a:schemeClr val="bg1"/>
                </a:solidFill>
                <a:latin typeface="+mn-lt"/>
              </a:rPr>
              <a:t>Odijk</a:t>
            </a:r>
            <a:r>
              <a:rPr lang="en-US" dirty="0" smtClean="0">
                <a:solidFill>
                  <a:schemeClr val="bg1"/>
                </a:solidFill>
                <a:latin typeface="+mn-lt"/>
              </a:rPr>
              <a:t> </a:t>
            </a:r>
            <a:r>
              <a:rPr lang="en-US" dirty="0" err="1" smtClean="0">
                <a:solidFill>
                  <a:schemeClr val="bg1"/>
                </a:solidFill>
                <a:latin typeface="+mn-lt"/>
              </a:rPr>
              <a:t>J,et</a:t>
            </a:r>
            <a:r>
              <a:rPr lang="en-US" dirty="0" smtClean="0">
                <a:solidFill>
                  <a:schemeClr val="bg1"/>
                </a:solidFill>
                <a:latin typeface="+mn-lt"/>
              </a:rPr>
              <a:t> al. Breastfeeding and allergic disease: a multidisciplinary review of the literature (1966–2001) .Allergy. 2003;58:833 –843.</a:t>
            </a:r>
          </a:p>
          <a:p>
            <a:pPr marL="342900" indent="-342900" algn="just"/>
            <a:r>
              <a:rPr lang="en-US" dirty="0" smtClean="0">
                <a:solidFill>
                  <a:schemeClr val="bg1"/>
                </a:solidFill>
                <a:latin typeface="+mn-lt"/>
              </a:rPr>
              <a:t>2- </a:t>
            </a:r>
            <a:r>
              <a:rPr lang="en-US" dirty="0" err="1" smtClean="0">
                <a:solidFill>
                  <a:schemeClr val="bg1"/>
                </a:solidFill>
                <a:latin typeface="+mn-lt"/>
              </a:rPr>
              <a:t>Corrao</a:t>
            </a:r>
            <a:r>
              <a:rPr lang="en-US" dirty="0" smtClean="0">
                <a:solidFill>
                  <a:schemeClr val="bg1"/>
                </a:solidFill>
                <a:latin typeface="+mn-lt"/>
              </a:rPr>
              <a:t> G, et al. Risk of inflammatory bowel disease attributable to smoking, oral contraception and breastfeeding in Italy. </a:t>
            </a:r>
            <a:r>
              <a:rPr lang="en-US" dirty="0" err="1" smtClean="0">
                <a:solidFill>
                  <a:schemeClr val="bg1"/>
                </a:solidFill>
                <a:latin typeface="+mn-lt"/>
              </a:rPr>
              <a:t>Int</a:t>
            </a:r>
            <a:r>
              <a:rPr lang="en-US" dirty="0" smtClean="0">
                <a:solidFill>
                  <a:schemeClr val="bg1"/>
                </a:solidFill>
                <a:latin typeface="+mn-lt"/>
              </a:rPr>
              <a:t> J </a:t>
            </a:r>
            <a:r>
              <a:rPr lang="en-US" dirty="0" err="1" smtClean="0">
                <a:solidFill>
                  <a:schemeClr val="bg1"/>
                </a:solidFill>
                <a:latin typeface="+mn-lt"/>
              </a:rPr>
              <a:t>Epidemiol</a:t>
            </a:r>
            <a:r>
              <a:rPr lang="en-US" dirty="0" smtClean="0">
                <a:solidFill>
                  <a:schemeClr val="bg1"/>
                </a:solidFill>
                <a:latin typeface="+mn-lt"/>
              </a:rPr>
              <a:t>. 1998;27:397–404</a:t>
            </a:r>
          </a:p>
          <a:p>
            <a:pPr marL="342900" indent="-342900"/>
            <a:r>
              <a:rPr lang="en-US" dirty="0" smtClean="0">
                <a:solidFill>
                  <a:schemeClr val="bg1"/>
                </a:solidFill>
                <a:latin typeface="+mn-lt"/>
              </a:rPr>
              <a:t>3- </a:t>
            </a:r>
            <a:r>
              <a:rPr lang="en-US" dirty="0" err="1" smtClean="0">
                <a:solidFill>
                  <a:schemeClr val="bg1"/>
                </a:solidFill>
                <a:latin typeface="+mn-lt"/>
              </a:rPr>
              <a:t>Sadauskaite-Kuehne</a:t>
            </a:r>
            <a:r>
              <a:rPr lang="en-US" dirty="0" smtClean="0">
                <a:solidFill>
                  <a:schemeClr val="bg1"/>
                </a:solidFill>
                <a:latin typeface="+mn-lt"/>
              </a:rPr>
              <a:t> V, et.al( Longer breastfeeding is an independent protective factor against development of type 1 diabetes mellitus in childhood.) </a:t>
            </a:r>
            <a:r>
              <a:rPr lang="en-US" i="1" dirty="0" smtClean="0">
                <a:solidFill>
                  <a:schemeClr val="bg1"/>
                </a:solidFill>
                <a:latin typeface="+mn-lt"/>
              </a:rPr>
              <a:t>Diabetes </a:t>
            </a:r>
            <a:r>
              <a:rPr lang="en-US" i="1" dirty="0" err="1" smtClean="0">
                <a:solidFill>
                  <a:schemeClr val="bg1"/>
                </a:solidFill>
                <a:latin typeface="+mn-lt"/>
              </a:rPr>
              <a:t>Metab</a:t>
            </a:r>
            <a:r>
              <a:rPr lang="en-US" i="1" dirty="0" smtClean="0">
                <a:solidFill>
                  <a:schemeClr val="bg1"/>
                </a:solidFill>
                <a:latin typeface="+mn-lt"/>
              </a:rPr>
              <a:t> Res Rev</a:t>
            </a:r>
            <a:r>
              <a:rPr lang="en-US" dirty="0" smtClean="0">
                <a:solidFill>
                  <a:schemeClr val="bg1"/>
                </a:solidFill>
                <a:latin typeface="+mn-lt"/>
              </a:rPr>
              <a:t>. 2004;20:150 –157</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4348" y="700800"/>
            <a:ext cx="8001056" cy="4832092"/>
          </a:xfrm>
          <a:prstGeom prst="rect">
            <a:avLst/>
          </a:prstGeom>
        </p:spPr>
        <p:txBody>
          <a:bodyPr wrap="square">
            <a:spAutoFit/>
          </a:bodyPr>
          <a:lstStyle/>
          <a:p>
            <a:pPr>
              <a:defRPr/>
            </a:pPr>
            <a:r>
              <a:rPr lang="en-US" sz="2800" dirty="0" smtClean="0">
                <a:solidFill>
                  <a:srgbClr val="FF0000"/>
                </a:solidFill>
              </a:rPr>
              <a:t>Breastfeeding can be helpful for preventing allergy by: </a:t>
            </a:r>
          </a:p>
          <a:p>
            <a:pPr marL="650875" indent="-514350">
              <a:buFont typeface="+mj-lt"/>
              <a:buAutoNum type="arabicPeriod"/>
              <a:defRPr/>
            </a:pPr>
            <a:r>
              <a:rPr lang="en-US" sz="2800" dirty="0" smtClean="0">
                <a:solidFill>
                  <a:schemeClr val="bg1"/>
                </a:solidFill>
              </a:rPr>
              <a:t>reducing exposure to potential allergens.</a:t>
            </a:r>
          </a:p>
          <a:p>
            <a:pPr marL="650875" indent="-514350">
              <a:buFont typeface="+mj-lt"/>
              <a:buAutoNum type="arabicPeriod"/>
              <a:defRPr/>
            </a:pPr>
            <a:r>
              <a:rPr lang="en-US" sz="2800" dirty="0" smtClean="0">
                <a:solidFill>
                  <a:schemeClr val="bg1"/>
                </a:solidFill>
              </a:rPr>
              <a:t>speeding maturation of the protective intestinal barrier in baby's gut.</a:t>
            </a:r>
          </a:p>
          <a:p>
            <a:pPr marL="650875" indent="-514350">
              <a:buFont typeface="+mj-lt"/>
              <a:buAutoNum type="arabicPeriod"/>
              <a:defRPr/>
            </a:pPr>
            <a:r>
              <a:rPr lang="en-US" sz="2800" dirty="0" smtClean="0">
                <a:solidFill>
                  <a:schemeClr val="bg1"/>
                </a:solidFill>
              </a:rPr>
              <a:t>coating the gut and providing a barrier to potentially allergenic molecules.</a:t>
            </a:r>
          </a:p>
          <a:p>
            <a:pPr marL="650875" indent="-514350">
              <a:buFont typeface="+mj-lt"/>
              <a:buAutoNum type="arabicPeriod"/>
              <a:defRPr/>
            </a:pPr>
            <a:r>
              <a:rPr lang="en-US" sz="2800" dirty="0" smtClean="0">
                <a:solidFill>
                  <a:schemeClr val="bg1"/>
                </a:solidFill>
              </a:rPr>
              <a:t>providing anti-inflammatory properties that reduce the risk of infections (which can act as allergy triggers). </a:t>
            </a:r>
          </a:p>
          <a:p>
            <a:pPr>
              <a:defRPr/>
            </a:pPr>
            <a:endParaRPr lang="ar-SA" sz="2800" dirty="0">
              <a:solidFill>
                <a:schemeClr val="bg1"/>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85800" y="228600"/>
            <a:ext cx="7772400" cy="762000"/>
          </a:xfrm>
        </p:spPr>
        <p:txBody>
          <a:bodyPr/>
          <a:lstStyle/>
          <a:p>
            <a:pPr eaLnBrk="1" fontAlgn="auto" hangingPunct="1">
              <a:spcAft>
                <a:spcPts val="0"/>
              </a:spcAft>
              <a:defRPr/>
            </a:pPr>
            <a:r>
              <a:rPr lang="en-US" dirty="0">
                <a:solidFill>
                  <a:srgbClr val="FF0000"/>
                </a:solidFill>
                <a:effectLst/>
              </a:rPr>
              <a:t>Breast milk vs. Formula</a:t>
            </a:r>
          </a:p>
        </p:txBody>
      </p:sp>
      <p:graphicFrame>
        <p:nvGraphicFramePr>
          <p:cNvPr id="18627" name="Group 195"/>
          <p:cNvGraphicFramePr>
            <a:graphicFrameLocks noGrp="1"/>
          </p:cNvGraphicFramePr>
          <p:nvPr/>
        </p:nvGraphicFramePr>
        <p:xfrm>
          <a:off x="304800" y="1143000"/>
          <a:ext cx="8534400" cy="5090160"/>
        </p:xfrm>
        <a:graphic>
          <a:graphicData uri="http://schemas.openxmlformats.org/drawingml/2006/table">
            <a:tbl>
              <a:tblPr>
                <a:effectLst>
                  <a:outerShdw blurRad="50800" dist="50800" dir="5400000" algn="ctr" rotWithShape="0">
                    <a:schemeClr val="bg1"/>
                  </a:outerShdw>
                </a:effectLst>
              </a:tblPr>
              <a:tblGrid>
                <a:gridCol w="1981200"/>
                <a:gridCol w="3708400"/>
                <a:gridCol w="2844800"/>
              </a:tblGrid>
              <a:tr h="5080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endParaRPr kumimoji="0" lang="ar-SA" sz="2000" b="1" i="0" u="none" strike="noStrike" cap="none" normalizeH="0" baseline="0" dirty="0" smtClean="0">
                        <a:ln>
                          <a:noFill/>
                        </a:ln>
                        <a:solidFill>
                          <a:schemeClr val="bg1"/>
                        </a:solidFill>
                        <a:effectLst/>
                        <a:latin typeface="Arial"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bg1"/>
                          </a:solidFill>
                          <a:effectLst/>
                          <a:latin typeface="Arial" pitchFamily="34" charset="0"/>
                        </a:rPr>
                        <a:t>Breast milk</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bg1"/>
                          </a:solidFill>
                          <a:effectLst/>
                          <a:latin typeface="Arial" pitchFamily="34" charset="0"/>
                        </a:rPr>
                        <a:t>Formula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bg1"/>
                          </a:solidFill>
                          <a:effectLst/>
                          <a:latin typeface="Arial" pitchFamily="34" charset="0"/>
                        </a:rPr>
                        <a:t>Convenience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Always available, premixed and warmed.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May require some preparation.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bg1"/>
                          </a:solidFill>
                          <a:effectLst/>
                          <a:latin typeface="Arial" pitchFamily="34" charset="0"/>
                        </a:rPr>
                        <a:t>Hygiene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Sterile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Requires clean containers and water.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bg1"/>
                          </a:solidFill>
                          <a:effectLst/>
                          <a:latin typeface="Arial" pitchFamily="34" charset="0"/>
                        </a:rPr>
                        <a:t>Immunology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Maternal IgA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dirty="0" smtClean="0">
                          <a:ln>
                            <a:noFill/>
                          </a:ln>
                          <a:solidFill>
                            <a:schemeClr val="bg1"/>
                          </a:solidFill>
                          <a:effectLst/>
                          <a:latin typeface="Arial" pitchFamily="34" charset="0"/>
                        </a:rPr>
                        <a:t>Bonding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Maternal-Infant bonding.  Also may pump.</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Can bond with any appropriate care giver.</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bg1"/>
                          </a:solidFill>
                          <a:effectLst/>
                          <a:latin typeface="Arial" pitchFamily="34" charset="0"/>
                        </a:rPr>
                        <a:t>Vitamins/</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bg1"/>
                          </a:solidFill>
                          <a:effectLst/>
                          <a:latin typeface="Arial" pitchFamily="34" charset="0"/>
                        </a:rPr>
                        <a:t>Minerals</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Bioavailable iron.</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Insufficient Vitamin 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Iron usually added.</a:t>
                      </a:r>
                    </a:p>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Vitamin D added.</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bg1"/>
                          </a:solidFill>
                          <a:effectLst/>
                          <a:latin typeface="Arial" pitchFamily="34" charset="0"/>
                        </a:rPr>
                        <a:t>Fat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Omega-3 fatty acids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N/A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1" i="0" u="none" strike="noStrike" cap="none" normalizeH="0" baseline="0" smtClean="0">
                          <a:ln>
                            <a:noFill/>
                          </a:ln>
                          <a:solidFill>
                            <a:schemeClr val="bg1"/>
                          </a:solidFill>
                          <a:effectLst/>
                          <a:latin typeface="Arial" pitchFamily="34" charset="0"/>
                        </a:rPr>
                        <a:t>Protein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smtClean="0">
                          <a:ln>
                            <a:noFill/>
                          </a:ln>
                          <a:solidFill>
                            <a:schemeClr val="bg1"/>
                          </a:solidFill>
                          <a:effectLst/>
                          <a:latin typeface="Arial" pitchFamily="34" charset="0"/>
                        </a:rPr>
                        <a:t>Lactoferrin (E. coli protective iron-binding protein)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Pct val="85000"/>
                        <a:buFontTx/>
                        <a:buNone/>
                        <a:tabLst/>
                      </a:pPr>
                      <a:r>
                        <a:rPr kumimoji="0" lang="en-US" sz="2000" b="0" i="0" u="none" strike="noStrike" cap="none" normalizeH="0" baseline="0" dirty="0" smtClean="0">
                          <a:ln>
                            <a:noFill/>
                          </a:ln>
                          <a:solidFill>
                            <a:schemeClr val="bg1"/>
                          </a:solidFill>
                          <a:effectLst/>
                          <a:latin typeface="Arial" pitchFamily="34" charset="0"/>
                        </a:rPr>
                        <a:t>Cow’s milk protein allergies/eczema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7188" y="357188"/>
            <a:ext cx="8501062" cy="3539430"/>
          </a:xfrm>
          <a:prstGeom prst="rect">
            <a:avLst/>
          </a:prstGeom>
        </p:spPr>
        <p:txBody>
          <a:bodyPr>
            <a:spAutoFit/>
          </a:bodyPr>
          <a:lstStyle/>
          <a:p>
            <a:pPr algn="just">
              <a:defRPr/>
            </a:pPr>
            <a:r>
              <a:rPr lang="en-US" sz="3200" dirty="0" smtClean="0">
                <a:solidFill>
                  <a:srgbClr val="FF0000"/>
                </a:solidFill>
                <a:cs typeface="+mj-cs"/>
              </a:rPr>
              <a:t>Human milk contains stem cells :</a:t>
            </a:r>
            <a:endParaRPr lang="en-US" sz="3200" dirty="0">
              <a:solidFill>
                <a:srgbClr val="FF0000"/>
              </a:solidFill>
              <a:cs typeface="+mj-cs"/>
            </a:endParaRPr>
          </a:p>
          <a:p>
            <a:pPr marL="514350" indent="-514350" algn="just">
              <a:buFont typeface="+mj-lt"/>
              <a:buAutoNum type="arabicPeriod"/>
              <a:defRPr/>
            </a:pPr>
            <a:r>
              <a:rPr lang="en-US" sz="3200" dirty="0">
                <a:solidFill>
                  <a:schemeClr val="bg1"/>
                </a:solidFill>
                <a:cs typeface="+mj-cs"/>
              </a:rPr>
              <a:t>Inclusion of stem cells in the cellular components of breast </a:t>
            </a:r>
            <a:r>
              <a:rPr lang="en-US" sz="3200" dirty="0" smtClean="0">
                <a:solidFill>
                  <a:schemeClr val="bg1"/>
                </a:solidFill>
                <a:cs typeface="+mj-cs"/>
              </a:rPr>
              <a:t>milk, with the possibility of passage </a:t>
            </a:r>
            <a:r>
              <a:rPr lang="en-US" sz="3200" dirty="0">
                <a:solidFill>
                  <a:schemeClr val="bg1"/>
                </a:solidFill>
                <a:cs typeface="+mj-cs"/>
              </a:rPr>
              <a:t>to the </a:t>
            </a:r>
            <a:r>
              <a:rPr lang="en-US" sz="3200" dirty="0" smtClean="0">
                <a:solidFill>
                  <a:schemeClr val="bg1"/>
                </a:solidFill>
                <a:cs typeface="+mj-cs"/>
              </a:rPr>
              <a:t>newborn.</a:t>
            </a:r>
          </a:p>
          <a:p>
            <a:pPr marL="514350" indent="-514350" algn="just">
              <a:buFont typeface="+mj-lt"/>
              <a:buAutoNum type="arabicPeriod"/>
              <a:defRPr/>
            </a:pPr>
            <a:r>
              <a:rPr lang="en-US" sz="3200" dirty="0" smtClean="0">
                <a:solidFill>
                  <a:schemeClr val="bg1"/>
                </a:solidFill>
                <a:cs typeface="+mj-cs"/>
              </a:rPr>
              <a:t> </a:t>
            </a:r>
            <a:r>
              <a:rPr lang="en-US" sz="3200" dirty="0">
                <a:solidFill>
                  <a:schemeClr val="bg1"/>
                </a:solidFill>
                <a:cs typeface="+mj-cs"/>
              </a:rPr>
              <a:t>E</a:t>
            </a:r>
            <a:r>
              <a:rPr lang="en-US" sz="3200" dirty="0" smtClean="0">
                <a:solidFill>
                  <a:schemeClr val="bg1"/>
                </a:solidFill>
                <a:cs typeface="+mj-cs"/>
              </a:rPr>
              <a:t>stablishment </a:t>
            </a:r>
            <a:r>
              <a:rPr lang="en-US" sz="3200" dirty="0">
                <a:solidFill>
                  <a:schemeClr val="bg1"/>
                </a:solidFill>
                <a:cs typeface="+mj-cs"/>
              </a:rPr>
              <a:t>of lactation-derived stem cells in infant tissues, </a:t>
            </a:r>
            <a:r>
              <a:rPr lang="en-US" sz="3200" b="1" dirty="0">
                <a:solidFill>
                  <a:schemeClr val="bg1"/>
                </a:solidFill>
                <a:cs typeface="+mj-cs"/>
              </a:rPr>
              <a:t>with future possible life long effects.</a:t>
            </a:r>
            <a:endParaRPr lang="ar-SA" b="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11188" y="858838"/>
            <a:ext cx="7908925" cy="4776787"/>
          </a:xfrm>
          <a:prstGeom prst="rect">
            <a:avLst/>
          </a:prstGeom>
          <a:noFill/>
          <a:ln w="9525">
            <a:noFill/>
            <a:miter lim="800000"/>
            <a:headEnd/>
            <a:tailEnd/>
          </a:ln>
        </p:spPr>
        <p:txBody>
          <a:bodyPr lIns="0" tIns="158700" rIns="0" bIns="0" anchor="ctr">
            <a:spAutoFit/>
          </a:bodyPr>
          <a:lstStyle/>
          <a:p>
            <a:pPr algn="just"/>
            <a:r>
              <a:rPr lang="en-US" b="1" dirty="0">
                <a:solidFill>
                  <a:schemeClr val="bg1"/>
                </a:solidFill>
              </a:rPr>
              <a:t> </a:t>
            </a:r>
            <a:r>
              <a:rPr lang="en-US" sz="2400" dirty="0">
                <a:solidFill>
                  <a:schemeClr val="bg1"/>
                </a:solidFill>
              </a:rPr>
              <a:t>J Hum </a:t>
            </a:r>
            <a:r>
              <a:rPr lang="en-US" sz="2400" dirty="0" err="1">
                <a:solidFill>
                  <a:schemeClr val="bg1"/>
                </a:solidFill>
              </a:rPr>
              <a:t>Lact</a:t>
            </a:r>
            <a:r>
              <a:rPr lang="en-US" sz="2400" dirty="0">
                <a:solidFill>
                  <a:schemeClr val="bg1"/>
                </a:solidFill>
              </a:rPr>
              <a:t>. 2006 Aug;22(3):270-1.</a:t>
            </a:r>
            <a:r>
              <a:rPr lang="en-US" dirty="0">
                <a:solidFill>
                  <a:schemeClr val="bg1"/>
                </a:solidFill>
              </a:rPr>
              <a:t> </a:t>
            </a:r>
            <a:endParaRPr lang="en-US" sz="3200" dirty="0">
              <a:solidFill>
                <a:schemeClr val="bg1"/>
              </a:solidFill>
              <a:latin typeface="Arial" pitchFamily="34" charset="0"/>
            </a:endParaRPr>
          </a:p>
          <a:p>
            <a:pPr lvl="1" algn="just" eaLnBrk="0" hangingPunct="0"/>
            <a:endParaRPr lang="en-US" sz="2400" b="1" dirty="0">
              <a:solidFill>
                <a:schemeClr val="bg1"/>
              </a:solidFill>
              <a:latin typeface="Arial" pitchFamily="34" charset="0"/>
            </a:endParaRPr>
          </a:p>
          <a:p>
            <a:pPr lvl="1" algn="just" eaLnBrk="0" hangingPunct="0"/>
            <a:r>
              <a:rPr lang="en-US" sz="4000" b="1" dirty="0">
                <a:solidFill>
                  <a:srgbClr val="FF0000"/>
                </a:solidFill>
                <a:latin typeface="Arial" pitchFamily="34" charset="0"/>
              </a:rPr>
              <a:t>Breast milk: an unappreciated source of stem cells</a:t>
            </a:r>
            <a:r>
              <a:rPr lang="en-US" sz="2400" b="1" dirty="0">
                <a:solidFill>
                  <a:srgbClr val="FF0000"/>
                </a:solidFill>
                <a:latin typeface="Arial" pitchFamily="34" charset="0"/>
              </a:rPr>
              <a:t>.</a:t>
            </a:r>
          </a:p>
          <a:p>
            <a:pPr lvl="2" algn="just" eaLnBrk="0" hangingPunct="0">
              <a:buFontTx/>
              <a:buChar char="•"/>
            </a:pPr>
            <a:r>
              <a:rPr lang="en-US" sz="2800" b="1" dirty="0">
                <a:solidFill>
                  <a:schemeClr val="bg1"/>
                </a:solidFill>
                <a:hlinkClick r:id="rId3" tooltip="Click to search for citations by this author."/>
              </a:rPr>
              <a:t>McGregor JA</a:t>
            </a:r>
            <a:r>
              <a:rPr lang="en-US" sz="2800" dirty="0">
                <a:solidFill>
                  <a:schemeClr val="bg1"/>
                </a:solidFill>
                <a:latin typeface="Arial" pitchFamily="34" charset="0"/>
              </a:rPr>
              <a:t>, </a:t>
            </a:r>
          </a:p>
          <a:p>
            <a:pPr lvl="2" algn="just" eaLnBrk="0" hangingPunct="0">
              <a:buFontTx/>
              <a:buChar char="•"/>
            </a:pPr>
            <a:r>
              <a:rPr lang="en-US" sz="2800" b="1" dirty="0" err="1">
                <a:solidFill>
                  <a:schemeClr val="bg1"/>
                </a:solidFill>
                <a:latin typeface="Arial" pitchFamily="34" charset="0"/>
                <a:hlinkClick r:id="rId4" tooltip="Click to search for citations by this author."/>
              </a:rPr>
              <a:t>Rogo</a:t>
            </a:r>
            <a:r>
              <a:rPr lang="en-US" sz="2800" b="1" dirty="0">
                <a:solidFill>
                  <a:schemeClr val="bg1"/>
                </a:solidFill>
                <a:latin typeface="Arial" pitchFamily="34" charset="0"/>
                <a:hlinkClick r:id="rId4" tooltip="Click to search for citations by this author."/>
              </a:rPr>
              <a:t> LJ</a:t>
            </a:r>
            <a:r>
              <a:rPr lang="en-US" sz="2800" dirty="0">
                <a:solidFill>
                  <a:schemeClr val="bg1"/>
                </a:solidFill>
                <a:latin typeface="Arial" pitchFamily="34" charset="0"/>
              </a:rPr>
              <a:t>. </a:t>
            </a:r>
          </a:p>
          <a:p>
            <a:pPr lvl="2" algn="just" eaLnBrk="0" hangingPunct="0"/>
            <a:endParaRPr lang="en-US" sz="3200" dirty="0">
              <a:solidFill>
                <a:schemeClr val="bg1"/>
              </a:solidFill>
              <a:latin typeface="Arial" pitchFamily="34" charset="0"/>
            </a:endParaRPr>
          </a:p>
          <a:p>
            <a:pPr lvl="1" algn="just" eaLnBrk="0" hangingPunct="0"/>
            <a:r>
              <a:rPr lang="en-US" sz="2000" dirty="0">
                <a:solidFill>
                  <a:schemeClr val="bg1"/>
                </a:solidFill>
                <a:latin typeface="Arial" pitchFamily="34" charset="0"/>
              </a:rPr>
              <a:t>Columbia University School of Medicine.</a:t>
            </a:r>
            <a:endParaRPr lang="en-US" sz="2800" dirty="0">
              <a:solidFill>
                <a:schemeClr val="bg1"/>
              </a:solidFill>
              <a:latin typeface="Arial" pitchFamily="34" charset="0"/>
            </a:endParaRPr>
          </a:p>
          <a:p>
            <a:pPr lvl="1" algn="just" eaLnBrk="0" hangingPunct="0"/>
            <a:r>
              <a:rPr lang="en-US" sz="2400" dirty="0">
                <a:solidFill>
                  <a:schemeClr val="bg1"/>
                </a:solidFill>
                <a:latin typeface="Arial" pitchFamily="34" charset="0"/>
              </a:rPr>
              <a:t>PMID: 16885486 [</a:t>
            </a:r>
            <a:r>
              <a:rPr lang="en-US" sz="2400" dirty="0" err="1">
                <a:solidFill>
                  <a:schemeClr val="bg1"/>
                </a:solidFill>
                <a:latin typeface="Arial" pitchFamily="34" charset="0"/>
              </a:rPr>
              <a:t>PubMed</a:t>
            </a:r>
            <a:r>
              <a:rPr lang="en-US" sz="2400" dirty="0">
                <a:solidFill>
                  <a:schemeClr val="bg1"/>
                </a:solidFill>
                <a:latin typeface="Arial" pitchFamily="34" charset="0"/>
              </a:rPr>
              <a:t> - indexed for MEDLINE]</a:t>
            </a:r>
            <a:endParaRPr lang="en-US" sz="3200" dirty="0">
              <a:solidFill>
                <a:schemeClr val="bg1"/>
              </a:solidFill>
              <a:latin typeface="Arial" pitchFamily="34" charset="0"/>
            </a:endParaRPr>
          </a:p>
          <a:p>
            <a:pPr algn="just" eaLnBrk="0" hangingPunct="0"/>
            <a:endParaRPr lang="en-US" sz="3200" dirty="0">
              <a:solidFill>
                <a:schemeClr val="bg1"/>
              </a:solidFill>
              <a:latin typeface="Aria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mammary_stem_cells_sm"/>
          <p:cNvPicPr>
            <a:picLocks noChangeAspect="1" noChangeArrowheads="1"/>
          </p:cNvPicPr>
          <p:nvPr/>
        </p:nvPicPr>
        <p:blipFill>
          <a:blip r:embed="rId2" r:link="rId3"/>
          <a:srcRect/>
          <a:stretch>
            <a:fillRect/>
          </a:stretch>
        </p:blipFill>
        <p:spPr bwMode="auto">
          <a:xfrm>
            <a:off x="1357290" y="787570"/>
            <a:ext cx="6429379" cy="5141760"/>
          </a:xfrm>
          <a:prstGeom prst="rect">
            <a:avLst/>
          </a:prstGeom>
          <a:noFill/>
          <a:ln w="9525">
            <a:noFill/>
            <a:miter lim="800000"/>
            <a:headEnd/>
            <a:tailEnd/>
          </a:ln>
        </p:spPr>
      </p:pic>
      <p:sp>
        <p:nvSpPr>
          <p:cNvPr id="43011" name="Rectangle 3"/>
          <p:cNvSpPr>
            <a:spLocks noChangeArrowheads="1"/>
          </p:cNvSpPr>
          <p:nvPr/>
        </p:nvSpPr>
        <p:spPr bwMode="auto">
          <a:xfrm>
            <a:off x="785786" y="5715016"/>
            <a:ext cx="7662482" cy="1631216"/>
          </a:xfrm>
          <a:prstGeom prst="rect">
            <a:avLst/>
          </a:prstGeom>
          <a:noFill/>
          <a:ln w="9525">
            <a:noFill/>
            <a:miter lim="800000"/>
            <a:headEnd/>
            <a:tailEnd/>
          </a:ln>
        </p:spPr>
        <p:txBody>
          <a:bodyPr wrap="none" anchor="ctr">
            <a:spAutoFit/>
          </a:bodyPr>
          <a:lstStyle/>
          <a:p>
            <a:pPr algn="ctr" eaLnBrk="0" hangingPunct="0"/>
            <a:endParaRPr lang="en-US" sz="2000" dirty="0">
              <a:cs typeface="Times New Roman" pitchFamily="18" charset="0"/>
            </a:endParaRPr>
          </a:p>
          <a:p>
            <a:pPr algn="ctr"/>
            <a:r>
              <a:rPr lang="en-US" sz="2000" dirty="0" smtClean="0">
                <a:solidFill>
                  <a:schemeClr val="bg1"/>
                </a:solidFill>
              </a:rPr>
              <a:t>Mammary stem cells (red/blue) and differentiated adult mammary</a:t>
            </a:r>
          </a:p>
          <a:p>
            <a:pPr algn="ctr"/>
            <a:r>
              <a:rPr lang="en-US" sz="2000" dirty="0" smtClean="0">
                <a:solidFill>
                  <a:schemeClr val="bg1"/>
                </a:solidFill>
              </a:rPr>
              <a:t> cells (green) isolated from human breast milk</a:t>
            </a:r>
            <a:endParaRPr lang="ar-SA" sz="2000" dirty="0" smtClean="0">
              <a:solidFill>
                <a:schemeClr val="bg1"/>
              </a:solidFill>
            </a:endParaRPr>
          </a:p>
          <a:p>
            <a:pPr algn="ctr"/>
            <a:endParaRPr lang="ar-SA" sz="2000" dirty="0" smtClean="0">
              <a:solidFill>
                <a:schemeClr val="bg1"/>
              </a:solidFill>
            </a:endParaRPr>
          </a:p>
          <a:p>
            <a:pPr algn="ctr"/>
            <a:endParaRPr lang="en-US" sz="2000" dirty="0" smtClean="0">
              <a:solidFill>
                <a:schemeClr val="bg1"/>
              </a:solidFill>
            </a:endParaRPr>
          </a:p>
        </p:txBody>
      </p:sp>
      <p:sp>
        <p:nvSpPr>
          <p:cNvPr id="43013" name="Rectangle 5"/>
          <p:cNvSpPr>
            <a:spLocks noChangeArrowheads="1"/>
          </p:cNvSpPr>
          <p:nvPr/>
        </p:nvSpPr>
        <p:spPr bwMode="auto">
          <a:xfrm>
            <a:off x="1143000" y="214313"/>
            <a:ext cx="6432550" cy="646112"/>
          </a:xfrm>
          <a:prstGeom prst="rect">
            <a:avLst/>
          </a:prstGeom>
          <a:noFill/>
          <a:ln w="9525">
            <a:noFill/>
            <a:miter lim="800000"/>
            <a:headEnd/>
            <a:tailEnd/>
          </a:ln>
        </p:spPr>
        <p:txBody>
          <a:bodyPr wrap="none">
            <a:spAutoFit/>
          </a:bodyPr>
          <a:lstStyle/>
          <a:p>
            <a:pPr algn="ctr" rtl="1"/>
            <a:r>
              <a:rPr lang="en-US" sz="3600" dirty="0">
                <a:solidFill>
                  <a:srgbClr val="FF0000"/>
                </a:solidFill>
              </a:rPr>
              <a:t>Breast milk contains stem cells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600" dirty="0" smtClean="0">
                <a:solidFill>
                  <a:srgbClr val="FF0000"/>
                </a:solidFill>
                <a:effectLst/>
              </a:rPr>
              <a:t>Identification of </a:t>
            </a:r>
            <a:r>
              <a:rPr lang="en-US" sz="3600" dirty="0" err="1" smtClean="0">
                <a:solidFill>
                  <a:srgbClr val="FF0000"/>
                </a:solidFill>
                <a:effectLst/>
              </a:rPr>
              <a:t>nestin</a:t>
            </a:r>
            <a:r>
              <a:rPr lang="en-US" sz="3600" dirty="0" smtClean="0">
                <a:solidFill>
                  <a:srgbClr val="FF0000"/>
                </a:solidFill>
                <a:effectLst/>
              </a:rPr>
              <a:t>-positive putative mammary stem cells in human </a:t>
            </a:r>
            <a:r>
              <a:rPr lang="en-US" sz="3600" dirty="0" err="1" smtClean="0">
                <a:solidFill>
                  <a:srgbClr val="FF0000"/>
                </a:solidFill>
                <a:effectLst/>
              </a:rPr>
              <a:t>breastmilk</a:t>
            </a:r>
            <a:r>
              <a:rPr lang="en-US" sz="3600" dirty="0" smtClean="0">
                <a:solidFill>
                  <a:srgbClr val="FF0000"/>
                </a:solidFill>
                <a:effectLst/>
              </a:rPr>
              <a:t> </a:t>
            </a:r>
            <a:endParaRPr lang="ar-SA" sz="3600" dirty="0">
              <a:solidFill>
                <a:srgbClr val="FF0000"/>
              </a:solidFill>
              <a:effectLst/>
            </a:endParaRPr>
          </a:p>
        </p:txBody>
      </p:sp>
      <p:sp>
        <p:nvSpPr>
          <p:cNvPr id="3" name="Content Placeholder 2"/>
          <p:cNvSpPr>
            <a:spLocks noGrp="1"/>
          </p:cNvSpPr>
          <p:nvPr>
            <p:ph idx="1"/>
          </p:nvPr>
        </p:nvSpPr>
        <p:spPr/>
        <p:txBody>
          <a:bodyPr>
            <a:normAutofit/>
          </a:bodyPr>
          <a:lstStyle/>
          <a:p>
            <a:pPr marL="548640" indent="-411480" algn="just" rtl="0" eaLnBrk="1" fontAlgn="auto" hangingPunct="1">
              <a:spcAft>
                <a:spcPts val="0"/>
              </a:spcAft>
              <a:buClr>
                <a:schemeClr val="tx1">
                  <a:shade val="95000"/>
                </a:schemeClr>
              </a:buClr>
              <a:buFont typeface="Wingdings 2"/>
              <a:buChar char=""/>
              <a:defRPr/>
            </a:pPr>
            <a:r>
              <a:rPr lang="en-US" dirty="0" smtClean="0">
                <a:solidFill>
                  <a:schemeClr val="bg1"/>
                </a:solidFill>
                <a:cs typeface="+mj-cs"/>
              </a:rPr>
              <a:t>Mark D. </a:t>
            </a:r>
            <a:r>
              <a:rPr lang="en-US" dirty="0" err="1" smtClean="0">
                <a:solidFill>
                  <a:schemeClr val="bg1"/>
                </a:solidFill>
                <a:cs typeface="+mj-cs"/>
              </a:rPr>
              <a:t>Cregan</a:t>
            </a:r>
            <a:r>
              <a:rPr lang="en-US" dirty="0" smtClean="0">
                <a:solidFill>
                  <a:schemeClr val="bg1"/>
                </a:solidFill>
                <a:cs typeface="+mj-cs"/>
              </a:rPr>
              <a:t> , et.al</a:t>
            </a:r>
          </a:p>
          <a:p>
            <a:pPr marL="548640" indent="-411480" algn="just" rtl="0" eaLnBrk="1" fontAlgn="auto" hangingPunct="1">
              <a:spcAft>
                <a:spcPts val="0"/>
              </a:spcAft>
              <a:buClr>
                <a:schemeClr val="tx1">
                  <a:shade val="95000"/>
                </a:schemeClr>
              </a:buClr>
              <a:buFont typeface="Wingdings 2"/>
              <a:buChar char=""/>
              <a:defRPr/>
            </a:pPr>
            <a:r>
              <a:rPr lang="en-US" dirty="0" smtClean="0">
                <a:solidFill>
                  <a:schemeClr val="bg1"/>
                </a:solidFill>
                <a:cs typeface="+mj-cs"/>
              </a:rPr>
              <a:t>Journal </a:t>
            </a:r>
            <a:r>
              <a:rPr lang="en-US" dirty="0" smtClean="0">
                <a:solidFill>
                  <a:schemeClr val="bg1"/>
                </a:solidFill>
                <a:cs typeface="+mj-cs"/>
                <a:hlinkClick r:id="rId2"/>
              </a:rPr>
              <a:t>Cell and Tissue Research</a:t>
            </a:r>
            <a:r>
              <a:rPr lang="en-US" dirty="0" smtClean="0">
                <a:solidFill>
                  <a:schemeClr val="bg1"/>
                </a:solidFill>
                <a:cs typeface="+mj-cs"/>
              </a:rPr>
              <a:t> </a:t>
            </a:r>
            <a:r>
              <a:rPr lang="en-US" dirty="0" smtClean="0">
                <a:solidFill>
                  <a:schemeClr val="bg1"/>
                </a:solidFill>
                <a:cs typeface="+mj-cs"/>
                <a:hlinkClick r:id="rId3"/>
              </a:rPr>
              <a:t>Volume 329, Number 1 / July, 2007</a:t>
            </a:r>
            <a:endParaRPr lang="en-US" dirty="0" smtClean="0">
              <a:solidFill>
                <a:schemeClr val="bg1"/>
              </a:solidFill>
              <a:cs typeface="+mj-cs"/>
            </a:endParaRPr>
          </a:p>
          <a:p>
            <a:pPr marL="548640" indent="-411480" algn="just" eaLnBrk="1" fontAlgn="auto" hangingPunct="1">
              <a:spcAft>
                <a:spcPts val="0"/>
              </a:spcAft>
              <a:buClr>
                <a:schemeClr val="tx1">
                  <a:shade val="95000"/>
                </a:schemeClr>
              </a:buClr>
              <a:buFont typeface="Wingdings 2"/>
              <a:buChar char=""/>
              <a:defRPr/>
            </a:pPr>
            <a:endParaRPr lang="en-US" dirty="0" smtClean="0">
              <a:solidFill>
                <a:schemeClr val="bg1"/>
              </a:solidFill>
            </a:endParaRPr>
          </a:p>
          <a:p>
            <a:pPr marL="548640" indent="-411480" eaLnBrk="1" fontAlgn="auto" hangingPunct="1">
              <a:spcAft>
                <a:spcPts val="0"/>
              </a:spcAft>
              <a:buClr>
                <a:schemeClr val="tx1">
                  <a:shade val="95000"/>
                </a:schemeClr>
              </a:buClr>
              <a:buFont typeface="Wingdings 2"/>
              <a:buChar char=""/>
              <a:defRPr/>
            </a:pPr>
            <a:endParaRPr lang="ar-SA" dirty="0">
              <a:solidFill>
                <a:schemeClr val="bg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a:p>
        </p:txBody>
      </p:sp>
      <p:sp>
        <p:nvSpPr>
          <p:cNvPr id="3" name="Content Placeholder 2"/>
          <p:cNvSpPr>
            <a:spLocks noGrp="1"/>
          </p:cNvSpPr>
          <p:nvPr>
            <p:ph idx="1"/>
          </p:nvPr>
        </p:nvSpPr>
        <p:spPr>
          <a:xfrm>
            <a:off x="500063" y="0"/>
            <a:ext cx="8229600" cy="6858000"/>
          </a:xfrm>
        </p:spPr>
        <p:txBody>
          <a:bodyPr>
            <a:noAutofit/>
          </a:bodyPr>
          <a:lstStyle/>
          <a:p>
            <a:pPr marL="548640" indent="-411480" algn="just" rtl="0" eaLnBrk="1" fontAlgn="auto" hangingPunct="1">
              <a:spcAft>
                <a:spcPts val="0"/>
              </a:spcAft>
              <a:buClr>
                <a:schemeClr val="tx1">
                  <a:shade val="95000"/>
                </a:schemeClr>
              </a:buClr>
              <a:buFont typeface="Wingdings 2"/>
              <a:buChar char=""/>
              <a:defRPr/>
            </a:pPr>
            <a:r>
              <a:rPr lang="en-US" sz="1800" b="1" dirty="0" smtClean="0">
                <a:solidFill>
                  <a:schemeClr val="bg1"/>
                </a:solidFill>
                <a:cs typeface="+mj-cs"/>
              </a:rPr>
              <a:t>Abstract </a:t>
            </a:r>
            <a:r>
              <a:rPr lang="en-US" sz="1800" dirty="0" smtClean="0">
                <a:solidFill>
                  <a:schemeClr val="bg1"/>
                </a:solidFill>
                <a:cs typeface="+mj-cs"/>
              </a:rPr>
              <a:t> Stem cells in mammary tissue have been well </a:t>
            </a:r>
            <a:r>
              <a:rPr lang="en-US" sz="1800" dirty="0" err="1" smtClean="0">
                <a:solidFill>
                  <a:schemeClr val="bg1"/>
                </a:solidFill>
                <a:cs typeface="+mj-cs"/>
              </a:rPr>
              <a:t>characterised</a:t>
            </a:r>
            <a:r>
              <a:rPr lang="en-US" sz="1800" dirty="0" smtClean="0">
                <a:solidFill>
                  <a:schemeClr val="bg1"/>
                </a:solidFill>
                <a:cs typeface="+mj-cs"/>
              </a:rPr>
              <a:t> by using the mammary stem cell marker, </a:t>
            </a:r>
            <a:r>
              <a:rPr lang="en-US" sz="1800" dirty="0" err="1" smtClean="0">
                <a:solidFill>
                  <a:schemeClr val="bg1"/>
                </a:solidFill>
                <a:cs typeface="+mj-cs"/>
              </a:rPr>
              <a:t>cytokeratin</a:t>
            </a:r>
            <a:r>
              <a:rPr lang="en-US" sz="1800" dirty="0" smtClean="0">
                <a:solidFill>
                  <a:schemeClr val="bg1"/>
                </a:solidFill>
                <a:cs typeface="+mj-cs"/>
              </a:rPr>
              <a:t> (CK) 5 and the mature epithelial markers CK14, CK18 and CK19. As these markers have never been reported in cells from </a:t>
            </a:r>
            <a:r>
              <a:rPr lang="en-US" sz="1800" dirty="0" err="1" smtClean="0">
                <a:solidFill>
                  <a:schemeClr val="bg1"/>
                </a:solidFill>
                <a:cs typeface="+mj-cs"/>
              </a:rPr>
              <a:t>breastmilk</a:t>
            </a:r>
            <a:r>
              <a:rPr lang="en-US" sz="1800" dirty="0" smtClean="0">
                <a:solidFill>
                  <a:schemeClr val="bg1"/>
                </a:solidFill>
                <a:cs typeface="+mj-cs"/>
              </a:rPr>
              <a:t>, the aim of this study has been to determine whether mammary stem cells are present in expressed human </a:t>
            </a:r>
            <a:r>
              <a:rPr lang="en-US" sz="1800" dirty="0" err="1" smtClean="0">
                <a:solidFill>
                  <a:schemeClr val="bg1"/>
                </a:solidFill>
                <a:cs typeface="+mj-cs"/>
              </a:rPr>
              <a:t>breastmilk</a:t>
            </a:r>
            <a:r>
              <a:rPr lang="en-US" sz="1800" dirty="0" smtClean="0">
                <a:solidFill>
                  <a:schemeClr val="bg1"/>
                </a:solidFill>
                <a:cs typeface="+mj-cs"/>
              </a:rPr>
              <a:t>. Cultured cells from human </a:t>
            </a:r>
            <a:r>
              <a:rPr lang="en-US" sz="1800" dirty="0" err="1" smtClean="0">
                <a:solidFill>
                  <a:schemeClr val="bg1"/>
                </a:solidFill>
                <a:cs typeface="+mj-cs"/>
              </a:rPr>
              <a:t>breastmilk</a:t>
            </a:r>
            <a:r>
              <a:rPr lang="en-US" sz="1800" dirty="0" smtClean="0">
                <a:solidFill>
                  <a:schemeClr val="bg1"/>
                </a:solidFill>
                <a:cs typeface="+mj-cs"/>
              </a:rPr>
              <a:t> were studied by using </a:t>
            </a:r>
            <a:r>
              <a:rPr lang="en-US" sz="1800" dirty="0" err="1" smtClean="0">
                <a:solidFill>
                  <a:schemeClr val="bg1"/>
                </a:solidFill>
                <a:cs typeface="+mj-cs"/>
              </a:rPr>
              <a:t>immunofluorescent</a:t>
            </a:r>
            <a:r>
              <a:rPr lang="en-US" sz="1800" dirty="0" smtClean="0">
                <a:solidFill>
                  <a:schemeClr val="bg1"/>
                </a:solidFill>
                <a:cs typeface="+mj-cs"/>
              </a:rPr>
              <a:t> </a:t>
            </a:r>
            <a:r>
              <a:rPr lang="en-US" sz="1800" dirty="0" err="1" smtClean="0">
                <a:solidFill>
                  <a:schemeClr val="bg1"/>
                </a:solidFill>
                <a:cs typeface="+mj-cs"/>
              </a:rPr>
              <a:t>labelling</a:t>
            </a:r>
            <a:r>
              <a:rPr lang="en-US" sz="1800" dirty="0" smtClean="0">
                <a:solidFill>
                  <a:schemeClr val="bg1"/>
                </a:solidFill>
                <a:cs typeface="+mj-cs"/>
              </a:rPr>
              <a:t> and reverse transcription/polymerase chain reaction (RT-PCR). We found a heterogeneous population of cells with differential expression of CK5, CK14, CK18 and CK19. Further, by using the </a:t>
            </a:r>
            <a:r>
              <a:rPr lang="en-US" sz="1800" dirty="0" err="1" smtClean="0">
                <a:solidFill>
                  <a:schemeClr val="bg1"/>
                </a:solidFill>
                <a:cs typeface="+mj-cs"/>
              </a:rPr>
              <a:t>multipotent</a:t>
            </a:r>
            <a:r>
              <a:rPr lang="en-US" sz="1800" dirty="0" smtClean="0">
                <a:solidFill>
                  <a:schemeClr val="bg1"/>
                </a:solidFill>
                <a:cs typeface="+mj-cs"/>
              </a:rPr>
              <a:t> stem cell marker, </a:t>
            </a:r>
            <a:r>
              <a:rPr lang="en-US" sz="1800" dirty="0" err="1" smtClean="0">
                <a:solidFill>
                  <a:schemeClr val="bg1"/>
                </a:solidFill>
                <a:cs typeface="+mj-cs"/>
              </a:rPr>
              <a:t>nestin</a:t>
            </a:r>
            <a:r>
              <a:rPr lang="en-US" sz="1800" dirty="0" smtClean="0">
                <a:solidFill>
                  <a:schemeClr val="bg1"/>
                </a:solidFill>
                <a:cs typeface="+mj-cs"/>
              </a:rPr>
              <a:t>, we identified cells in culture that were positive only for </a:t>
            </a:r>
            <a:r>
              <a:rPr lang="en-US" sz="1800" dirty="0" err="1" smtClean="0">
                <a:solidFill>
                  <a:schemeClr val="bg1"/>
                </a:solidFill>
                <a:cs typeface="+mj-cs"/>
              </a:rPr>
              <a:t>nestin</a:t>
            </a:r>
            <a:r>
              <a:rPr lang="en-US" sz="1800" dirty="0" smtClean="0">
                <a:solidFill>
                  <a:schemeClr val="bg1"/>
                </a:solidFill>
                <a:cs typeface="+mj-cs"/>
              </a:rPr>
              <a:t> or double-positive for CK5/</a:t>
            </a:r>
            <a:r>
              <a:rPr lang="en-US" sz="1800" dirty="0" err="1" smtClean="0">
                <a:solidFill>
                  <a:schemeClr val="bg1"/>
                </a:solidFill>
                <a:cs typeface="+mj-cs"/>
              </a:rPr>
              <a:t>nestin</a:t>
            </a:r>
            <a:r>
              <a:rPr lang="en-US" sz="1800" dirty="0" smtClean="0">
                <a:solidFill>
                  <a:schemeClr val="bg1"/>
                </a:solidFill>
                <a:cs typeface="+mj-cs"/>
              </a:rPr>
              <a:t>, whereas no co-staining was observed for CK14, CK18 and CK19 with </a:t>
            </a:r>
            <a:r>
              <a:rPr lang="en-US" sz="1800" dirty="0" err="1" smtClean="0">
                <a:solidFill>
                  <a:schemeClr val="bg1"/>
                </a:solidFill>
                <a:cs typeface="+mj-cs"/>
              </a:rPr>
              <a:t>nestin</a:t>
            </a:r>
            <a:r>
              <a:rPr lang="en-US" sz="1800" dirty="0" smtClean="0">
                <a:solidFill>
                  <a:schemeClr val="bg1"/>
                </a:solidFill>
                <a:cs typeface="+mj-cs"/>
              </a:rPr>
              <a:t>. When cells isolated from </a:t>
            </a:r>
            <a:r>
              <a:rPr lang="en-US" sz="1800" dirty="0" err="1" smtClean="0">
                <a:solidFill>
                  <a:schemeClr val="bg1"/>
                </a:solidFill>
                <a:cs typeface="+mj-cs"/>
              </a:rPr>
              <a:t>breastmilk</a:t>
            </a:r>
            <a:r>
              <a:rPr lang="en-US" sz="1800" dirty="0" smtClean="0">
                <a:solidFill>
                  <a:schemeClr val="bg1"/>
                </a:solidFill>
                <a:cs typeface="+mj-cs"/>
              </a:rPr>
              <a:t> were </a:t>
            </a:r>
            <a:r>
              <a:rPr lang="en-US" sz="1800" dirty="0" err="1" smtClean="0">
                <a:solidFill>
                  <a:schemeClr val="bg1"/>
                </a:solidFill>
                <a:cs typeface="+mj-cs"/>
              </a:rPr>
              <a:t>analysed</a:t>
            </a:r>
            <a:r>
              <a:rPr lang="en-US" sz="1800" dirty="0" smtClean="0">
                <a:solidFill>
                  <a:schemeClr val="bg1"/>
                </a:solidFill>
                <a:cs typeface="+mj-cs"/>
              </a:rPr>
              <a:t> by using RT-PCR prior to culture, only </a:t>
            </a:r>
            <a:r>
              <a:rPr lang="en-US" sz="1800" dirty="0" err="1" smtClean="0">
                <a:solidFill>
                  <a:schemeClr val="bg1"/>
                </a:solidFill>
                <a:cs typeface="+mj-cs"/>
              </a:rPr>
              <a:t>nestin</a:t>
            </a:r>
            <a:r>
              <a:rPr lang="en-US" sz="1800" dirty="0" smtClean="0">
                <a:solidFill>
                  <a:schemeClr val="bg1"/>
                </a:solidFill>
                <a:cs typeface="+mj-cs"/>
              </a:rPr>
              <a:t> and CK18 were detected, thereby </a:t>
            </a:r>
            <a:r>
              <a:rPr lang="en-US" sz="1800" b="1" dirty="0" smtClean="0">
                <a:solidFill>
                  <a:schemeClr val="bg1"/>
                </a:solidFill>
                <a:cs typeface="+mj-cs"/>
              </a:rPr>
              <a:t>indicating that </a:t>
            </a:r>
            <a:r>
              <a:rPr lang="en-US" sz="1800" b="1" dirty="0" err="1" smtClean="0">
                <a:solidFill>
                  <a:schemeClr val="bg1"/>
                </a:solidFill>
                <a:cs typeface="+mj-cs"/>
              </a:rPr>
              <a:t>breastmilk</a:t>
            </a:r>
            <a:r>
              <a:rPr lang="en-US" sz="1800" b="1" dirty="0" smtClean="0">
                <a:solidFill>
                  <a:schemeClr val="bg1"/>
                </a:solidFill>
                <a:cs typeface="+mj-cs"/>
              </a:rPr>
              <a:t> contained differentiated epithelial and putative stem cells</a:t>
            </a:r>
            <a:r>
              <a:rPr lang="en-US" sz="1800" dirty="0" smtClean="0">
                <a:solidFill>
                  <a:schemeClr val="bg1"/>
                </a:solidFill>
                <a:cs typeface="+mj-cs"/>
              </a:rPr>
              <a:t>. Furthermore, fluorescence-activated cell-sorting analysis demonstrated, in </a:t>
            </a:r>
            <a:r>
              <a:rPr lang="en-US" sz="1800" dirty="0" err="1" smtClean="0">
                <a:solidFill>
                  <a:schemeClr val="bg1"/>
                </a:solidFill>
                <a:cs typeface="+mj-cs"/>
              </a:rPr>
              <a:t>breastmilk</a:t>
            </a:r>
            <a:r>
              <a:rPr lang="en-US" sz="1800" dirty="0" smtClean="0">
                <a:solidFill>
                  <a:schemeClr val="bg1"/>
                </a:solidFill>
                <a:cs typeface="+mj-cs"/>
              </a:rPr>
              <a:t>, a small side-population of cells that excluded Hoechst 33342 (a key property of </a:t>
            </a:r>
            <a:r>
              <a:rPr lang="en-US" sz="1800" dirty="0" err="1" smtClean="0">
                <a:solidFill>
                  <a:schemeClr val="bg1"/>
                </a:solidFill>
                <a:cs typeface="+mj-cs"/>
              </a:rPr>
              <a:t>multipotent</a:t>
            </a:r>
            <a:r>
              <a:rPr lang="en-US" sz="1800" dirty="0" smtClean="0">
                <a:solidFill>
                  <a:schemeClr val="bg1"/>
                </a:solidFill>
                <a:cs typeface="+mj-cs"/>
              </a:rPr>
              <a:t> stem cells). When stained for </a:t>
            </a:r>
            <a:r>
              <a:rPr lang="en-US" sz="1800" dirty="0" err="1" smtClean="0">
                <a:solidFill>
                  <a:schemeClr val="bg1"/>
                </a:solidFill>
                <a:cs typeface="+mj-cs"/>
              </a:rPr>
              <a:t>nestin</a:t>
            </a:r>
            <a:r>
              <a:rPr lang="en-US" sz="1800" dirty="0" smtClean="0">
                <a:solidFill>
                  <a:schemeClr val="bg1"/>
                </a:solidFill>
                <a:cs typeface="+mj-cs"/>
              </a:rPr>
              <a:t>, the cells in the side-population were positive, whereas those not in the side-population were negative</a:t>
            </a:r>
            <a:r>
              <a:rPr lang="en-US" sz="1800" b="1" dirty="0" smtClean="0">
                <a:solidFill>
                  <a:schemeClr val="bg1"/>
                </a:solidFill>
                <a:cs typeface="+mj-cs"/>
              </a:rPr>
              <a:t>. The presence of </a:t>
            </a:r>
            <a:r>
              <a:rPr lang="en-US" sz="1800" b="1" dirty="0" err="1" smtClean="0">
                <a:solidFill>
                  <a:schemeClr val="bg1"/>
                </a:solidFill>
                <a:cs typeface="+mj-cs"/>
              </a:rPr>
              <a:t>nestin</a:t>
            </a:r>
            <a:r>
              <a:rPr lang="en-US" sz="1800" b="1" dirty="0" smtClean="0">
                <a:solidFill>
                  <a:schemeClr val="bg1"/>
                </a:solidFill>
                <a:cs typeface="+mj-cs"/>
              </a:rPr>
              <a:t>-positive putative mammary stem cells suggests that human </a:t>
            </a:r>
            <a:r>
              <a:rPr lang="en-US" sz="1800" b="1" dirty="0" err="1" smtClean="0">
                <a:solidFill>
                  <a:schemeClr val="bg1"/>
                </a:solidFill>
                <a:cs typeface="+mj-cs"/>
              </a:rPr>
              <a:t>breastmilk</a:t>
            </a:r>
            <a:r>
              <a:rPr lang="en-US" sz="1800" b="1" dirty="0" smtClean="0">
                <a:solidFill>
                  <a:schemeClr val="bg1"/>
                </a:solidFill>
                <a:cs typeface="+mj-cs"/>
              </a:rPr>
              <a:t> is a readily available and non-invasive source of putative mammary stem cells that may be useful for research into both mammary gland biology and more general stem cell biology. </a:t>
            </a:r>
          </a:p>
          <a:p>
            <a:pPr marL="548640" indent="-411480" algn="just" rtl="0" eaLnBrk="1" fontAlgn="auto" hangingPunct="1">
              <a:spcAft>
                <a:spcPts val="0"/>
              </a:spcAft>
              <a:buClr>
                <a:schemeClr val="tx1">
                  <a:shade val="95000"/>
                </a:schemeClr>
              </a:buClr>
              <a:buFont typeface="Wingdings 2"/>
              <a:buChar char=""/>
              <a:defRPr/>
            </a:pPr>
            <a:endParaRPr lang="en-US" sz="1600" dirty="0" smtClean="0">
              <a:solidFill>
                <a:schemeClr val="bg1"/>
              </a:solidFill>
              <a:cs typeface="+mj-cs"/>
            </a:endParaRPr>
          </a:p>
          <a:p>
            <a:pPr marL="548640" indent="-411480" algn="just" rtl="0" eaLnBrk="1" fontAlgn="auto" hangingPunct="1">
              <a:spcAft>
                <a:spcPts val="0"/>
              </a:spcAft>
              <a:buClr>
                <a:schemeClr val="tx1">
                  <a:shade val="95000"/>
                </a:schemeClr>
              </a:buClr>
              <a:buFont typeface="Wingdings 2"/>
              <a:buChar char=""/>
              <a:defRPr/>
            </a:pPr>
            <a:endParaRPr lang="ar-SA" sz="1600" dirty="0">
              <a:solidFill>
                <a:schemeClr val="bg1"/>
              </a:solidFill>
              <a:cs typeface="+mj-cs"/>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8929687" cy="5262979"/>
          </a:xfrm>
          <a:prstGeom prst="rect">
            <a:avLst/>
          </a:prstGeom>
        </p:spPr>
        <p:txBody>
          <a:bodyPr>
            <a:spAutoFit/>
          </a:bodyPr>
          <a:lstStyle/>
          <a:p>
            <a:pPr>
              <a:defRPr/>
            </a:pPr>
            <a:endParaRPr lang="en-US" sz="2400" dirty="0">
              <a:solidFill>
                <a:schemeClr val="bg1"/>
              </a:solidFill>
              <a:cs typeface="+mj-cs"/>
            </a:endParaRPr>
          </a:p>
          <a:p>
            <a:pPr>
              <a:defRPr/>
            </a:pPr>
            <a:r>
              <a:rPr lang="en-US" sz="2400" dirty="0">
                <a:solidFill>
                  <a:schemeClr val="bg1"/>
                </a:solidFill>
                <a:cs typeface="+mj-cs"/>
              </a:rPr>
              <a:t> </a:t>
            </a:r>
            <a:r>
              <a:rPr lang="en-US" sz="2400" b="1" dirty="0" smtClean="0">
                <a:solidFill>
                  <a:srgbClr val="FF0000"/>
                </a:solidFill>
                <a:cs typeface="+mj-cs"/>
              </a:rPr>
              <a:t>Dr</a:t>
            </a:r>
            <a:r>
              <a:rPr lang="en-US" sz="2400" b="1" dirty="0">
                <a:solidFill>
                  <a:srgbClr val="FF0000"/>
                </a:solidFill>
                <a:cs typeface="+mj-cs"/>
              </a:rPr>
              <a:t>. </a:t>
            </a:r>
            <a:r>
              <a:rPr lang="en-US" sz="2400" b="1" dirty="0" err="1">
                <a:solidFill>
                  <a:srgbClr val="FF0000"/>
                </a:solidFill>
                <a:cs typeface="+mj-cs"/>
              </a:rPr>
              <a:t>Cregan</a:t>
            </a:r>
            <a:r>
              <a:rPr lang="en-US" sz="2400" b="1" dirty="0">
                <a:solidFill>
                  <a:srgbClr val="FF0000"/>
                </a:solidFill>
                <a:cs typeface="+mj-cs"/>
              </a:rPr>
              <a:t> believes that the mother's </a:t>
            </a:r>
            <a:r>
              <a:rPr lang="en-US" sz="2400" b="1" dirty="0" smtClean="0">
                <a:solidFill>
                  <a:srgbClr val="FF0000"/>
                </a:solidFill>
                <a:cs typeface="+mj-cs"/>
              </a:rPr>
              <a:t>breast milk: </a:t>
            </a:r>
          </a:p>
          <a:p>
            <a:pPr marL="457200" indent="-457200">
              <a:buFont typeface="+mj-lt"/>
              <a:buAutoNum type="arabicPeriod"/>
              <a:defRPr/>
            </a:pPr>
            <a:r>
              <a:rPr lang="en-US" sz="2400" dirty="0" smtClean="0">
                <a:solidFill>
                  <a:schemeClr val="bg1"/>
                </a:solidFill>
                <a:cs typeface="+mj-cs"/>
              </a:rPr>
              <a:t>Provides </a:t>
            </a:r>
            <a:r>
              <a:rPr lang="en-US" sz="2400" dirty="0">
                <a:solidFill>
                  <a:schemeClr val="bg1"/>
                </a:solidFill>
                <a:cs typeface="+mj-cs"/>
              </a:rPr>
              <a:t>for the </a:t>
            </a:r>
            <a:r>
              <a:rPr lang="en-US" sz="2400" dirty="0" smtClean="0">
                <a:solidFill>
                  <a:schemeClr val="bg1"/>
                </a:solidFill>
                <a:cs typeface="+mj-cs"/>
              </a:rPr>
              <a:t>newborn in </a:t>
            </a:r>
            <a:r>
              <a:rPr lang="en-US" sz="2400" dirty="0">
                <a:solidFill>
                  <a:schemeClr val="bg1"/>
                </a:solidFill>
                <a:cs typeface="+mj-cs"/>
              </a:rPr>
              <a:t>the same way that the placenta provided for the preborn </a:t>
            </a:r>
            <a:r>
              <a:rPr lang="en-US" sz="2400" dirty="0" smtClean="0">
                <a:solidFill>
                  <a:schemeClr val="bg1"/>
                </a:solidFill>
                <a:cs typeface="+mj-cs"/>
              </a:rPr>
              <a:t>baby.</a:t>
            </a:r>
          </a:p>
          <a:p>
            <a:pPr marL="457200" indent="-457200">
              <a:buFont typeface="+mj-lt"/>
              <a:buAutoNum type="arabicPeriod"/>
              <a:defRPr/>
            </a:pPr>
            <a:r>
              <a:rPr lang="en-US" sz="2400" dirty="0" smtClean="0">
                <a:solidFill>
                  <a:schemeClr val="bg1"/>
                </a:solidFill>
                <a:cs typeface="+mj-cs"/>
              </a:rPr>
              <a:t>Helps </a:t>
            </a:r>
            <a:r>
              <a:rPr lang="en-US" sz="2400" dirty="0">
                <a:solidFill>
                  <a:schemeClr val="bg1"/>
                </a:solidFill>
                <a:cs typeface="+mj-cs"/>
              </a:rPr>
              <a:t>ensure that a baby fulfills his genetic destiny</a:t>
            </a:r>
            <a:r>
              <a:rPr lang="en-US" sz="2400" dirty="0" smtClean="0">
                <a:solidFill>
                  <a:schemeClr val="bg1"/>
                </a:solidFill>
                <a:cs typeface="+mj-cs"/>
              </a:rPr>
              <a:t>.</a:t>
            </a:r>
          </a:p>
          <a:p>
            <a:pPr marL="457200" indent="-457200">
              <a:buFont typeface="+mj-lt"/>
              <a:buAutoNum type="arabicPeriod"/>
              <a:defRPr/>
            </a:pPr>
            <a:r>
              <a:rPr lang="en-US" sz="2400" dirty="0" smtClean="0">
                <a:solidFill>
                  <a:schemeClr val="bg1"/>
                </a:solidFill>
              </a:rPr>
              <a:t>Human milk stem cells have all the physical characteristics of fetal stem cells , with the potential to differentiate into multiple cell types. This means the cells could potentially be “reprogrammed” to form many types of human tissue.</a:t>
            </a:r>
          </a:p>
          <a:p>
            <a:pPr marL="457200" indent="-457200">
              <a:buFont typeface="+mj-lt"/>
              <a:buAutoNum type="arabicPeriod"/>
              <a:defRPr/>
            </a:pPr>
            <a:r>
              <a:rPr lang="en-US" sz="2400" dirty="0" smtClean="0">
                <a:solidFill>
                  <a:schemeClr val="bg1"/>
                </a:solidFill>
              </a:rPr>
              <a:t> It highlights again the incredible gap between artificial infant formula and human milk. (</a:t>
            </a:r>
            <a:r>
              <a:rPr lang="en-US" sz="2400" b="1" dirty="0" smtClean="0">
                <a:solidFill>
                  <a:schemeClr val="bg1"/>
                </a:solidFill>
              </a:rPr>
              <a:t>formula can never provide the developmental guidance</a:t>
            </a:r>
            <a:r>
              <a:rPr lang="en-US" sz="2400" dirty="0" smtClean="0">
                <a:solidFill>
                  <a:schemeClr val="bg1"/>
                </a:solidFill>
              </a:rPr>
              <a:t>.)</a:t>
            </a:r>
          </a:p>
          <a:p>
            <a:pPr marL="457200" indent="-457200">
              <a:defRPr/>
            </a:pPr>
            <a:endParaRPr lang="en-US" sz="2400" dirty="0" smtClean="0">
              <a:solidFill>
                <a:schemeClr val="bg1"/>
              </a:solidFill>
            </a:endParaRPr>
          </a:p>
          <a:p>
            <a:pPr marL="457200" indent="-457200">
              <a:buFont typeface="+mj-lt"/>
              <a:buAutoNum type="arabicPeriod"/>
              <a:defRPr/>
            </a:pPr>
            <a:endParaRPr lang="en-US" sz="2400" dirty="0" smtClean="0">
              <a:solidFill>
                <a:schemeClr val="bg1"/>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142844" y="428604"/>
            <a:ext cx="9001156" cy="5715000"/>
          </a:xfrm>
        </p:spPr>
        <p:txBody>
          <a:bodyPr/>
          <a:lstStyle/>
          <a:p>
            <a:pPr algn="l" rtl="0">
              <a:buNone/>
            </a:pPr>
            <a:r>
              <a:rPr lang="en-US" dirty="0" smtClean="0">
                <a:solidFill>
                  <a:srgbClr val="FF0000"/>
                </a:solidFill>
              </a:rPr>
              <a:t>Dr. Mark </a:t>
            </a:r>
            <a:r>
              <a:rPr lang="en-US" dirty="0" err="1" smtClean="0">
                <a:solidFill>
                  <a:srgbClr val="FF0000"/>
                </a:solidFill>
              </a:rPr>
              <a:t>Cregan</a:t>
            </a:r>
            <a:r>
              <a:rPr lang="en-US" dirty="0" smtClean="0">
                <a:solidFill>
                  <a:srgbClr val="FF0000"/>
                </a:solidFill>
              </a:rPr>
              <a:t> concluded</a:t>
            </a:r>
            <a:r>
              <a:rPr lang="en-US" dirty="0" smtClean="0">
                <a:solidFill>
                  <a:schemeClr val="bg1"/>
                </a:solidFill>
              </a:rPr>
              <a:t>: </a:t>
            </a:r>
          </a:p>
          <a:p>
            <a:pPr marL="650875" indent="-514350" algn="just" rtl="0">
              <a:buNone/>
            </a:pPr>
            <a:r>
              <a:rPr lang="en-US" b="1" dirty="0" smtClean="0">
                <a:solidFill>
                  <a:schemeClr val="bg1"/>
                </a:solidFill>
              </a:rPr>
              <a:t>         Human breast milk is a novel source of </a:t>
            </a:r>
            <a:r>
              <a:rPr lang="en-US" b="1" dirty="0" err="1" smtClean="0">
                <a:solidFill>
                  <a:schemeClr val="bg1"/>
                </a:solidFill>
              </a:rPr>
              <a:t>nestin</a:t>
            </a:r>
            <a:r>
              <a:rPr lang="en-US" b="1" dirty="0" smtClean="0">
                <a:solidFill>
                  <a:schemeClr val="bg1"/>
                </a:solidFill>
              </a:rPr>
              <a:t> + putative mammary stem cells which can be obtained non-invasively from lactating women. Thus creating a plentiful and ethical source of stem cells for use in a wide range of applications with regard to mammary gland and stem cell biology.</a:t>
            </a:r>
          </a:p>
          <a:p>
            <a:pPr marL="650875" indent="-514350" algn="l" rtl="0">
              <a:buFont typeface="+mj-lt"/>
              <a:buAutoNum type="arabicPeriod"/>
            </a:pPr>
            <a:r>
              <a:rPr lang="en-US" sz="2400" dirty="0" smtClean="0">
                <a:solidFill>
                  <a:schemeClr val="bg1"/>
                </a:solidFill>
              </a:rPr>
              <a:t>Identification of </a:t>
            </a:r>
            <a:r>
              <a:rPr lang="en-US" sz="2400" dirty="0" err="1" smtClean="0">
                <a:solidFill>
                  <a:schemeClr val="bg1"/>
                </a:solidFill>
              </a:rPr>
              <a:t>nestin</a:t>
            </a:r>
            <a:r>
              <a:rPr lang="en-US" sz="2400" dirty="0" smtClean="0">
                <a:solidFill>
                  <a:schemeClr val="bg1"/>
                </a:solidFill>
              </a:rPr>
              <a:t>-positive putative mammary stem cells in </a:t>
            </a:r>
            <a:r>
              <a:rPr lang="en-US" sz="2400" smtClean="0">
                <a:solidFill>
                  <a:schemeClr val="bg1"/>
                </a:solidFill>
              </a:rPr>
              <a:t>human breast milk </a:t>
            </a:r>
            <a:endParaRPr lang="en-US" sz="2400" b="1" dirty="0" smtClean="0">
              <a:solidFill>
                <a:schemeClr val="bg1"/>
              </a:solidFill>
            </a:endParaRPr>
          </a:p>
          <a:p>
            <a:pPr marL="650875" indent="-514350" algn="l" rtl="0">
              <a:buFont typeface="+mj-lt"/>
              <a:buAutoNum type="arabicPeriod"/>
            </a:pPr>
            <a:r>
              <a:rPr lang="en-US" sz="2400" dirty="0" smtClean="0">
                <a:solidFill>
                  <a:schemeClr val="bg1"/>
                </a:solidFill>
              </a:rPr>
              <a:t>Cell tissue Res (2007) 329:129-136</a:t>
            </a:r>
          </a:p>
          <a:p>
            <a:pPr marL="650875" indent="-514350" algn="l" rtl="0">
              <a:buNone/>
            </a:pPr>
            <a:endParaRPr lang="en-US" b="1" dirty="0" smtClean="0">
              <a:solidFill>
                <a:schemeClr val="bg1"/>
              </a:solidFill>
            </a:endParaRPr>
          </a:p>
          <a:p>
            <a:pPr marL="650875" indent="-514350" algn="l" rtl="0">
              <a:buNone/>
            </a:pPr>
            <a:endParaRPr lang="en-US" b="1" dirty="0" smtClean="0">
              <a:solidFill>
                <a:schemeClr val="bg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ChangeArrowheads="1"/>
          </p:cNvSpPr>
          <p:nvPr/>
        </p:nvSpPr>
        <p:spPr bwMode="auto">
          <a:xfrm>
            <a:off x="157163" y="357188"/>
            <a:ext cx="8915400" cy="4708525"/>
          </a:xfrm>
          <a:prstGeom prst="rect">
            <a:avLst/>
          </a:prstGeom>
          <a:noFill/>
          <a:ln w="9525">
            <a:noFill/>
            <a:miter lim="800000"/>
            <a:headEnd/>
            <a:tailEnd/>
          </a:ln>
        </p:spPr>
        <p:txBody>
          <a:bodyPr anchor="ctr">
            <a:spAutoFit/>
          </a:bodyPr>
          <a:lstStyle/>
          <a:p>
            <a:pPr marL="400050" indent="-400050">
              <a:buFont typeface="Arial" pitchFamily="34" charset="0"/>
              <a:buChar char="•"/>
            </a:pPr>
            <a:endParaRPr lang="en-US" sz="3000" b="1" dirty="0">
              <a:solidFill>
                <a:schemeClr val="bg1"/>
              </a:solidFill>
              <a:latin typeface="AvantGarde Md BT"/>
              <a:cs typeface="Times New Roman" pitchFamily="18" charset="0"/>
            </a:endParaRPr>
          </a:p>
          <a:p>
            <a:pPr marL="400050" indent="-400050">
              <a:buFont typeface="Arial" pitchFamily="34" charset="0"/>
              <a:buChar char="•"/>
            </a:pPr>
            <a:r>
              <a:rPr lang="en-US" sz="3000" b="1" dirty="0">
                <a:solidFill>
                  <a:schemeClr val="bg1"/>
                </a:solidFill>
                <a:latin typeface="AvantGarde Md BT"/>
              </a:rPr>
              <a:t>There are many verses </a:t>
            </a:r>
            <a:r>
              <a:rPr lang="en-US" sz="3000" b="1" dirty="0" smtClean="0">
                <a:solidFill>
                  <a:schemeClr val="bg1"/>
                </a:solidFill>
                <a:latin typeface="AvantGarde Md BT"/>
              </a:rPr>
              <a:t>(</a:t>
            </a:r>
            <a:r>
              <a:rPr lang="en-US" sz="2600" b="1" dirty="0" err="1">
                <a:solidFill>
                  <a:schemeClr val="bg1"/>
                </a:solidFill>
                <a:latin typeface="AvantGarde Md BT"/>
              </a:rPr>
              <a:t>A</a:t>
            </a:r>
            <a:r>
              <a:rPr lang="en-US" sz="2600" b="1" dirty="0" err="1" smtClean="0">
                <a:solidFill>
                  <a:schemeClr val="bg1"/>
                </a:solidFill>
                <a:latin typeface="AvantGarde Md BT"/>
              </a:rPr>
              <a:t>yaat</a:t>
            </a:r>
            <a:r>
              <a:rPr lang="en-US" sz="3000" b="1" dirty="0">
                <a:solidFill>
                  <a:schemeClr val="bg1"/>
                </a:solidFill>
                <a:latin typeface="AvantGarde Md BT"/>
              </a:rPr>
              <a:t>) in Al Qur’an Al Kareem which deal with different branches of science (M</a:t>
            </a:r>
            <a:r>
              <a:rPr lang="en-US" sz="2600" b="1" dirty="0">
                <a:solidFill>
                  <a:schemeClr val="bg1"/>
                </a:solidFill>
                <a:latin typeface="AvantGarde Md BT"/>
              </a:rPr>
              <a:t>edical</a:t>
            </a:r>
            <a:r>
              <a:rPr lang="en-US" sz="3000" b="1" dirty="0">
                <a:solidFill>
                  <a:schemeClr val="bg1"/>
                </a:solidFill>
                <a:latin typeface="AvantGarde Md BT"/>
              </a:rPr>
              <a:t> </a:t>
            </a:r>
            <a:r>
              <a:rPr lang="en-US" sz="2600" b="1" dirty="0">
                <a:solidFill>
                  <a:schemeClr val="bg1"/>
                </a:solidFill>
                <a:latin typeface="AvantGarde Md BT"/>
              </a:rPr>
              <a:t>and</a:t>
            </a:r>
            <a:r>
              <a:rPr lang="en-US" sz="3000" b="1" dirty="0">
                <a:solidFill>
                  <a:schemeClr val="bg1"/>
                </a:solidFill>
                <a:latin typeface="AvantGarde Md BT"/>
              </a:rPr>
              <a:t> </a:t>
            </a:r>
            <a:r>
              <a:rPr lang="en-US" sz="2600" b="1" dirty="0">
                <a:solidFill>
                  <a:schemeClr val="bg1"/>
                </a:solidFill>
                <a:latin typeface="AvantGarde Md BT"/>
              </a:rPr>
              <a:t>Cosmic</a:t>
            </a:r>
            <a:r>
              <a:rPr lang="en-US" sz="3000" b="1" dirty="0">
                <a:solidFill>
                  <a:schemeClr val="bg1"/>
                </a:solidFill>
                <a:latin typeface="AvantGarde Md BT"/>
              </a:rPr>
              <a:t>).  </a:t>
            </a:r>
          </a:p>
          <a:p>
            <a:pPr marL="400050" indent="-400050">
              <a:buFont typeface="Arial" pitchFamily="34" charset="0"/>
              <a:buChar char="•"/>
            </a:pPr>
            <a:endParaRPr lang="en-US" sz="3000" b="1" dirty="0">
              <a:solidFill>
                <a:schemeClr val="bg1"/>
              </a:solidFill>
              <a:latin typeface="AvantGarde Md BT"/>
              <a:cs typeface="Times New Roman" pitchFamily="18" charset="0"/>
            </a:endParaRPr>
          </a:p>
          <a:p>
            <a:pPr marL="400050" indent="-400050">
              <a:buFont typeface="Arial" pitchFamily="34" charset="0"/>
              <a:buChar char="•"/>
            </a:pPr>
            <a:r>
              <a:rPr lang="en-US" sz="3000" b="1" dirty="0">
                <a:solidFill>
                  <a:schemeClr val="bg1"/>
                </a:solidFill>
                <a:latin typeface="AvantGarde Md BT"/>
                <a:cs typeface="Times New Roman" pitchFamily="18" charset="0"/>
              </a:rPr>
              <a:t>We have reviewed and classified these </a:t>
            </a:r>
            <a:r>
              <a:rPr lang="en-US" sz="3000" b="1" dirty="0" err="1" smtClean="0">
                <a:solidFill>
                  <a:schemeClr val="bg1"/>
                </a:solidFill>
                <a:latin typeface="AvantGarde Md BT"/>
                <a:cs typeface="Times New Roman" pitchFamily="18" charset="0"/>
              </a:rPr>
              <a:t>Ayaat</a:t>
            </a:r>
            <a:r>
              <a:rPr lang="en-US" sz="3000" b="1" dirty="0" smtClean="0">
                <a:solidFill>
                  <a:schemeClr val="bg1"/>
                </a:solidFill>
                <a:latin typeface="AvantGarde Md BT"/>
                <a:cs typeface="Times New Roman" pitchFamily="18" charset="0"/>
              </a:rPr>
              <a:t> </a:t>
            </a:r>
            <a:r>
              <a:rPr lang="en-US" sz="3000" b="1" dirty="0">
                <a:solidFill>
                  <a:schemeClr val="bg1"/>
                </a:solidFill>
                <a:latin typeface="AvantGarde Md BT"/>
                <a:cs typeface="Times New Roman" pitchFamily="18" charset="0"/>
              </a:rPr>
              <a:t>according to their scientific topics .</a:t>
            </a:r>
          </a:p>
          <a:p>
            <a:pPr marL="400050" indent="-400050"/>
            <a:endParaRPr lang="en-US" sz="3000" b="1" dirty="0">
              <a:solidFill>
                <a:schemeClr val="bg1"/>
              </a:solidFill>
              <a:latin typeface="AvantGarde Md BT"/>
              <a:cs typeface="Times New Roman" pitchFamily="18" charset="0"/>
            </a:endParaRPr>
          </a:p>
          <a:p>
            <a:pPr marL="400050" indent="-400050">
              <a:buFont typeface="Arial" pitchFamily="34" charset="0"/>
              <a:buChar char="•"/>
            </a:pPr>
            <a:r>
              <a:rPr lang="en-US" sz="3000" b="1" dirty="0">
                <a:solidFill>
                  <a:schemeClr val="bg1"/>
                </a:solidFill>
                <a:latin typeface="AvantGarde Md BT"/>
              </a:rPr>
              <a:t>The results were as follows:</a:t>
            </a:r>
          </a:p>
          <a:p>
            <a:pPr marL="400050" indent="-400050">
              <a:buFont typeface="Arial" pitchFamily="34" charset="0"/>
              <a:buChar char="•"/>
            </a:pPr>
            <a:endParaRPr lang="en-US" sz="3000" b="1" dirty="0">
              <a:solidFill>
                <a:schemeClr val="bg1"/>
              </a:solidFill>
              <a:latin typeface="AvantGarde Md BT"/>
              <a:cs typeface="Times New Roman" pitchFamily="18"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eaLnBrk="1" fontAlgn="auto" hangingPunct="1">
              <a:spcAft>
                <a:spcPts val="0"/>
              </a:spcAft>
              <a:defRPr/>
            </a:pPr>
            <a:r>
              <a:rPr lang="en-US" sz="3200" dirty="0" smtClean="0">
                <a:solidFill>
                  <a:srgbClr val="FF0000"/>
                </a:solidFill>
                <a:effectLst/>
              </a:rPr>
              <a:t>Human Lactation in Islamic Teaching</a:t>
            </a:r>
            <a:endParaRPr lang="ar-SA" sz="3200" dirty="0">
              <a:solidFill>
                <a:srgbClr val="FF0000"/>
              </a:solidFill>
              <a:effectLst/>
            </a:endParaRPr>
          </a:p>
        </p:txBody>
      </p:sp>
      <p:sp>
        <p:nvSpPr>
          <p:cNvPr id="26627" name="Content Placeholder 2"/>
          <p:cNvSpPr>
            <a:spLocks noGrp="1"/>
          </p:cNvSpPr>
          <p:nvPr>
            <p:ph idx="1"/>
          </p:nvPr>
        </p:nvSpPr>
        <p:spPr>
          <a:xfrm>
            <a:off x="457200" y="1889125"/>
            <a:ext cx="8229600" cy="4708525"/>
          </a:xfrm>
        </p:spPr>
        <p:txBody>
          <a:bodyPr/>
          <a:lstStyle/>
          <a:p>
            <a:pPr marL="650875" indent="-514350" algn="l" rtl="0" eaLnBrk="1" hangingPunct="1">
              <a:buNone/>
            </a:pPr>
            <a:r>
              <a:rPr lang="en-GB" dirty="0" smtClean="0">
                <a:solidFill>
                  <a:schemeClr val="bg1"/>
                </a:solidFill>
              </a:rPr>
              <a:t>1- From the Holy Quran</a:t>
            </a:r>
          </a:p>
          <a:p>
            <a:pPr marL="650875" indent="-514350" algn="l" rtl="0" eaLnBrk="1" hangingPunct="1">
              <a:buNone/>
            </a:pPr>
            <a:r>
              <a:rPr lang="en-GB" dirty="0" smtClean="0">
                <a:solidFill>
                  <a:schemeClr val="bg1"/>
                </a:solidFill>
              </a:rPr>
              <a:t>2- From the traditions of the Prophet Muhammad (PBUH)</a:t>
            </a:r>
          </a:p>
          <a:p>
            <a:pPr marL="650875" indent="-514350" algn="l" rtl="0" eaLnBrk="1" hangingPunct="1">
              <a:buNone/>
            </a:pPr>
            <a:r>
              <a:rPr lang="en-GB" dirty="0" smtClean="0">
                <a:solidFill>
                  <a:schemeClr val="bg1"/>
                </a:solidFill>
              </a:rPr>
              <a:t>3- From the eminent Companions of the Prophet (PBUH) such as Ali </a:t>
            </a:r>
            <a:r>
              <a:rPr lang="en-GB" dirty="0" err="1" smtClean="0">
                <a:solidFill>
                  <a:schemeClr val="bg1"/>
                </a:solidFill>
              </a:rPr>
              <a:t>ibn</a:t>
            </a:r>
            <a:r>
              <a:rPr lang="en-GB" dirty="0" smtClean="0">
                <a:solidFill>
                  <a:schemeClr val="bg1"/>
                </a:solidFill>
              </a:rPr>
              <a:t> </a:t>
            </a:r>
            <a:r>
              <a:rPr lang="en-GB" dirty="0" err="1" smtClean="0">
                <a:solidFill>
                  <a:schemeClr val="bg1"/>
                </a:solidFill>
              </a:rPr>
              <a:t>Abee</a:t>
            </a:r>
            <a:r>
              <a:rPr lang="en-GB" dirty="0" smtClean="0">
                <a:solidFill>
                  <a:schemeClr val="bg1"/>
                </a:solidFill>
              </a:rPr>
              <a:t> </a:t>
            </a:r>
            <a:r>
              <a:rPr lang="en-GB" dirty="0" err="1" smtClean="0">
                <a:solidFill>
                  <a:schemeClr val="bg1"/>
                </a:solidFill>
              </a:rPr>
              <a:t>Taleb</a:t>
            </a:r>
            <a:r>
              <a:rPr lang="en-GB" dirty="0" smtClean="0">
                <a:solidFill>
                  <a:schemeClr val="bg1"/>
                </a:solidFill>
              </a:rPr>
              <a:t>(RA)</a:t>
            </a:r>
            <a:endParaRPr lang="ar-SA" dirty="0" smtClean="0">
              <a:solidFill>
                <a:schemeClr val="bg1"/>
              </a:solidFill>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115888"/>
            <a:ext cx="8229600" cy="1371600"/>
          </a:xfrm>
        </p:spPr>
        <p:txBody>
          <a:bodyPr/>
          <a:lstStyle/>
          <a:p>
            <a:pPr algn="r" eaLnBrk="1" fontAlgn="auto" hangingPunct="1">
              <a:spcAft>
                <a:spcPts val="0"/>
              </a:spcAft>
              <a:defRPr/>
            </a:pPr>
            <a:r>
              <a:rPr lang="ar-SA" sz="3200" b="0" dirty="0" smtClean="0">
                <a:solidFill>
                  <a:schemeClr val="bg1"/>
                </a:solidFill>
                <a:effectLst/>
                <a:cs typeface="Monotype Koufi" pitchFamily="2" charset="-78"/>
              </a:rPr>
              <a:t>ان كلمة (</a:t>
            </a:r>
            <a:r>
              <a:rPr lang="ar-SA" sz="3200" dirty="0" smtClean="0">
                <a:solidFill>
                  <a:schemeClr val="bg1"/>
                </a:solidFill>
                <a:effectLst/>
                <a:cs typeface="Monotype Koufi" pitchFamily="2" charset="-78"/>
              </a:rPr>
              <a:t>الرضاعة</a:t>
            </a:r>
            <a:r>
              <a:rPr lang="ar-SA" sz="3200" b="0" dirty="0" smtClean="0">
                <a:solidFill>
                  <a:schemeClr val="bg1"/>
                </a:solidFill>
                <a:effectLst/>
                <a:cs typeface="Monotype Koufi" pitchFamily="2" charset="-78"/>
              </a:rPr>
              <a:t>) ومشتقاتها قد تكررت في القرآن الكريم اربع عشر مرة في سبع سور و ثمان آيات كريمات كما في الجدول أدناه :</a:t>
            </a:r>
            <a:endParaRPr lang="en-US" sz="3200" b="0" dirty="0" smtClean="0">
              <a:solidFill>
                <a:schemeClr val="bg1"/>
              </a:solidFill>
              <a:effectLst/>
              <a:cs typeface="Monotype Koufi" pitchFamily="2" charset="-78"/>
            </a:endParaRPr>
          </a:p>
        </p:txBody>
      </p:sp>
      <p:graphicFrame>
        <p:nvGraphicFramePr>
          <p:cNvPr id="61493" name="Group 53"/>
          <p:cNvGraphicFramePr>
            <a:graphicFrameLocks noGrp="1"/>
          </p:cNvGraphicFramePr>
          <p:nvPr>
            <p:ph type="tbl" idx="1"/>
          </p:nvPr>
        </p:nvGraphicFramePr>
        <p:xfrm>
          <a:off x="457200" y="1479550"/>
          <a:ext cx="8229600" cy="5166679"/>
        </p:xfrm>
        <a:graphic>
          <a:graphicData uri="http://schemas.openxmlformats.org/drawingml/2006/table">
            <a:tbl>
              <a:tblPr>
                <a:effectLst>
                  <a:outerShdw blurRad="50800" dist="50800" dir="5400000" algn="ctr" rotWithShape="0">
                    <a:schemeClr val="bg1"/>
                  </a:outerShdw>
                </a:effectLst>
              </a:tblPr>
              <a:tblGrid>
                <a:gridCol w="4043363"/>
                <a:gridCol w="1673225"/>
                <a:gridCol w="2035175"/>
                <a:gridCol w="477837"/>
              </a:tblGrid>
              <a:tr h="4794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الكلمة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smtClean="0">
                          <a:ln>
                            <a:noFill/>
                          </a:ln>
                          <a:solidFill>
                            <a:schemeClr val="bg1"/>
                          </a:solidFill>
                          <a:effectLst/>
                          <a:latin typeface="Tahoma" pitchFamily="34" charset="0"/>
                          <a:cs typeface="Monotype Koufi" pitchFamily="2" charset="-78"/>
                        </a:rPr>
                        <a:t>رقم الآية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اسم السورة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charset="0"/>
                          <a:cs typeface="Times New Roman" pitchFamily="18" charset="0"/>
                        </a:rPr>
                        <a:t>ت</a:t>
                      </a:r>
                      <a:endParaRPr kumimoji="0" lang="ar-SA" sz="2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يرضعن ، الرضاعة، فصالاً ،تسترضعوا</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233</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سورة البقرة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charset="0"/>
                          <a:cs typeface="Times New Roman" pitchFamily="18" charset="0"/>
                        </a:rPr>
                        <a:t>1.</a:t>
                      </a:r>
                      <a:endParaRPr kumimoji="0" lang="ar-SA" sz="2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445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أرضعنكم ، الرضاعة</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23 </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سورة النساء</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charset="0"/>
                          <a:cs typeface="Times New Roman" pitchFamily="18" charset="0"/>
                        </a:rPr>
                        <a:t>2.</a:t>
                      </a:r>
                      <a:endParaRPr kumimoji="0" lang="ar-SA" sz="2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مرضعة ، أرضعت</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سورة الحج</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charset="0"/>
                          <a:cs typeface="Times New Roman" pitchFamily="18" charset="0"/>
                        </a:rPr>
                        <a:t>3.</a:t>
                      </a:r>
                      <a:endParaRPr kumimoji="0" lang="ar-SA" sz="2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81438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ارضعيه </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 المراضع</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7</a:t>
                      </a:r>
                    </a:p>
                    <a:p>
                      <a:pPr marL="342900" marR="0" lvl="0" indent="-342900" algn="ctr" defTabSz="914400" rtl="0" eaLnBrk="0" fontAlgn="base" latinLnBrk="0" hangingPunct="0">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12</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سورة القصص</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charset="0"/>
                          <a:cs typeface="Times New Roman" pitchFamily="18" charset="0"/>
                        </a:rPr>
                        <a:t>4.</a:t>
                      </a:r>
                      <a:endParaRPr kumimoji="0" lang="ar-SA" sz="2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3413">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وفصاله</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14</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سورة لقمان</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charset="0"/>
                          <a:cs typeface="Times New Roman" pitchFamily="18" charset="0"/>
                        </a:rPr>
                        <a:t>5.</a:t>
                      </a:r>
                      <a:endParaRPr kumimoji="0" lang="ar-SA" sz="2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وفصاله</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15</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سورة الاحقاف</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charset="0"/>
                          <a:cs typeface="Times New Roman" pitchFamily="18" charset="0"/>
                        </a:rPr>
                        <a:t>6.</a:t>
                      </a:r>
                      <a:endParaRPr kumimoji="0" lang="ar-SA" sz="2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631825">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Tahoma" pitchFamily="34" charset="0"/>
                          <a:cs typeface="Monotype Koufi" pitchFamily="2" charset="-78"/>
                        </a:rPr>
                        <a:t>ارضعن ، فسترضع</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6</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0" i="0" u="none" strike="noStrike" cap="none" normalizeH="0" baseline="0" smtClean="0">
                          <a:ln>
                            <a:noFill/>
                          </a:ln>
                          <a:solidFill>
                            <a:schemeClr val="bg1"/>
                          </a:solidFill>
                          <a:effectLst/>
                          <a:latin typeface="Tahoma" pitchFamily="34" charset="0"/>
                          <a:cs typeface="Monotype Koufi" pitchFamily="2" charset="-78"/>
                        </a:rPr>
                        <a:t>سورة   الطلاق</a:t>
                      </a:r>
                    </a:p>
                  </a:txBody>
                  <a:tcPr anchor="b"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0" lang="ar-SA" sz="2800" b="1" i="0" u="none" strike="noStrike" cap="none" normalizeH="0" baseline="0" dirty="0" smtClean="0">
                          <a:ln>
                            <a:noFill/>
                          </a:ln>
                          <a:solidFill>
                            <a:schemeClr val="bg1"/>
                          </a:solidFill>
                          <a:effectLst/>
                          <a:latin typeface="Arial" charset="0"/>
                          <a:cs typeface="Times New Roman" pitchFamily="18" charset="0"/>
                        </a:rPr>
                        <a:t>7.</a:t>
                      </a:r>
                      <a:endParaRPr kumimoji="0" lang="ar-SA" sz="2800" b="1" i="0" u="none" strike="noStrike" cap="none" normalizeH="0" baseline="0" dirty="0" smtClean="0">
                        <a:ln>
                          <a:noFill/>
                        </a:ln>
                        <a:solidFill>
                          <a:schemeClr val="bg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Text Box 4"/>
          <p:cNvSpPr txBox="1">
            <a:spLocks noChangeArrowheads="1"/>
          </p:cNvSpPr>
          <p:nvPr/>
        </p:nvSpPr>
        <p:spPr bwMode="auto">
          <a:xfrm>
            <a:off x="152400" y="76200"/>
            <a:ext cx="8610600" cy="641350"/>
          </a:xfrm>
          <a:prstGeom prst="rect">
            <a:avLst/>
          </a:prstGeom>
          <a:noFill/>
          <a:ln w="9525">
            <a:noFill/>
            <a:miter lim="800000"/>
            <a:headEnd/>
            <a:tailEnd/>
          </a:ln>
          <a:effectLst/>
        </p:spPr>
        <p:txBody>
          <a:bodyPr>
            <a:spAutoFit/>
          </a:bodyPr>
          <a:lstStyle/>
          <a:p>
            <a:pPr algn="ctr">
              <a:spcBef>
                <a:spcPct val="50000"/>
              </a:spcBef>
            </a:pPr>
            <a:r>
              <a:rPr lang="en-US" b="1">
                <a:solidFill>
                  <a:schemeClr val="bg1"/>
                </a:solidFill>
                <a:latin typeface="Arial" pitchFamily="34" charset="0"/>
              </a:rPr>
              <a:t>The word “Breastfeeding” and its synonyms are repeated in the Quran 14 times distributed in 7 Surah (chapters) and 8 Ayaah (verses) as follows:</a:t>
            </a:r>
          </a:p>
        </p:txBody>
      </p:sp>
      <p:graphicFrame>
        <p:nvGraphicFramePr>
          <p:cNvPr id="179389" name="Group 189"/>
          <p:cNvGraphicFramePr>
            <a:graphicFrameLocks noGrp="1"/>
          </p:cNvGraphicFramePr>
          <p:nvPr/>
        </p:nvGraphicFramePr>
        <p:xfrm>
          <a:off x="457200" y="914400"/>
          <a:ext cx="8229600" cy="4817682"/>
        </p:xfrm>
        <a:graphic>
          <a:graphicData uri="http://schemas.openxmlformats.org/drawingml/2006/table">
            <a:tbl>
              <a:tblPr rtl="1"/>
              <a:tblGrid>
                <a:gridCol w="2743200"/>
                <a:gridCol w="1676400"/>
                <a:gridCol w="3200400"/>
                <a:gridCol w="609600"/>
              </a:tblGrid>
              <a:tr h="465138">
                <a:tc>
                  <a:txBody>
                    <a:bodyPr/>
                    <a:lstStyle/>
                    <a:p>
                      <a:pPr marL="0"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dirty="0" smtClean="0">
                          <a:ln>
                            <a:noFill/>
                          </a:ln>
                          <a:solidFill>
                            <a:schemeClr val="bg1"/>
                          </a:solidFill>
                          <a:effectLst/>
                          <a:latin typeface="Book Antiqua" pitchFamily="18" charset="0"/>
                        </a:rPr>
                        <a:t>The word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dirty="0" smtClean="0">
                          <a:ln>
                            <a:noFill/>
                          </a:ln>
                          <a:solidFill>
                            <a:schemeClr val="bg1"/>
                          </a:solidFill>
                          <a:effectLst/>
                          <a:latin typeface="Book Antiqua" pitchFamily="18" charset="0"/>
                        </a:rPr>
                        <a:t>No. of </a:t>
                      </a:r>
                      <a:r>
                        <a:rPr kumimoji="0" lang="en-US" sz="1800" b="1" i="0" u="none" strike="noStrike" cap="none" normalizeH="0" baseline="0" dirty="0" err="1" smtClean="0">
                          <a:ln>
                            <a:noFill/>
                          </a:ln>
                          <a:solidFill>
                            <a:schemeClr val="bg1"/>
                          </a:solidFill>
                          <a:effectLst/>
                          <a:latin typeface="Book Antiqua" pitchFamily="18" charset="0"/>
                        </a:rPr>
                        <a:t>Ayaah</a:t>
                      </a:r>
                      <a:endParaRPr kumimoji="0" lang="en-US" sz="1800" b="1" i="0" u="none" strike="noStrike" cap="none" normalizeH="0" baseline="0" dirty="0" smtClean="0">
                        <a:ln>
                          <a:noFill/>
                        </a:ln>
                        <a:solidFill>
                          <a:schemeClr val="bg1"/>
                        </a:solidFill>
                        <a:effectLst/>
                        <a:latin typeface="Book Antiqu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dirty="0" smtClean="0">
                          <a:ln>
                            <a:noFill/>
                          </a:ln>
                          <a:solidFill>
                            <a:schemeClr val="bg1"/>
                          </a:solidFill>
                          <a:effectLst/>
                          <a:latin typeface="Book Antiqua" pitchFamily="18" charset="0"/>
                        </a:rPr>
                        <a:t>Name of </a:t>
                      </a:r>
                      <a:r>
                        <a:rPr kumimoji="0" lang="en-US" sz="1800" b="1" i="0" u="none" strike="noStrike" cap="none" normalizeH="0" baseline="0" dirty="0" err="1" smtClean="0">
                          <a:ln>
                            <a:noFill/>
                          </a:ln>
                          <a:solidFill>
                            <a:schemeClr val="bg1"/>
                          </a:solidFill>
                          <a:effectLst/>
                          <a:latin typeface="Book Antiqua" pitchFamily="18" charset="0"/>
                        </a:rPr>
                        <a:t>Surah</a:t>
                      </a:r>
                      <a:r>
                        <a:rPr kumimoji="0" lang="en-US" sz="1800" b="1" i="0" u="none" strike="noStrike" cap="none" normalizeH="0" baseline="0" dirty="0" smtClean="0">
                          <a:ln>
                            <a:noFill/>
                          </a:ln>
                          <a:solidFill>
                            <a:schemeClr val="bg1"/>
                          </a:solidFill>
                          <a:effectLst/>
                          <a:latin typeface="Book Antiqua" pitchFamily="18"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dirty="0" smtClean="0">
                          <a:ln>
                            <a:noFill/>
                          </a:ln>
                          <a:solidFill>
                            <a:schemeClr val="bg1"/>
                          </a:solidFill>
                          <a:effectLst/>
                          <a:latin typeface="Book Antiqua" pitchFamily="18" charset="0"/>
                        </a:rPr>
                        <a:t>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92140">
                <a:tc>
                  <a:txBody>
                    <a:bodyPr/>
                    <a:lstStyle/>
                    <a:p>
                      <a:pPr marL="0" marR="0" lvl="0" indent="0" algn="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ar-SA" sz="1800" b="1" i="0" u="none" strike="noStrike" cap="none" normalizeH="0" baseline="0" dirty="0" smtClean="0">
                          <a:ln>
                            <a:noFill/>
                          </a:ln>
                          <a:solidFill>
                            <a:schemeClr val="bg1"/>
                          </a:solidFill>
                          <a:effectLst/>
                          <a:latin typeface="Tahoma" pitchFamily="34" charset="0"/>
                          <a:cs typeface="Monotype Koufi" pitchFamily="2" charset="-78"/>
                        </a:rPr>
                        <a:t>يرضعن ، الرضاعة، فصالاً، تسترضعوا</a:t>
                      </a:r>
                      <a:endParaRPr kumimoji="0" lang="en-US" sz="1800" b="1" i="0" u="none" strike="noStrike" cap="none" normalizeH="0" baseline="0" dirty="0" smtClean="0">
                        <a:ln>
                          <a:noFill/>
                        </a:ln>
                        <a:solidFill>
                          <a:schemeClr val="bg1"/>
                        </a:solidFill>
                        <a:effectLst/>
                        <a:latin typeface="Tahoma" pitchFamily="34" charset="0"/>
                        <a:cs typeface="Monotype Koufi"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dirty="0" smtClean="0">
                          <a:ln>
                            <a:noFill/>
                          </a:ln>
                          <a:solidFill>
                            <a:schemeClr val="bg1"/>
                          </a:solidFill>
                          <a:effectLst/>
                          <a:latin typeface="Book Antiqua" pitchFamily="18" charset="0"/>
                        </a:rPr>
                        <a:t>233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dirty="0" smtClean="0">
                          <a:ln>
                            <a:noFill/>
                          </a:ln>
                          <a:solidFill>
                            <a:schemeClr val="bg1"/>
                          </a:solidFill>
                          <a:effectLst/>
                          <a:latin typeface="Book Antiqua" pitchFamily="18" charset="0"/>
                        </a:rPr>
                        <a:t>Al-</a:t>
                      </a:r>
                      <a:r>
                        <a:rPr kumimoji="0" lang="en-US" sz="1800" b="0" i="0" u="none" strike="noStrike" cap="none" normalizeH="0" baseline="0" dirty="0" err="1" smtClean="0">
                          <a:ln>
                            <a:noFill/>
                          </a:ln>
                          <a:solidFill>
                            <a:schemeClr val="bg1"/>
                          </a:solidFill>
                          <a:effectLst/>
                          <a:latin typeface="Book Antiqua" pitchFamily="18" charset="0"/>
                        </a:rPr>
                        <a:t>Baqarrah</a:t>
                      </a:r>
                      <a:r>
                        <a:rPr kumimoji="0" lang="en-US" sz="1800" b="0" i="0" u="none" strike="noStrike" cap="none" normalizeH="0" baseline="0" dirty="0" smtClean="0">
                          <a:ln>
                            <a:noFill/>
                          </a:ln>
                          <a:solidFill>
                            <a:schemeClr val="bg1"/>
                          </a:solidFill>
                          <a:effectLst/>
                          <a:latin typeface="Book Antiqua" pitchFamily="18" charset="0"/>
                        </a:rPr>
                        <a:t> ( The Cow)</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dirty="0" smtClean="0">
                          <a:ln>
                            <a:noFill/>
                          </a:ln>
                          <a:solidFill>
                            <a:schemeClr val="bg1"/>
                          </a:solidFill>
                          <a:effectLst/>
                          <a:latin typeface="Book Antiqua"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928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bg1"/>
                          </a:solidFill>
                          <a:effectLst/>
                          <a:latin typeface="Tahoma" pitchFamily="34" charset="0"/>
                          <a:cs typeface="Monotype Koufi" pitchFamily="2" charset="-78"/>
                        </a:rPr>
                        <a:t>أرضعنكم ، الرضاعة</a:t>
                      </a:r>
                      <a:endParaRPr kumimoji="0" lang="en-US" sz="1800" b="1" i="0" u="none" strike="noStrike" cap="none" normalizeH="0" baseline="0" dirty="0" smtClean="0">
                        <a:ln>
                          <a:noFill/>
                        </a:ln>
                        <a:solidFill>
                          <a:schemeClr val="bg1"/>
                        </a:solidFill>
                        <a:effectLst/>
                        <a:latin typeface="Book Antiqu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smtClean="0">
                          <a:ln>
                            <a:noFill/>
                          </a:ln>
                          <a:solidFill>
                            <a:schemeClr val="bg1"/>
                          </a:solidFill>
                          <a:effectLst/>
                          <a:latin typeface="Book Antiqua" pitchFamily="18" charset="0"/>
                        </a:rPr>
                        <a:t>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dirty="0" smtClean="0">
                          <a:ln>
                            <a:noFill/>
                          </a:ln>
                          <a:solidFill>
                            <a:schemeClr val="bg1"/>
                          </a:solidFill>
                          <a:effectLst/>
                          <a:latin typeface="Book Antiqua" pitchFamily="18" charset="0"/>
                        </a:rPr>
                        <a:t>An-</a:t>
                      </a:r>
                      <a:r>
                        <a:rPr kumimoji="0" lang="en-US" sz="1800" b="0" i="0" u="none" strike="noStrike" cap="none" normalizeH="0" baseline="0" dirty="0" err="1" smtClean="0">
                          <a:ln>
                            <a:noFill/>
                          </a:ln>
                          <a:solidFill>
                            <a:schemeClr val="bg1"/>
                          </a:solidFill>
                          <a:effectLst/>
                          <a:latin typeface="Book Antiqua" pitchFamily="18" charset="0"/>
                        </a:rPr>
                        <a:t>Nisa</a:t>
                      </a:r>
                      <a:r>
                        <a:rPr kumimoji="0" lang="en-US" sz="1800" b="0" i="0" u="none" strike="noStrike" cap="none" normalizeH="0" baseline="0" dirty="0" smtClean="0">
                          <a:ln>
                            <a:noFill/>
                          </a:ln>
                          <a:solidFill>
                            <a:schemeClr val="bg1"/>
                          </a:solidFill>
                          <a:effectLst/>
                          <a:latin typeface="Book Antiqua" pitchFamily="18" charset="0"/>
                        </a:rPr>
                        <a:t>` ( The Women)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smtClean="0">
                          <a:ln>
                            <a:noFill/>
                          </a:ln>
                          <a:solidFill>
                            <a:schemeClr val="bg1"/>
                          </a:solidFill>
                          <a:effectLst/>
                          <a:latin typeface="Book Antiqua"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36596">
                <a:tc>
                  <a:txBody>
                    <a:bodyPr/>
                    <a:lstStyle/>
                    <a:p>
                      <a:pPr marL="0" marR="0" lvl="0" indent="0" algn="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ar-SA" sz="1800" b="1" i="0" u="none" strike="noStrike" cap="none" normalizeH="0" baseline="0" dirty="0" smtClean="0">
                          <a:ln>
                            <a:noFill/>
                          </a:ln>
                          <a:solidFill>
                            <a:schemeClr val="bg1"/>
                          </a:solidFill>
                          <a:effectLst/>
                          <a:latin typeface="Tahoma" pitchFamily="34" charset="0"/>
                          <a:cs typeface="Monotype Koufi" pitchFamily="2" charset="-78"/>
                        </a:rPr>
                        <a:t>مرضعة ، أرضعت</a:t>
                      </a:r>
                      <a:endParaRPr kumimoji="0" lang="en-US" sz="1800" b="1" i="0" u="none" strike="noStrike" cap="none" normalizeH="0" baseline="0" dirty="0" smtClean="0">
                        <a:ln>
                          <a:noFill/>
                        </a:ln>
                        <a:solidFill>
                          <a:schemeClr val="bg1"/>
                        </a:solidFill>
                        <a:effectLst/>
                        <a:latin typeface="Tahoma" pitchFamily="34" charset="0"/>
                        <a:cs typeface="Monotype Koufi"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dirty="0" smtClean="0">
                          <a:ln>
                            <a:noFill/>
                          </a:ln>
                          <a:solidFill>
                            <a:schemeClr val="bg1"/>
                          </a:solidFill>
                          <a:effectLst/>
                          <a:latin typeface="Book Antiqua"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dirty="0" smtClean="0">
                          <a:ln>
                            <a:noFill/>
                          </a:ln>
                          <a:solidFill>
                            <a:schemeClr val="bg1"/>
                          </a:solidFill>
                          <a:effectLst/>
                          <a:latin typeface="Book Antiqua" pitchFamily="18" charset="0"/>
                        </a:rPr>
                        <a:t>Al-Hajj (The </a:t>
                      </a:r>
                      <a:r>
                        <a:rPr kumimoji="0" lang="en-US" sz="1800" b="0" i="0" u="none" strike="noStrike" cap="none" normalizeH="0" baseline="0" dirty="0" err="1" smtClean="0">
                          <a:ln>
                            <a:noFill/>
                          </a:ln>
                          <a:solidFill>
                            <a:schemeClr val="bg1"/>
                          </a:solidFill>
                          <a:effectLst/>
                          <a:latin typeface="Book Antiqua" pitchFamily="18" charset="0"/>
                        </a:rPr>
                        <a:t>Pilgramage</a:t>
                      </a:r>
                      <a:r>
                        <a:rPr kumimoji="0" lang="en-US" sz="1800" b="0" i="0" u="none" strike="noStrike" cap="none" normalizeH="0" baseline="0" dirty="0" smtClean="0">
                          <a:ln>
                            <a:noFill/>
                          </a:ln>
                          <a:solidFill>
                            <a:schemeClr val="bg1"/>
                          </a:solidFill>
                          <a:effectLst/>
                          <a:latin typeface="Book Antiqua" pitchFamily="18" charset="0"/>
                        </a:rPr>
                        <a: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smtClean="0">
                          <a:ln>
                            <a:noFill/>
                          </a:ln>
                          <a:solidFill>
                            <a:schemeClr val="bg1"/>
                          </a:solidFill>
                          <a:effectLst/>
                          <a:latin typeface="Book Antiqua"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42942">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bg1"/>
                          </a:solidFill>
                          <a:effectLst/>
                          <a:latin typeface="Tahoma" pitchFamily="34" charset="0"/>
                          <a:cs typeface="Monotype Koufi" pitchFamily="2" charset="-78"/>
                        </a:rPr>
                        <a:t>ارضعيه </a:t>
                      </a:r>
                    </a:p>
                    <a:p>
                      <a:pPr marL="0" marR="0" lvl="0" indent="0" algn="r" defTabSz="914400" rtl="0" eaLnBrk="0" fontAlgn="base" latinLnBrk="0" hangingPunct="0">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bg1"/>
                          </a:solidFill>
                          <a:effectLst/>
                          <a:latin typeface="Tahoma" pitchFamily="34" charset="0"/>
                          <a:cs typeface="Monotype Koufi" pitchFamily="2" charset="-78"/>
                        </a:rPr>
                        <a:t> المراضع</a:t>
                      </a:r>
                      <a:endParaRPr kumimoji="0" lang="en-US" sz="1800" b="1" i="0" u="none" strike="noStrike" cap="none" normalizeH="0" baseline="0" dirty="0" smtClean="0">
                        <a:ln>
                          <a:noFill/>
                        </a:ln>
                        <a:solidFill>
                          <a:schemeClr val="bg1"/>
                        </a:solidFill>
                        <a:effectLst/>
                        <a:latin typeface="Book Antiqu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smtClean="0">
                          <a:ln>
                            <a:noFill/>
                          </a:ln>
                          <a:solidFill>
                            <a:schemeClr val="bg1"/>
                          </a:solidFill>
                          <a:effectLst/>
                          <a:latin typeface="Book Antiqua" pitchFamily="18" charset="0"/>
                        </a:rPr>
                        <a:t>7</a:t>
                      </a:r>
                    </a:p>
                    <a:p>
                      <a:pPr marL="0"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smtClean="0">
                          <a:ln>
                            <a:noFill/>
                          </a:ln>
                          <a:solidFill>
                            <a:schemeClr val="bg1"/>
                          </a:solidFill>
                          <a:effectLst/>
                          <a:latin typeface="Book Antiqua"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dirty="0" smtClean="0">
                          <a:ln>
                            <a:noFill/>
                          </a:ln>
                          <a:solidFill>
                            <a:schemeClr val="bg1"/>
                          </a:solidFill>
                          <a:effectLst/>
                          <a:latin typeface="Book Antiqua" pitchFamily="18" charset="0"/>
                        </a:rPr>
                        <a:t>Al-</a:t>
                      </a:r>
                      <a:r>
                        <a:rPr kumimoji="0" lang="en-US" sz="1800" b="0" i="0" u="none" strike="noStrike" cap="none" normalizeH="0" baseline="0" dirty="0" err="1" smtClean="0">
                          <a:ln>
                            <a:noFill/>
                          </a:ln>
                          <a:solidFill>
                            <a:schemeClr val="bg1"/>
                          </a:solidFill>
                          <a:effectLst/>
                          <a:latin typeface="Book Antiqua" pitchFamily="18" charset="0"/>
                        </a:rPr>
                        <a:t>Qasas</a:t>
                      </a:r>
                      <a:r>
                        <a:rPr kumimoji="0" lang="en-US" sz="1800" b="0" i="0" u="none" strike="noStrike" cap="none" normalizeH="0" baseline="0" dirty="0" smtClean="0">
                          <a:ln>
                            <a:noFill/>
                          </a:ln>
                          <a:solidFill>
                            <a:schemeClr val="bg1"/>
                          </a:solidFill>
                          <a:effectLst/>
                          <a:latin typeface="Book Antiqua" pitchFamily="18" charset="0"/>
                        </a:rPr>
                        <a:t> (The Stories)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smtClean="0">
                          <a:ln>
                            <a:noFill/>
                          </a:ln>
                          <a:solidFill>
                            <a:schemeClr val="bg1"/>
                          </a:solidFill>
                          <a:effectLst/>
                          <a:latin typeface="Book Antiqua"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04825">
                <a:tc>
                  <a:txBody>
                    <a:bodyPr/>
                    <a:lstStyle/>
                    <a:p>
                      <a:pPr marL="0" marR="0" lvl="0" indent="0" algn="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ar-SA" sz="1800" b="1" i="0" u="none" strike="noStrike" cap="none" normalizeH="0" baseline="0" dirty="0" smtClean="0">
                          <a:ln>
                            <a:noFill/>
                          </a:ln>
                          <a:solidFill>
                            <a:schemeClr val="bg1"/>
                          </a:solidFill>
                          <a:effectLst/>
                          <a:latin typeface="Tahoma" pitchFamily="34" charset="0"/>
                          <a:cs typeface="Monotype Koufi" pitchFamily="2" charset="-78"/>
                        </a:rPr>
                        <a:t>وفصاله</a:t>
                      </a:r>
                      <a:endParaRPr kumimoji="0" lang="en-US" sz="1800" b="1" i="0" u="none" strike="noStrike" cap="none" normalizeH="0" baseline="0" dirty="0" smtClean="0">
                        <a:ln>
                          <a:noFill/>
                        </a:ln>
                        <a:solidFill>
                          <a:schemeClr val="bg1"/>
                        </a:solidFill>
                        <a:effectLst/>
                        <a:latin typeface="Tahoma" pitchFamily="34" charset="0"/>
                        <a:cs typeface="Monotype Koufi" pitchFamily="2" charset="-7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smtClean="0">
                          <a:ln>
                            <a:noFill/>
                          </a:ln>
                          <a:solidFill>
                            <a:schemeClr val="bg1"/>
                          </a:solidFill>
                          <a:effectLst/>
                          <a:latin typeface="Book Antiqua"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dirty="0" err="1" smtClean="0">
                          <a:ln>
                            <a:noFill/>
                          </a:ln>
                          <a:solidFill>
                            <a:schemeClr val="bg1"/>
                          </a:solidFill>
                          <a:effectLst/>
                          <a:latin typeface="Book Antiqua" pitchFamily="18" charset="0"/>
                        </a:rPr>
                        <a:t>Luqman</a:t>
                      </a:r>
                      <a:r>
                        <a:rPr kumimoji="0" lang="en-US" sz="1800" b="0" i="0" u="none" strike="noStrike" cap="none" normalizeH="0" baseline="0" dirty="0" smtClean="0">
                          <a:ln>
                            <a:noFill/>
                          </a:ln>
                          <a:solidFill>
                            <a:schemeClr val="bg1"/>
                          </a:solidFill>
                          <a:effectLst/>
                          <a:latin typeface="Book Antiqua" pitchFamily="18" charset="0"/>
                        </a:rPr>
                        <a:t>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smtClean="0">
                          <a:ln>
                            <a:noFill/>
                          </a:ln>
                          <a:solidFill>
                            <a:schemeClr val="bg1"/>
                          </a:solidFill>
                          <a:effectLst/>
                          <a:latin typeface="Book Antiqua"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541338">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bg1"/>
                          </a:solidFill>
                          <a:effectLst/>
                          <a:latin typeface="Tahoma" pitchFamily="34" charset="0"/>
                          <a:cs typeface="Monotype Koufi" pitchFamily="2" charset="-78"/>
                        </a:rPr>
                        <a:t>وفصاله</a:t>
                      </a:r>
                      <a:endParaRPr kumimoji="0" lang="en-US" sz="1800" b="1" i="0" u="none" strike="noStrike" cap="none" normalizeH="0" baseline="0" dirty="0" smtClean="0">
                        <a:ln>
                          <a:noFill/>
                        </a:ln>
                        <a:solidFill>
                          <a:schemeClr val="bg1"/>
                        </a:solidFill>
                        <a:effectLst/>
                        <a:latin typeface="Book Antiqu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dirty="0" smtClean="0">
                          <a:ln>
                            <a:noFill/>
                          </a:ln>
                          <a:solidFill>
                            <a:schemeClr val="bg1"/>
                          </a:solidFill>
                          <a:effectLst/>
                          <a:latin typeface="Book Antiqua"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smtClean="0">
                          <a:ln>
                            <a:noFill/>
                          </a:ln>
                          <a:solidFill>
                            <a:schemeClr val="bg1"/>
                          </a:solidFill>
                          <a:effectLst/>
                          <a:latin typeface="Book Antiqua" pitchFamily="18" charset="0"/>
                        </a:rPr>
                        <a:t>Al-Ahqaaf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smtClean="0">
                          <a:ln>
                            <a:noFill/>
                          </a:ln>
                          <a:solidFill>
                            <a:schemeClr val="bg1"/>
                          </a:solidFill>
                          <a:effectLst/>
                          <a:latin typeface="Book Antiqua"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63341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SA" sz="1800" b="1" i="0" u="none" strike="noStrike" cap="none" normalizeH="0" baseline="0" dirty="0" smtClean="0">
                          <a:ln>
                            <a:noFill/>
                          </a:ln>
                          <a:solidFill>
                            <a:schemeClr val="bg1"/>
                          </a:solidFill>
                          <a:effectLst/>
                          <a:latin typeface="Tahoma" pitchFamily="34" charset="0"/>
                          <a:cs typeface="Monotype Koufi" pitchFamily="2" charset="-78"/>
                        </a:rPr>
                        <a:t>ارضعن ، فسترضع</a:t>
                      </a:r>
                      <a:endParaRPr kumimoji="0" lang="en-US" sz="1800" b="1" i="0" u="none" strike="noStrike" cap="none" normalizeH="0" baseline="0" dirty="0" smtClean="0">
                        <a:ln>
                          <a:noFill/>
                        </a:ln>
                        <a:solidFill>
                          <a:schemeClr val="bg1"/>
                        </a:solidFill>
                        <a:effectLst/>
                        <a:latin typeface="Book Antiqu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1" i="0" u="none" strike="noStrike" cap="none" normalizeH="0" baseline="0" dirty="0" smtClean="0">
                          <a:ln>
                            <a:noFill/>
                          </a:ln>
                          <a:solidFill>
                            <a:schemeClr val="bg1"/>
                          </a:solidFill>
                          <a:effectLst/>
                          <a:latin typeface="Book Antiqua"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smtClean="0">
                          <a:ln>
                            <a:noFill/>
                          </a:ln>
                          <a:solidFill>
                            <a:schemeClr val="bg1"/>
                          </a:solidFill>
                          <a:effectLst/>
                          <a:latin typeface="Book Antiqua" pitchFamily="18" charset="0"/>
                        </a:rPr>
                        <a:t>Al- Talaaq (The Divorce)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F9F9F9"/>
                        </a:buClr>
                        <a:buSzPct val="65000"/>
                        <a:buFont typeface="Wingdings 2" pitchFamily="18" charset="2"/>
                        <a:buNone/>
                        <a:tabLst/>
                      </a:pPr>
                      <a:r>
                        <a:rPr kumimoji="0" lang="en-US" sz="1800" b="0" i="0" u="none" strike="noStrike" cap="none" normalizeH="0" baseline="0" dirty="0" smtClean="0">
                          <a:ln>
                            <a:noFill/>
                          </a:ln>
                          <a:solidFill>
                            <a:schemeClr val="bg1"/>
                          </a:solidFill>
                          <a:effectLst/>
                          <a:latin typeface="Book Antiqua"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b="0" dirty="0">
              <a:solidFill>
                <a:schemeClr val="bg1"/>
              </a:solidFill>
              <a:effectLst/>
            </a:endParaRPr>
          </a:p>
        </p:txBody>
      </p:sp>
      <p:sp>
        <p:nvSpPr>
          <p:cNvPr id="30723" name="Content Placeholder 2"/>
          <p:cNvSpPr>
            <a:spLocks noGrp="1"/>
          </p:cNvSpPr>
          <p:nvPr>
            <p:ph idx="1"/>
          </p:nvPr>
        </p:nvSpPr>
        <p:spPr/>
        <p:txBody>
          <a:bodyPr/>
          <a:lstStyle/>
          <a:p>
            <a:pPr algn="just" eaLnBrk="1" hangingPunct="1">
              <a:buFont typeface="Wingdings 2" pitchFamily="18" charset="2"/>
              <a:buNone/>
            </a:pPr>
            <a:r>
              <a:rPr lang="ar-SA" b="1" smtClean="0">
                <a:solidFill>
                  <a:schemeClr val="bg1"/>
                </a:solidFill>
              </a:rPr>
              <a:t>قال تعالى:</a:t>
            </a:r>
          </a:p>
          <a:p>
            <a:pPr algn="just" eaLnBrk="1" hangingPunct="1">
              <a:buFont typeface="Wingdings 2" pitchFamily="18" charset="2"/>
              <a:buNone/>
            </a:pPr>
            <a:r>
              <a:rPr lang="ar-SA" b="1" smtClean="0">
                <a:solidFill>
                  <a:schemeClr val="bg1"/>
                </a:solidFill>
              </a:rPr>
              <a:t> (وَوَصَّيْنَا الْإِنْسَانَ بِوَالِدَيْهِ حَمَلَتْهُ أُمُّهُ وَهْنًا عَلَىٰ وَهْنٍ وَفِصَالُهُ فِي عَامَيْنِ أَنِ اشْكُرْ لِي وَلِوَالِدَيْكَ إِلَيَّ الْمَصِيرُ)</a:t>
            </a:r>
            <a:r>
              <a:rPr lang="ar-SA" smtClean="0">
                <a:solidFill>
                  <a:schemeClr val="bg1"/>
                </a:solidFill>
              </a:rPr>
              <a:t> [لقمان: 14]</a:t>
            </a:r>
          </a:p>
          <a:p>
            <a:pPr eaLnBrk="1" hangingPunct="1">
              <a:buFont typeface="Wingdings 2" pitchFamily="18" charset="2"/>
              <a:buNone/>
            </a:pPr>
            <a:endParaRPr lang="ar-SA" smtClean="0">
              <a:solidFill>
                <a:schemeClr val="bg1"/>
              </a:solidFill>
            </a:endParaRPr>
          </a:p>
          <a:p>
            <a:pPr algn="just" rtl="0" eaLnBrk="1" hangingPunct="1">
              <a:buFont typeface="Wingdings 2" pitchFamily="18" charset="2"/>
              <a:buNone/>
            </a:pPr>
            <a:r>
              <a:rPr lang="en-GB" smtClean="0">
                <a:solidFill>
                  <a:schemeClr val="bg1"/>
                </a:solidFill>
              </a:rPr>
              <a:t>And we enjoined  mankind regarding his parents – his mother carried him in weakness upon weakness and his weaning/disengagement from breastfeeding in two years</a:t>
            </a:r>
          </a:p>
          <a:p>
            <a:pPr algn="ctr" rtl="0" eaLnBrk="1" hangingPunct="1">
              <a:buFont typeface="Wingdings 2" pitchFamily="18" charset="2"/>
              <a:buNone/>
            </a:pPr>
            <a:r>
              <a:rPr lang="en-US" sz="2400" smtClean="0">
                <a:solidFill>
                  <a:schemeClr val="bg1"/>
                </a:solidFill>
              </a:rPr>
              <a:t>                                 Chapter 31 – Verse 14</a:t>
            </a:r>
            <a:endParaRPr lang="en-GB" sz="2400" smtClean="0">
              <a:solidFill>
                <a:schemeClr val="bg1"/>
              </a:solidFill>
            </a:endParaRPr>
          </a:p>
          <a:p>
            <a:pPr algn="l" rtl="0" eaLnBrk="1" hangingPunct="1">
              <a:buFont typeface="Wingdings 2" pitchFamily="18" charset="2"/>
              <a:buNone/>
            </a:pPr>
            <a:endParaRPr lang="en-GB" smtClean="0">
              <a:solidFill>
                <a:schemeClr val="bg1"/>
              </a:solidFill>
            </a:endParaRPr>
          </a:p>
          <a:p>
            <a:pPr eaLnBrk="1" hangingPunct="1">
              <a:buFont typeface="Wingdings 2" pitchFamily="18" charset="2"/>
              <a:buNone/>
            </a:pPr>
            <a:endParaRPr lang="ar-SA" smtClean="0">
              <a:solidFill>
                <a:schemeClr val="bg1"/>
              </a:solidFill>
            </a:endParaRPr>
          </a:p>
          <a:p>
            <a:pPr eaLnBrk="1" hangingPunct="1">
              <a:buFont typeface="Wingdings 2" pitchFamily="18" charset="2"/>
              <a:buNone/>
            </a:pPr>
            <a:endParaRPr lang="ar-SA" smtClean="0">
              <a:solidFill>
                <a:schemeClr val="bg1"/>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b="0" dirty="0">
              <a:solidFill>
                <a:schemeClr val="bg1"/>
              </a:solidFill>
              <a:effectLst/>
            </a:endParaRPr>
          </a:p>
        </p:txBody>
      </p:sp>
      <p:sp>
        <p:nvSpPr>
          <p:cNvPr id="29699" name="Content Placeholder 2"/>
          <p:cNvSpPr>
            <a:spLocks noGrp="1"/>
          </p:cNvSpPr>
          <p:nvPr>
            <p:ph idx="1"/>
          </p:nvPr>
        </p:nvSpPr>
        <p:spPr/>
        <p:txBody>
          <a:bodyPr/>
          <a:lstStyle/>
          <a:p>
            <a:pPr eaLnBrk="1" hangingPunct="1">
              <a:buFont typeface="Wingdings 2" pitchFamily="18" charset="2"/>
              <a:buNone/>
            </a:pPr>
            <a:r>
              <a:rPr lang="ar-SA" b="1" dirty="0" smtClean="0">
                <a:solidFill>
                  <a:schemeClr val="bg1"/>
                </a:solidFill>
              </a:rPr>
              <a:t>قال تعالى:</a:t>
            </a:r>
            <a:endParaRPr lang="en-US" b="1" dirty="0" smtClean="0">
              <a:solidFill>
                <a:schemeClr val="bg1"/>
              </a:solidFill>
            </a:endParaRPr>
          </a:p>
          <a:p>
            <a:pPr rtl="0" eaLnBrk="1" hangingPunct="1">
              <a:buFont typeface="Wingdings 2" pitchFamily="18" charset="2"/>
              <a:buNone/>
            </a:pPr>
            <a:r>
              <a:rPr lang="ar-SA" dirty="0" smtClean="0">
                <a:solidFill>
                  <a:schemeClr val="bg1"/>
                </a:solidFill>
              </a:rPr>
              <a:t>(</a:t>
            </a:r>
            <a:r>
              <a:rPr lang="ar-SA" b="1" dirty="0" smtClean="0">
                <a:solidFill>
                  <a:schemeClr val="bg1"/>
                </a:solidFill>
              </a:rPr>
              <a:t>وَأَوْحَيْنَا إِلَىٰ أُمِّ مُوسَىٰ أَنْ أَرْضِعِيهِ</a:t>
            </a:r>
            <a:r>
              <a:rPr lang="ar-SA" dirty="0" smtClean="0">
                <a:solidFill>
                  <a:schemeClr val="bg1"/>
                </a:solidFill>
              </a:rPr>
              <a:t>) 		</a:t>
            </a:r>
          </a:p>
          <a:p>
            <a:pPr algn="l" rtl="0" eaLnBrk="1" hangingPunct="1">
              <a:buFont typeface="Wingdings 2" pitchFamily="18" charset="2"/>
              <a:buNone/>
            </a:pPr>
            <a:r>
              <a:rPr lang="ar-SA" dirty="0" smtClean="0">
                <a:solidFill>
                  <a:schemeClr val="bg1"/>
                </a:solidFill>
              </a:rPr>
              <a:t>			[ القصص : 7]</a:t>
            </a:r>
          </a:p>
          <a:p>
            <a:pPr algn="l" rtl="0" eaLnBrk="1" hangingPunct="1">
              <a:buFont typeface="Wingdings 2" pitchFamily="18" charset="2"/>
              <a:buNone/>
            </a:pPr>
            <a:endParaRPr lang="ar-SA" dirty="0" smtClean="0">
              <a:solidFill>
                <a:schemeClr val="bg1"/>
              </a:solidFill>
            </a:endParaRPr>
          </a:p>
          <a:p>
            <a:pPr algn="l" rtl="0" eaLnBrk="1" hangingPunct="1">
              <a:buFont typeface="Wingdings 2" pitchFamily="18" charset="2"/>
              <a:buNone/>
            </a:pPr>
            <a:r>
              <a:rPr lang="en-GB" dirty="0" smtClean="0">
                <a:solidFill>
                  <a:schemeClr val="bg1"/>
                </a:solidFill>
              </a:rPr>
              <a:t>And we communicated to the mother of Musa that you give suck to him</a:t>
            </a:r>
          </a:p>
          <a:p>
            <a:pPr algn="ctr" rtl="0" eaLnBrk="1" hangingPunct="1">
              <a:buFont typeface="Wingdings 2" pitchFamily="18" charset="2"/>
              <a:buNone/>
            </a:pPr>
            <a:r>
              <a:rPr lang="en-US" sz="2400" dirty="0" smtClean="0">
                <a:solidFill>
                  <a:schemeClr val="bg1"/>
                </a:solidFill>
              </a:rPr>
              <a:t>                          Chapter 28 – Verse 7</a:t>
            </a:r>
            <a:endParaRPr lang="en-GB" sz="2400" dirty="0" smtClean="0">
              <a:solidFill>
                <a:schemeClr val="bg1"/>
              </a:solidFill>
            </a:endParaRPr>
          </a:p>
          <a:p>
            <a:pPr eaLnBrk="1" hangingPunct="1">
              <a:buFont typeface="Wingdings 2" pitchFamily="18" charset="2"/>
              <a:buNone/>
            </a:pPr>
            <a:endParaRPr lang="ar-SA" dirty="0" smtClean="0">
              <a:solidFill>
                <a:schemeClr val="bg1"/>
              </a:solidFill>
            </a:endParaRPr>
          </a:p>
          <a:p>
            <a:pPr eaLnBrk="1" hangingPunct="1">
              <a:buFont typeface="Wingdings 2" pitchFamily="18" charset="2"/>
              <a:buNone/>
            </a:pPr>
            <a:endParaRPr lang="ar-SA" dirty="0" smtClean="0">
              <a:solidFill>
                <a:schemeClr val="bg1"/>
              </a:solidFill>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Placeholder 2"/>
          <p:cNvSpPr>
            <a:spLocks noGrp="1"/>
          </p:cNvSpPr>
          <p:nvPr>
            <p:ph type="body" sz="half" idx="1"/>
          </p:nvPr>
        </p:nvSpPr>
        <p:spPr>
          <a:xfrm>
            <a:off x="457200" y="428625"/>
            <a:ext cx="8472488" cy="5667375"/>
          </a:xfrm>
        </p:spPr>
        <p:txBody>
          <a:bodyPr/>
          <a:lstStyle/>
          <a:p>
            <a:pPr eaLnBrk="1" hangingPunct="1">
              <a:buFont typeface="Wingdings" pitchFamily="2" charset="2"/>
              <a:buNone/>
            </a:pPr>
            <a:r>
              <a:rPr lang="ar-SA" dirty="0" smtClean="0">
                <a:solidFill>
                  <a:schemeClr val="bg1"/>
                </a:solidFill>
              </a:rPr>
              <a:t>قال تعالى : </a:t>
            </a:r>
          </a:p>
          <a:p>
            <a:pPr eaLnBrk="1" hangingPunct="1">
              <a:buFontTx/>
              <a:buChar char="-"/>
            </a:pPr>
            <a:r>
              <a:rPr lang="ar-SA" dirty="0" smtClean="0">
                <a:solidFill>
                  <a:schemeClr val="bg1"/>
                </a:solidFill>
              </a:rPr>
              <a:t>(</a:t>
            </a:r>
            <a:r>
              <a:rPr lang="ar-SA" b="1" dirty="0" smtClean="0">
                <a:solidFill>
                  <a:schemeClr val="bg1"/>
                </a:solidFill>
              </a:rPr>
              <a:t>...</a:t>
            </a:r>
            <a:r>
              <a:rPr lang="ar-SA" dirty="0" smtClean="0">
                <a:solidFill>
                  <a:schemeClr val="bg1"/>
                </a:solidFill>
              </a:rPr>
              <a:t>ۗ </a:t>
            </a:r>
            <a:r>
              <a:rPr lang="ar-SA" b="1" dirty="0" smtClean="0">
                <a:solidFill>
                  <a:schemeClr val="bg1"/>
                </a:solidFill>
              </a:rPr>
              <a:t>وَإِنْ أَرَدْتُمْ أَنْ تَسْتَرْضِعُوا أَوْلَادَكُمْ فَلَا جُنَاحَ عَلَيْكُمْ</a:t>
            </a:r>
            <a:r>
              <a:rPr lang="ar-SA" dirty="0" smtClean="0">
                <a:solidFill>
                  <a:schemeClr val="bg1"/>
                </a:solidFill>
              </a:rPr>
              <a:t> إِذَا سَلَّمْتُمْ مَا آتَيْتُمْ بِالْمَعْرُوفِ ۗ وَاتَّقُوا اللَّهَ وَاعْلَمُوا أَنَّ اللَّهَ بِمَا تَعْمَلُونَ بَصِيرٌ) </a:t>
            </a:r>
          </a:p>
          <a:p>
            <a:pPr algn="l" eaLnBrk="1" hangingPunct="1">
              <a:buNone/>
            </a:pPr>
            <a:r>
              <a:rPr lang="ar-SA" dirty="0" smtClean="0">
                <a:solidFill>
                  <a:schemeClr val="bg1"/>
                </a:solidFill>
              </a:rPr>
              <a:t>[ البقرة : 233]</a:t>
            </a:r>
          </a:p>
          <a:p>
            <a:pPr algn="l" rtl="0" eaLnBrk="1" hangingPunct="1">
              <a:buFont typeface="Wingdings" pitchFamily="2" charset="2"/>
              <a:buNone/>
            </a:pPr>
            <a:r>
              <a:rPr lang="en-GB" dirty="0" smtClean="0">
                <a:solidFill>
                  <a:schemeClr val="bg1"/>
                </a:solidFill>
              </a:rPr>
              <a:t>...And if you decide on a foster suckling-mother for your children, there is no sin on you, provided you pay (the lactating mother) what you agreed (to give her) on a reasonable basis... </a:t>
            </a:r>
          </a:p>
          <a:p>
            <a:pPr rtl="0" eaLnBrk="1" hangingPunct="1">
              <a:buFont typeface="Wingdings" pitchFamily="2" charset="2"/>
              <a:buNone/>
            </a:pPr>
            <a:r>
              <a:rPr lang="en-GB" sz="2400" dirty="0" smtClean="0">
                <a:solidFill>
                  <a:schemeClr val="bg1"/>
                </a:solidFill>
              </a:rPr>
              <a:t>Chapter 2,  Verse 233</a:t>
            </a:r>
            <a:endParaRPr lang="ar-SA" sz="2400" dirty="0" smtClean="0">
              <a:solidFill>
                <a:schemeClr val="bg1"/>
              </a:solidFill>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2"/>
          <p:cNvSpPr>
            <a:spLocks noGrp="1"/>
          </p:cNvSpPr>
          <p:nvPr>
            <p:ph idx="1"/>
          </p:nvPr>
        </p:nvSpPr>
        <p:spPr>
          <a:xfrm>
            <a:off x="457200" y="434975"/>
            <a:ext cx="8229600" cy="5351463"/>
          </a:xfrm>
        </p:spPr>
        <p:txBody>
          <a:bodyPr/>
          <a:lstStyle/>
          <a:p>
            <a:pPr eaLnBrk="1" hangingPunct="1">
              <a:buFont typeface="Wingdings 2" pitchFamily="18" charset="2"/>
              <a:buNone/>
            </a:pPr>
            <a:r>
              <a:rPr lang="ar-SA" b="1" smtClean="0">
                <a:solidFill>
                  <a:schemeClr val="bg1"/>
                </a:solidFill>
                <a:cs typeface="Simplified Arabic" pitchFamily="2" charset="-78"/>
              </a:rPr>
              <a:t>قال تعالى:</a:t>
            </a:r>
          </a:p>
          <a:p>
            <a:pPr eaLnBrk="1" hangingPunct="1">
              <a:buFont typeface="Wingdings 2" pitchFamily="18" charset="2"/>
              <a:buNone/>
            </a:pPr>
            <a:r>
              <a:rPr lang="ar-SA" b="1" smtClean="0">
                <a:solidFill>
                  <a:schemeClr val="bg1"/>
                </a:solidFill>
                <a:cs typeface="Simplified Arabic" pitchFamily="2" charset="-78"/>
              </a:rPr>
              <a:t> </a:t>
            </a:r>
            <a:r>
              <a:rPr lang="ar-SA" smtClean="0">
                <a:solidFill>
                  <a:schemeClr val="bg1"/>
                </a:solidFill>
                <a:cs typeface="Simplified Arabic" pitchFamily="2" charset="-78"/>
              </a:rPr>
              <a:t>(</a:t>
            </a:r>
            <a:r>
              <a:rPr lang="ar-SA" b="1" smtClean="0">
                <a:solidFill>
                  <a:schemeClr val="bg1"/>
                </a:solidFill>
                <a:cs typeface="DecoType Naskh Variants" pitchFamily="2" charset="-78"/>
              </a:rPr>
              <a:t>حُرِّمَتْ عَلَيْكُمْ أُمَّهَاتُكُمْ وَبَنَاتُكُمْ وَأَخَوَاتُكُمْ وَعَمَّاتُكُمْ  وخالاتكم وبنات الأخ  وبنات الأخت </a:t>
            </a:r>
            <a:r>
              <a:rPr lang="ar-SA" b="1" smtClean="0">
                <a:solidFill>
                  <a:srgbClr val="FF0000"/>
                </a:solidFill>
                <a:cs typeface="DecoType Naskh Variants" pitchFamily="2" charset="-78"/>
              </a:rPr>
              <a:t>وأمهاتكم اللاتي أرضعنكم   وَأَخَوَاتُكُمْ مِنْ الرَّضَاعَة  </a:t>
            </a:r>
            <a:r>
              <a:rPr lang="ar-SA" b="1" smtClean="0">
                <a:solidFill>
                  <a:schemeClr val="bg1"/>
                </a:solidFill>
                <a:cs typeface="DecoType Naskh Variants" pitchFamily="2" charset="-78"/>
                <a:sym typeface="AGA Arabesque" pitchFamily="2" charset="2"/>
              </a:rPr>
              <a:t>)</a:t>
            </a:r>
            <a:r>
              <a:rPr lang="ar-SA" sz="2400" smtClean="0">
                <a:solidFill>
                  <a:schemeClr val="bg1"/>
                </a:solidFill>
                <a:cs typeface="Simplified Arabic" pitchFamily="2" charset="-78"/>
              </a:rPr>
              <a:t> [النساء: 23]</a:t>
            </a:r>
          </a:p>
          <a:p>
            <a:pPr algn="just" rtl="0" eaLnBrk="1" hangingPunct="1">
              <a:buFont typeface="Wingdings 2" pitchFamily="18" charset="2"/>
              <a:buNone/>
            </a:pPr>
            <a:r>
              <a:rPr lang="en-GB" smtClean="0">
                <a:solidFill>
                  <a:schemeClr val="bg1"/>
                </a:solidFill>
              </a:rPr>
              <a:t>Prohibited to you for marriage are your mothers, and your daughters, and your sisters, and your father’s sisters, and your mother’s sisters, and brother’s daughters, and sister’s daughters, </a:t>
            </a:r>
            <a:r>
              <a:rPr lang="en-GB" smtClean="0">
                <a:solidFill>
                  <a:srgbClr val="FF0000"/>
                </a:solidFill>
              </a:rPr>
              <a:t>and your foster mothers who breastfed you</a:t>
            </a:r>
            <a:r>
              <a:rPr lang="en-GB" smtClean="0">
                <a:solidFill>
                  <a:schemeClr val="bg1"/>
                </a:solidFill>
              </a:rPr>
              <a:t>, </a:t>
            </a:r>
            <a:r>
              <a:rPr lang="en-GB" smtClean="0">
                <a:solidFill>
                  <a:srgbClr val="FF0000"/>
                </a:solidFill>
              </a:rPr>
              <a:t>and your sisters by virtue of breastfeeding</a:t>
            </a:r>
            <a:r>
              <a:rPr lang="en-GB" smtClean="0">
                <a:solidFill>
                  <a:schemeClr val="bg1"/>
                </a:solidFill>
              </a:rPr>
              <a:t>...</a:t>
            </a:r>
          </a:p>
          <a:p>
            <a:pPr algn="ctr" rtl="0" eaLnBrk="1" hangingPunct="1">
              <a:buFont typeface="Wingdings 2" pitchFamily="18" charset="2"/>
              <a:buNone/>
            </a:pPr>
            <a:r>
              <a:rPr lang="en-US" sz="2400" smtClean="0">
                <a:solidFill>
                  <a:schemeClr val="bg1"/>
                </a:solidFill>
              </a:rPr>
              <a:t>                         Chapter 4 – Verse 23</a:t>
            </a:r>
            <a:endParaRPr lang="en-GB" sz="2400" smtClean="0">
              <a:solidFill>
                <a:schemeClr val="bg1"/>
              </a:solidFill>
            </a:endParaRPr>
          </a:p>
          <a:p>
            <a:pPr eaLnBrk="1" hangingPunct="1">
              <a:buFont typeface="Wingdings 2" pitchFamily="18" charset="2"/>
              <a:buNone/>
            </a:pPr>
            <a:endParaRPr lang="en-GB" smtClean="0">
              <a:solidFill>
                <a:schemeClr val="bg1"/>
              </a:solidFill>
            </a:endParaRPr>
          </a:p>
          <a:p>
            <a:pPr algn="l" rtl="0" eaLnBrk="1" hangingPunct="1">
              <a:buFont typeface="Wingdings 2" pitchFamily="18" charset="2"/>
              <a:buNone/>
            </a:pPr>
            <a:endParaRPr lang="ar-SA" smtClean="0">
              <a:solidFill>
                <a:schemeClr val="bg1"/>
              </a:solidFill>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body" sz="half" idx="1"/>
          </p:nvPr>
        </p:nvSpPr>
        <p:spPr>
          <a:xfrm>
            <a:off x="468313" y="549275"/>
            <a:ext cx="8362950" cy="5721350"/>
          </a:xfrm>
        </p:spPr>
        <p:txBody>
          <a:bodyPr/>
          <a:lstStyle/>
          <a:p>
            <a:pPr algn="just" eaLnBrk="1" hangingPunct="1">
              <a:buFont typeface="Wingdings" pitchFamily="2" charset="2"/>
              <a:buNone/>
            </a:pPr>
            <a:endParaRPr lang="ar-SA" dirty="0" smtClean="0">
              <a:cs typeface="Simplified Arabic" pitchFamily="2" charset="-78"/>
            </a:endParaRPr>
          </a:p>
          <a:p>
            <a:pPr algn="just" eaLnBrk="1" hangingPunct="1">
              <a:buFont typeface="Wingdings" pitchFamily="2" charset="2"/>
              <a:buNone/>
            </a:pPr>
            <a:r>
              <a:rPr lang="ar-SA" b="1" dirty="0" smtClean="0">
                <a:solidFill>
                  <a:schemeClr val="bg1"/>
                </a:solidFill>
                <a:cs typeface="Monotype Koufi" pitchFamily="2" charset="-78"/>
              </a:rPr>
              <a:t>وقال الرسول الكريم محمد صلى الله عليه وسلم: </a:t>
            </a:r>
          </a:p>
          <a:p>
            <a:pPr algn="just" eaLnBrk="1" hangingPunct="1">
              <a:buFont typeface="Wingdings" pitchFamily="2" charset="2"/>
              <a:buNone/>
            </a:pPr>
            <a:r>
              <a:rPr lang="ar-SA" sz="4800" b="1" dirty="0" smtClean="0">
                <a:solidFill>
                  <a:srgbClr val="FF0000"/>
                </a:solidFill>
                <a:cs typeface="Monotype Koufi" pitchFamily="2" charset="-78"/>
              </a:rPr>
              <a:t>( يحرم من الرضاعة ما يحرم من النسب)</a:t>
            </a:r>
            <a:r>
              <a:rPr lang="ar-SA" dirty="0" smtClean="0">
                <a:solidFill>
                  <a:srgbClr val="FF0000"/>
                </a:solidFill>
                <a:cs typeface="Monotype Koufi" pitchFamily="2" charset="-78"/>
              </a:rPr>
              <a:t> </a:t>
            </a:r>
          </a:p>
          <a:p>
            <a:pPr algn="just" eaLnBrk="1" hangingPunct="1">
              <a:buFont typeface="Wingdings" pitchFamily="2" charset="2"/>
              <a:buNone/>
            </a:pPr>
            <a:r>
              <a:rPr lang="ar-SA" dirty="0" smtClean="0">
                <a:solidFill>
                  <a:schemeClr val="bg1"/>
                </a:solidFill>
                <a:cs typeface="Monotype Koufi" pitchFamily="2" charset="-78"/>
              </a:rPr>
              <a:t>رواه الأمام مسلم من حديث عائشة وابن عباس (رض الله عنهما).</a:t>
            </a:r>
          </a:p>
          <a:p>
            <a:pPr algn="just" rtl="0" eaLnBrk="1" hangingPunct="1">
              <a:buFont typeface="Wingdings" pitchFamily="2" charset="2"/>
              <a:buNone/>
            </a:pPr>
            <a:endParaRPr lang="en-US" dirty="0" smtClean="0">
              <a:solidFill>
                <a:schemeClr val="bg1"/>
              </a:solidFill>
              <a:cs typeface="Monotype Koufi" pitchFamily="2" charset="-78"/>
            </a:endParaRPr>
          </a:p>
          <a:p>
            <a:pPr algn="just" rtl="0" eaLnBrk="1" hangingPunct="1">
              <a:buFont typeface="Wingdings" pitchFamily="2" charset="2"/>
              <a:buNone/>
            </a:pPr>
            <a:r>
              <a:rPr lang="en-US" dirty="0" smtClean="0">
                <a:solidFill>
                  <a:schemeClr val="bg1"/>
                </a:solidFill>
                <a:cs typeface="Monotype Koufi" pitchFamily="2" charset="-78"/>
              </a:rPr>
              <a:t>( The prohibitions related to Breastfeeding are </a:t>
            </a:r>
            <a:r>
              <a:rPr lang="en-US" dirty="0" err="1" smtClean="0">
                <a:solidFill>
                  <a:schemeClr val="bg1"/>
                </a:solidFill>
                <a:cs typeface="Monotype Koufi" pitchFamily="2" charset="-78"/>
              </a:rPr>
              <a:t>equivilant</a:t>
            </a:r>
            <a:r>
              <a:rPr lang="en-US" dirty="0" smtClean="0">
                <a:solidFill>
                  <a:schemeClr val="bg1"/>
                </a:solidFill>
                <a:cs typeface="Monotype Koufi" pitchFamily="2" charset="-78"/>
              </a:rPr>
              <a:t> (the same) to the prohibitions related to lineage)</a:t>
            </a:r>
            <a:endParaRPr lang="ar-SA" dirty="0" smtClean="0">
              <a:solidFill>
                <a:schemeClr val="bg1"/>
              </a:solidFill>
              <a:cs typeface="Monotype Koufi"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4754">
                                            <p:txEl>
                                              <p:pRg st="1" end="1"/>
                                            </p:txEl>
                                          </p:spTgt>
                                        </p:tgtEl>
                                        <p:attrNameLst>
                                          <p:attrName>style.visibility</p:attrName>
                                        </p:attrNameLst>
                                      </p:cBhvr>
                                      <p:to>
                                        <p:strVal val="visible"/>
                                      </p:to>
                                    </p:set>
                                    <p:animEffect transition="in" filter="fade">
                                      <p:cBhvr>
                                        <p:cTn id="7" dur="2000"/>
                                        <p:tgtEl>
                                          <p:spTgt spid="7475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4754">
                                            <p:txEl>
                                              <p:pRg st="2" end="2"/>
                                            </p:txEl>
                                          </p:spTgt>
                                        </p:tgtEl>
                                        <p:attrNameLst>
                                          <p:attrName>style.visibility</p:attrName>
                                        </p:attrNameLst>
                                      </p:cBhvr>
                                      <p:to>
                                        <p:strVal val="visible"/>
                                      </p:to>
                                    </p:set>
                                    <p:animEffect transition="in" filter="fade">
                                      <p:cBhvr>
                                        <p:cTn id="10" dur="2000"/>
                                        <p:tgtEl>
                                          <p:spTgt spid="74754">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74754">
                                            <p:txEl>
                                              <p:pRg st="3" end="3"/>
                                            </p:txEl>
                                          </p:spTgt>
                                        </p:tgtEl>
                                        <p:attrNameLst>
                                          <p:attrName>style.visibility</p:attrName>
                                        </p:attrNameLst>
                                      </p:cBhvr>
                                      <p:to>
                                        <p:strVal val="visible"/>
                                      </p:to>
                                    </p:set>
                                    <p:animEffect transition="in" filter="fade">
                                      <p:cBhvr>
                                        <p:cTn id="13" dur="2000"/>
                                        <p:tgtEl>
                                          <p:spTgt spid="7475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74754">
                                            <p:txEl>
                                              <p:pRg st="5" end="5"/>
                                            </p:txEl>
                                          </p:spTgt>
                                        </p:tgtEl>
                                        <p:attrNameLst>
                                          <p:attrName>style.visibility</p:attrName>
                                        </p:attrNameLst>
                                      </p:cBhvr>
                                      <p:to>
                                        <p:strVal val="visible"/>
                                      </p:to>
                                    </p:set>
                                    <p:animEffect transition="in" filter="fade">
                                      <p:cBhvr>
                                        <p:cTn id="16" dur="2000"/>
                                        <p:tgtEl>
                                          <p:spTgt spid="74754">
                                            <p:txEl>
                                              <p:pRg st="5" end="5"/>
                                            </p:txEl>
                                          </p:spTgt>
                                        </p:tgtEl>
                                      </p:cBhvr>
                                    </p:animEffect>
                                  </p:childTnLst>
                                </p:cTn>
                              </p:par>
                              <p:par>
                                <p:cTn id="17" presetID="22" presetClass="exit" presetSubtype="4" fill="hold" nodeType="withEffect">
                                  <p:stCondLst>
                                    <p:cond delay="0"/>
                                  </p:stCondLst>
                                  <p:childTnLst>
                                    <p:animEffect transition="out" filter="wipe(down)">
                                      <p:cBhvr>
                                        <p:cTn id="18" dur="500"/>
                                        <p:tgtEl>
                                          <p:spTgt spid="74754">
                                            <p:txEl>
                                              <p:pRg st="1" end="1"/>
                                            </p:txEl>
                                          </p:spTgt>
                                        </p:tgtEl>
                                      </p:cBhvr>
                                    </p:animEffect>
                                    <p:set>
                                      <p:cBhvr>
                                        <p:cTn id="19" dur="1" fill="hold">
                                          <p:stCondLst>
                                            <p:cond delay="499"/>
                                          </p:stCondLst>
                                        </p:cTn>
                                        <p:tgtEl>
                                          <p:spTgt spid="74754">
                                            <p:txEl>
                                              <p:pRg st="1" end="1"/>
                                            </p:txEl>
                                          </p:spTgt>
                                        </p:tgtEl>
                                        <p:attrNameLst>
                                          <p:attrName>style.visibility</p:attrName>
                                        </p:attrNameLst>
                                      </p:cBhvr>
                                      <p:to>
                                        <p:strVal val="hidden"/>
                                      </p:to>
                                    </p:set>
                                  </p:childTnLst>
                                </p:cTn>
                              </p:par>
                              <p:par>
                                <p:cTn id="20" presetID="22" presetClass="exit" presetSubtype="4" fill="hold" nodeType="withEffect">
                                  <p:stCondLst>
                                    <p:cond delay="0"/>
                                  </p:stCondLst>
                                  <p:childTnLst>
                                    <p:animEffect transition="out" filter="wipe(down)">
                                      <p:cBhvr>
                                        <p:cTn id="21" dur="500"/>
                                        <p:tgtEl>
                                          <p:spTgt spid="74754">
                                            <p:txEl>
                                              <p:pRg st="2" end="2"/>
                                            </p:txEl>
                                          </p:spTgt>
                                        </p:tgtEl>
                                      </p:cBhvr>
                                    </p:animEffect>
                                    <p:set>
                                      <p:cBhvr>
                                        <p:cTn id="22" dur="1" fill="hold">
                                          <p:stCondLst>
                                            <p:cond delay="499"/>
                                          </p:stCondLst>
                                        </p:cTn>
                                        <p:tgtEl>
                                          <p:spTgt spid="74754">
                                            <p:txEl>
                                              <p:pRg st="2" end="2"/>
                                            </p:txEl>
                                          </p:spTgt>
                                        </p:tgtEl>
                                        <p:attrNameLst>
                                          <p:attrName>style.visibility</p:attrName>
                                        </p:attrNameLst>
                                      </p:cBhvr>
                                      <p:to>
                                        <p:strVal val="hidden"/>
                                      </p:to>
                                    </p:set>
                                  </p:childTnLst>
                                </p:cTn>
                              </p:par>
                              <p:par>
                                <p:cTn id="23" presetID="22" presetClass="exit" presetSubtype="4" fill="hold" nodeType="withEffect">
                                  <p:stCondLst>
                                    <p:cond delay="0"/>
                                  </p:stCondLst>
                                  <p:childTnLst>
                                    <p:animEffect transition="out" filter="wipe(down)">
                                      <p:cBhvr>
                                        <p:cTn id="24" dur="500"/>
                                        <p:tgtEl>
                                          <p:spTgt spid="74754">
                                            <p:txEl>
                                              <p:pRg st="3" end="3"/>
                                            </p:txEl>
                                          </p:spTgt>
                                        </p:tgtEl>
                                      </p:cBhvr>
                                    </p:animEffect>
                                    <p:set>
                                      <p:cBhvr>
                                        <p:cTn id="25" dur="1" fill="hold">
                                          <p:stCondLst>
                                            <p:cond delay="499"/>
                                          </p:stCondLst>
                                        </p:cTn>
                                        <p:tgtEl>
                                          <p:spTgt spid="74754">
                                            <p:txEl>
                                              <p:pRg st="3" end="3"/>
                                            </p:txEl>
                                          </p:spTgt>
                                        </p:tgtEl>
                                        <p:attrNameLst>
                                          <p:attrName>style.visibility</p:attrName>
                                        </p:attrNameLst>
                                      </p:cBhvr>
                                      <p:to>
                                        <p:strVal val="hidden"/>
                                      </p:to>
                                    </p:set>
                                  </p:childTnLst>
                                </p:cTn>
                              </p:par>
                              <p:par>
                                <p:cTn id="26" presetID="22" presetClass="exit" presetSubtype="4" fill="hold" nodeType="withEffect">
                                  <p:stCondLst>
                                    <p:cond delay="0"/>
                                  </p:stCondLst>
                                  <p:childTnLst>
                                    <p:animEffect transition="out" filter="wipe(down)">
                                      <p:cBhvr>
                                        <p:cTn id="27" dur="500"/>
                                        <p:tgtEl>
                                          <p:spTgt spid="74754">
                                            <p:txEl>
                                              <p:pRg st="5" end="5"/>
                                            </p:txEl>
                                          </p:spTgt>
                                        </p:tgtEl>
                                      </p:cBhvr>
                                    </p:animEffect>
                                    <p:set>
                                      <p:cBhvr>
                                        <p:cTn id="28" dur="1" fill="hold">
                                          <p:stCondLst>
                                            <p:cond delay="499"/>
                                          </p:stCondLst>
                                        </p:cTn>
                                        <p:tgtEl>
                                          <p:spTgt spid="74754">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71438"/>
            <a:ext cx="8186738" cy="6191250"/>
          </a:xfrm>
        </p:spPr>
        <p:txBody>
          <a:bodyPr>
            <a:normAutofit fontScale="92500" lnSpcReduction="10000"/>
          </a:bodyPr>
          <a:lstStyle/>
          <a:p>
            <a:pPr marL="548640" indent="-411480" eaLnBrk="1" fontAlgn="auto" hangingPunct="1">
              <a:spcAft>
                <a:spcPts val="0"/>
              </a:spcAft>
              <a:buClr>
                <a:schemeClr val="tx1">
                  <a:shade val="95000"/>
                </a:schemeClr>
              </a:buClr>
              <a:buFont typeface="Wingdings" pitchFamily="2" charset="2"/>
              <a:buNone/>
              <a:defRPr/>
            </a:pPr>
            <a:r>
              <a:rPr lang="ar-SA" dirty="0" smtClean="0">
                <a:solidFill>
                  <a:schemeClr val="bg1"/>
                </a:solidFill>
              </a:rPr>
              <a:t>عن ابن مسعود رضي الله عنه عن النبي صلى الله عليه وسلم أنه قال : </a:t>
            </a:r>
          </a:p>
          <a:p>
            <a:pPr marL="548640" indent="-411480" eaLnBrk="1" fontAlgn="auto" hangingPunct="1">
              <a:spcAft>
                <a:spcPts val="0"/>
              </a:spcAft>
              <a:buClr>
                <a:schemeClr val="tx1">
                  <a:shade val="95000"/>
                </a:schemeClr>
              </a:buClr>
              <a:buFont typeface="Wingdings" pitchFamily="2" charset="2"/>
              <a:buNone/>
              <a:defRPr/>
            </a:pPr>
            <a:r>
              <a:rPr lang="ar-SA" dirty="0" smtClean="0">
                <a:solidFill>
                  <a:schemeClr val="bg1"/>
                </a:solidFill>
              </a:rPr>
              <a:t>(</a:t>
            </a:r>
            <a:r>
              <a:rPr lang="ar-SA" b="1" dirty="0" smtClean="0">
                <a:solidFill>
                  <a:srgbClr val="FF0000"/>
                </a:solidFill>
              </a:rPr>
              <a:t>لا رضاع إلا ما شد العظم وأنبت اللحم ، أو قال : ما أنشز العظم</a:t>
            </a:r>
            <a:r>
              <a:rPr lang="ar-SA" dirty="0" smtClean="0">
                <a:solidFill>
                  <a:schemeClr val="bg1"/>
                </a:solidFill>
              </a:rPr>
              <a:t>) .</a:t>
            </a:r>
          </a:p>
          <a:p>
            <a:pPr marL="548640" indent="-411480" algn="l" eaLnBrk="1" fontAlgn="auto" hangingPunct="1">
              <a:spcAft>
                <a:spcPts val="0"/>
              </a:spcAft>
              <a:buClr>
                <a:schemeClr val="tx1">
                  <a:shade val="95000"/>
                </a:schemeClr>
              </a:buClr>
              <a:buFont typeface="Wingdings" pitchFamily="2" charset="2"/>
              <a:buNone/>
              <a:defRPr/>
            </a:pPr>
            <a:r>
              <a:rPr lang="ar-SA" sz="2000" dirty="0" smtClean="0">
                <a:solidFill>
                  <a:schemeClr val="bg1"/>
                </a:solidFill>
              </a:rPr>
              <a:t>المحدث: ابن عبدالبر - المصدر: التمهيد - الصفحة أو الرقم: 8/261</a:t>
            </a:r>
          </a:p>
          <a:p>
            <a:pPr marL="548640" indent="-411480" algn="l" eaLnBrk="1" fontAlgn="auto" hangingPunct="1">
              <a:spcAft>
                <a:spcPts val="0"/>
              </a:spcAft>
              <a:buClr>
                <a:schemeClr val="tx1">
                  <a:shade val="95000"/>
                </a:schemeClr>
              </a:buClr>
              <a:buFont typeface="Wingdings" pitchFamily="2" charset="2"/>
              <a:buNone/>
              <a:defRPr/>
            </a:pPr>
            <a:endParaRPr lang="ar-SA" sz="2000" dirty="0" smtClean="0">
              <a:solidFill>
                <a:schemeClr val="bg1"/>
              </a:solidFill>
            </a:endParaRPr>
          </a:p>
          <a:p>
            <a:pPr marL="548640" indent="-411480" algn="just" rtl="0" eaLnBrk="1" fontAlgn="auto" hangingPunct="1">
              <a:spcAft>
                <a:spcPts val="0"/>
              </a:spcAft>
              <a:buClr>
                <a:schemeClr val="tx1">
                  <a:shade val="95000"/>
                </a:schemeClr>
              </a:buClr>
              <a:buNone/>
              <a:defRPr/>
            </a:pPr>
            <a:r>
              <a:rPr lang="en-US" sz="2400" dirty="0" smtClean="0">
                <a:solidFill>
                  <a:schemeClr val="bg1"/>
                </a:solidFill>
                <a:cs typeface="Times New Roman" pitchFamily="18" charset="0"/>
              </a:rPr>
              <a:t>( It is not considered “breastfeeding” except that it is sufficient to strengthen the bones and develop the flesh.) </a:t>
            </a:r>
            <a:endParaRPr lang="ar-SA" sz="2400" dirty="0" smtClean="0">
              <a:solidFill>
                <a:schemeClr val="bg1"/>
              </a:solidFill>
            </a:endParaRPr>
          </a:p>
          <a:p>
            <a:pPr marL="548640" indent="-411480" algn="just" rtl="0" eaLnBrk="1" fontAlgn="auto" hangingPunct="1">
              <a:spcAft>
                <a:spcPts val="0"/>
              </a:spcAft>
              <a:buClr>
                <a:schemeClr val="tx1">
                  <a:shade val="95000"/>
                </a:schemeClr>
              </a:buClr>
              <a:buFont typeface="Wingdings" pitchFamily="2" charset="2"/>
              <a:buNone/>
              <a:defRPr/>
            </a:pPr>
            <a:endParaRPr lang="en-US" sz="2400" dirty="0" smtClean="0">
              <a:solidFill>
                <a:schemeClr val="bg1"/>
              </a:solidFill>
            </a:endParaRPr>
          </a:p>
          <a:p>
            <a:pPr marL="548640" indent="-411480" algn="l" eaLnBrk="1" fontAlgn="auto" hangingPunct="1">
              <a:spcAft>
                <a:spcPts val="0"/>
              </a:spcAft>
              <a:buClr>
                <a:schemeClr val="tx1">
                  <a:shade val="95000"/>
                </a:schemeClr>
              </a:buClr>
              <a:buFont typeface="Wingdings" pitchFamily="2" charset="2"/>
              <a:buNone/>
              <a:defRPr/>
            </a:pPr>
            <a:endParaRPr lang="ar-SA" sz="2400" dirty="0" smtClean="0">
              <a:solidFill>
                <a:schemeClr val="bg1"/>
              </a:solidFill>
            </a:endParaRPr>
          </a:p>
          <a:p>
            <a:pPr marL="548640" indent="-411480" eaLnBrk="1" fontAlgn="auto" hangingPunct="1">
              <a:spcAft>
                <a:spcPts val="0"/>
              </a:spcAft>
              <a:buClr>
                <a:schemeClr val="tx1">
                  <a:shade val="95000"/>
                </a:schemeClr>
              </a:buClr>
              <a:buFont typeface="Wingdings" pitchFamily="2" charset="2"/>
              <a:buNone/>
              <a:defRPr/>
            </a:pPr>
            <a:r>
              <a:rPr lang="ar-SA" dirty="0" smtClean="0">
                <a:solidFill>
                  <a:schemeClr val="bg1"/>
                </a:solidFill>
              </a:rPr>
              <a:t>عن عائشة (رضي الله عنها) </a:t>
            </a:r>
            <a:r>
              <a:rPr lang="ar-SA" dirty="0" smtClean="0">
                <a:solidFill>
                  <a:srgbClr val="FF0000"/>
                </a:solidFill>
              </a:rPr>
              <a:t>:  </a:t>
            </a:r>
            <a:r>
              <a:rPr lang="ar-SA" b="1" dirty="0" smtClean="0">
                <a:solidFill>
                  <a:srgbClr val="FF0000"/>
                </a:solidFill>
              </a:rPr>
              <a:t>خمس رضعات</a:t>
            </a:r>
            <a:r>
              <a:rPr lang="ar-SA" dirty="0" smtClean="0">
                <a:solidFill>
                  <a:srgbClr val="FF0000"/>
                </a:solidFill>
              </a:rPr>
              <a:t> [ أي فيما يحرم من الرضاع ]</a:t>
            </a:r>
          </a:p>
          <a:p>
            <a:pPr marL="548640" indent="-411480" algn="l" eaLnBrk="1" fontAlgn="auto" hangingPunct="1">
              <a:spcAft>
                <a:spcPts val="0"/>
              </a:spcAft>
              <a:buClr>
                <a:schemeClr val="tx1">
                  <a:shade val="95000"/>
                </a:schemeClr>
              </a:buClr>
              <a:buFont typeface="Wingdings" pitchFamily="2" charset="2"/>
              <a:buNone/>
              <a:defRPr/>
            </a:pPr>
            <a:r>
              <a:rPr lang="ar-SA" sz="2000" dirty="0" smtClean="0">
                <a:solidFill>
                  <a:schemeClr val="bg1"/>
                </a:solidFill>
              </a:rPr>
              <a:t>المحدث : ابن حجر العسقلاني - المصدر: فتح الباري لابن حجر - الصفحة أو الرقم: 9/50</a:t>
            </a:r>
          </a:p>
          <a:p>
            <a:pPr marL="548640" indent="-411480" algn="just" rtl="0" eaLnBrk="1" fontAlgn="auto" hangingPunct="1">
              <a:spcAft>
                <a:spcPts val="0"/>
              </a:spcAft>
              <a:buClr>
                <a:schemeClr val="tx1">
                  <a:shade val="95000"/>
                </a:schemeClr>
              </a:buClr>
              <a:buNone/>
              <a:defRPr/>
            </a:pPr>
            <a:endParaRPr lang="en-US" sz="2400" dirty="0" smtClean="0">
              <a:solidFill>
                <a:schemeClr val="bg1"/>
              </a:solidFill>
            </a:endParaRPr>
          </a:p>
          <a:p>
            <a:pPr algn="just" rtl="0">
              <a:buNone/>
            </a:pPr>
            <a:r>
              <a:rPr lang="en-US" sz="2400" dirty="0" smtClean="0">
                <a:solidFill>
                  <a:schemeClr val="bg1"/>
                </a:solidFill>
                <a:cs typeface="Arial" pitchFamily="34" charset="0"/>
              </a:rPr>
              <a:t>( Five sessions of breastfeeding) [that is: in what prohibits of the sucks].</a:t>
            </a:r>
          </a:p>
          <a:p>
            <a:pPr marL="548640" indent="-411480" algn="r" rtl="0" eaLnBrk="1" fontAlgn="auto" hangingPunct="1">
              <a:spcAft>
                <a:spcPts val="0"/>
              </a:spcAft>
              <a:buClr>
                <a:schemeClr val="tx1">
                  <a:shade val="95000"/>
                </a:schemeClr>
              </a:buClr>
              <a:buNone/>
              <a:defRPr/>
            </a:pPr>
            <a:endParaRPr lang="en-US" sz="2400" dirty="0" smtClean="0">
              <a:solidFill>
                <a:schemeClr val="bg1"/>
              </a:solidFill>
            </a:endParaRPr>
          </a:p>
          <a:p>
            <a:pPr marL="548640" indent="-411480" algn="l" eaLnBrk="1" fontAlgn="auto" hangingPunct="1">
              <a:spcAft>
                <a:spcPts val="0"/>
              </a:spcAft>
              <a:buClr>
                <a:schemeClr val="tx1">
                  <a:shade val="95000"/>
                </a:schemeClr>
              </a:buClr>
              <a:buFont typeface="Wingdings" pitchFamily="2" charset="2"/>
              <a:buNone/>
              <a:defRPr/>
            </a:pPr>
            <a:endParaRPr lang="ar-SA" sz="2000" dirty="0" smtClean="0">
              <a:solidFill>
                <a:schemeClr val="bg1"/>
              </a:solidFill>
            </a:endParaRPr>
          </a:p>
          <a:p>
            <a:pPr marL="548640" indent="-411480" algn="l" eaLnBrk="1" fontAlgn="auto" hangingPunct="1">
              <a:spcAft>
                <a:spcPts val="0"/>
              </a:spcAft>
              <a:buClr>
                <a:schemeClr val="tx1">
                  <a:shade val="95000"/>
                </a:schemeClr>
              </a:buClr>
              <a:buFont typeface="Wingdings" pitchFamily="2" charset="2"/>
              <a:buNone/>
              <a:defRPr/>
            </a:pPr>
            <a:endParaRPr lang="ar-SA" sz="2000" dirty="0" smtClean="0">
              <a:solidFill>
                <a:schemeClr val="bg1"/>
              </a:solidFill>
            </a:endParaRPr>
          </a:p>
          <a:p>
            <a:pPr marL="548640" indent="-411480" eaLnBrk="1" fontAlgn="auto" hangingPunct="1">
              <a:spcAft>
                <a:spcPts val="0"/>
              </a:spcAft>
              <a:buClr>
                <a:schemeClr val="tx1">
                  <a:shade val="95000"/>
                </a:schemeClr>
              </a:buClr>
              <a:buFont typeface="Wingdings" pitchFamily="2" charset="2"/>
              <a:buNone/>
              <a:defRPr/>
            </a:pPr>
            <a:r>
              <a:rPr lang="ar-SA" dirty="0" smtClean="0">
                <a:solidFill>
                  <a:schemeClr val="bg1"/>
                </a:solidFill>
              </a:rPr>
              <a:t> </a:t>
            </a:r>
          </a:p>
          <a:p>
            <a:pPr marL="548640" indent="-411480" eaLnBrk="1" fontAlgn="auto" hangingPunct="1">
              <a:spcAft>
                <a:spcPts val="0"/>
              </a:spcAft>
              <a:buClr>
                <a:schemeClr val="tx1">
                  <a:shade val="95000"/>
                </a:schemeClr>
              </a:buClr>
              <a:buFont typeface="Wingdings" pitchFamily="2" charset="2"/>
              <a:buNone/>
              <a:defRPr/>
            </a:pPr>
            <a:endParaRPr lang="ar-SA" dirty="0" smtClean="0">
              <a:solidFill>
                <a:schemeClr val="bg1"/>
              </a:solidFill>
            </a:endParaRPr>
          </a:p>
          <a:p>
            <a:pPr marL="548640" indent="-411480" eaLnBrk="1" fontAlgn="auto" hangingPunct="1">
              <a:spcAft>
                <a:spcPts val="0"/>
              </a:spcAft>
              <a:buClr>
                <a:schemeClr val="tx1">
                  <a:shade val="95000"/>
                </a:schemeClr>
              </a:buClr>
              <a:buFont typeface="Wingdings" pitchFamily="2" charset="2"/>
              <a:buNone/>
              <a:defRPr/>
            </a:pPr>
            <a:endParaRPr lang="ar-SA" dirty="0" smtClean="0">
              <a:solidFill>
                <a:schemeClr val="bg1"/>
              </a:solidFill>
            </a:endParaRPr>
          </a:p>
          <a:p>
            <a:pPr marL="548640" indent="-411480" eaLnBrk="1" fontAlgn="auto" hangingPunct="1">
              <a:spcAft>
                <a:spcPts val="0"/>
              </a:spcAft>
              <a:buClr>
                <a:schemeClr val="tx1">
                  <a:shade val="95000"/>
                </a:schemeClr>
              </a:buClr>
              <a:buFont typeface="Wingdings" pitchFamily="2" charset="2"/>
              <a:buNone/>
              <a:defRPr/>
            </a:pPr>
            <a:endParaRPr lang="ar-SA" dirty="0" smtClean="0">
              <a:solidFill>
                <a:schemeClr val="bg1"/>
              </a:solidFill>
            </a:endParaRPr>
          </a:p>
          <a:p>
            <a:pPr marL="548640" indent="-411480" eaLnBrk="1" fontAlgn="auto" hangingPunct="1">
              <a:spcAft>
                <a:spcPts val="0"/>
              </a:spcAft>
              <a:buClr>
                <a:schemeClr val="tx1">
                  <a:shade val="95000"/>
                </a:schemeClr>
              </a:buClr>
              <a:buFont typeface="Wingdings" pitchFamily="2" charset="2"/>
              <a:buNone/>
              <a:defRPr/>
            </a:pPr>
            <a:endParaRPr lang="ar-SA" dirty="0">
              <a:solidFill>
                <a:schemeClr val="bg1"/>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p:nvPr>
        </p:nvSpPr>
        <p:spPr/>
        <p:txBody>
          <a:bodyPr/>
          <a:lstStyle/>
          <a:p>
            <a:pPr eaLnBrk="1" hangingPunct="1">
              <a:buFont typeface="Wingdings" pitchFamily="2" charset="2"/>
              <a:buNone/>
            </a:pPr>
            <a:r>
              <a:rPr lang="ar-SA" dirty="0" smtClean="0">
                <a:solidFill>
                  <a:schemeClr val="bg1"/>
                </a:solidFill>
              </a:rPr>
              <a:t>- وقال عليه الصلاة والسلام :</a:t>
            </a:r>
          </a:p>
          <a:p>
            <a:pPr eaLnBrk="1" hangingPunct="1">
              <a:buFont typeface="Wingdings" pitchFamily="2" charset="2"/>
              <a:buNone/>
            </a:pPr>
            <a:r>
              <a:rPr lang="ar-SA" dirty="0" smtClean="0">
                <a:solidFill>
                  <a:schemeClr val="bg1"/>
                </a:solidFill>
              </a:rPr>
              <a:t>(</a:t>
            </a:r>
            <a:r>
              <a:rPr lang="ar-SA" b="1" dirty="0" smtClean="0">
                <a:solidFill>
                  <a:srgbClr val="FF0000"/>
                </a:solidFill>
              </a:rPr>
              <a:t>لا تسترضعوا الحمقاء فإن اللبن يورث </a:t>
            </a:r>
            <a:r>
              <a:rPr lang="ar-SA" dirty="0" smtClean="0">
                <a:solidFill>
                  <a:schemeClr val="bg1"/>
                </a:solidFill>
              </a:rPr>
              <a:t>)</a:t>
            </a:r>
            <a:endParaRPr lang="ar-SA" b="1" dirty="0" smtClean="0">
              <a:solidFill>
                <a:schemeClr val="bg1"/>
              </a:solidFill>
            </a:endParaRPr>
          </a:p>
          <a:p>
            <a:pPr algn="l" eaLnBrk="1" hangingPunct="1">
              <a:buFont typeface="Wingdings" pitchFamily="2" charset="2"/>
              <a:buNone/>
            </a:pPr>
            <a:r>
              <a:rPr lang="ar-SA" sz="2000" dirty="0" smtClean="0">
                <a:solidFill>
                  <a:schemeClr val="bg1"/>
                </a:solidFill>
              </a:rPr>
              <a:t>الراوي: عائشة المحدث: الهيثمي - المصدر: مجمع الزوائد - الصفحة أو الرقم: 4/265</a:t>
            </a:r>
          </a:p>
          <a:p>
            <a:pPr algn="l" eaLnBrk="1" hangingPunct="1">
              <a:buNone/>
            </a:pPr>
            <a:endParaRPr lang="en-US" dirty="0" smtClean="0">
              <a:solidFill>
                <a:schemeClr val="bg1"/>
              </a:solidFill>
            </a:endParaRPr>
          </a:p>
          <a:p>
            <a:pPr algn="just" rtl="0" eaLnBrk="1" hangingPunct="1">
              <a:buFont typeface="Wingdings" pitchFamily="2" charset="2"/>
              <a:buNone/>
            </a:pPr>
            <a:r>
              <a:rPr lang="en-US" dirty="0" smtClean="0">
                <a:solidFill>
                  <a:schemeClr val="bg1"/>
                </a:solidFill>
                <a:cs typeface="Times New Roman" pitchFamily="18" charset="0"/>
              </a:rPr>
              <a:t>( Don’t seek breastfeeding from a foolish woman , as surely the milk “ inherits”.)</a:t>
            </a:r>
            <a:endParaRPr lang="ar-SA" dirty="0" smtClean="0">
              <a:solidFill>
                <a:schemeClr val="bg1"/>
              </a:solidFill>
            </a:endParaRPr>
          </a:p>
          <a:p>
            <a:pPr eaLnBrk="1" hangingPunct="1">
              <a:buFont typeface="Wingdings" pitchFamily="2" charset="2"/>
              <a:buNone/>
            </a:pPr>
            <a:r>
              <a:rPr lang="ar-SA" dirty="0" smtClean="0">
                <a:solidFill>
                  <a:schemeClr val="bg1"/>
                </a:solidFill>
              </a:rPr>
              <a:t>- وقال عليه الصلاة والسلام :</a:t>
            </a:r>
          </a:p>
          <a:p>
            <a:pPr eaLnBrk="1" hangingPunct="1">
              <a:buFont typeface="Wingdings" pitchFamily="2" charset="2"/>
              <a:buNone/>
            </a:pPr>
            <a:r>
              <a:rPr lang="ar-SA" dirty="0" smtClean="0">
                <a:solidFill>
                  <a:schemeClr val="bg1"/>
                </a:solidFill>
              </a:rPr>
              <a:t> (</a:t>
            </a:r>
            <a:r>
              <a:rPr lang="ar-SA" b="1" dirty="0" smtClean="0">
                <a:solidFill>
                  <a:srgbClr val="FF0000"/>
                </a:solidFill>
              </a:rPr>
              <a:t>لا تسترضعوا الورهاء</a:t>
            </a:r>
            <a:r>
              <a:rPr lang="ar-SA" dirty="0" smtClean="0">
                <a:solidFill>
                  <a:schemeClr val="bg1"/>
                </a:solidFill>
              </a:rPr>
              <a:t>)</a:t>
            </a:r>
          </a:p>
          <a:p>
            <a:pPr algn="l" eaLnBrk="1" hangingPunct="1">
              <a:buFont typeface="Wingdings" pitchFamily="2" charset="2"/>
              <a:buNone/>
            </a:pPr>
            <a:r>
              <a:rPr lang="ar-SA" sz="2400" dirty="0" smtClean="0">
                <a:solidFill>
                  <a:schemeClr val="bg1"/>
                </a:solidFill>
              </a:rPr>
              <a:t>ا</a:t>
            </a:r>
            <a:r>
              <a:rPr lang="ar-SA" sz="2000" dirty="0" smtClean="0">
                <a:solidFill>
                  <a:schemeClr val="bg1"/>
                </a:solidFill>
              </a:rPr>
              <a:t>لراوي: عائشة المحدث: الهيثمي - المصدر: مجمع الزوائد - الصفحة أو الرقم: 4/265</a:t>
            </a:r>
          </a:p>
          <a:p>
            <a:pPr algn="just" rtl="0" eaLnBrk="1" hangingPunct="1">
              <a:buFontTx/>
              <a:buChar char="-"/>
            </a:pPr>
            <a:r>
              <a:rPr lang="en-US" dirty="0" smtClean="0">
                <a:solidFill>
                  <a:schemeClr val="bg1"/>
                </a:solidFill>
                <a:latin typeface="Arial" pitchFamily="34" charset="0"/>
                <a:cs typeface="Arial" pitchFamily="34" charset="0"/>
              </a:rPr>
              <a:t>( Don’t seek breastfeeding from a clumsy woman)</a:t>
            </a:r>
            <a:endParaRPr lang="ar-SA" dirty="0" smtClean="0">
              <a:solidFill>
                <a:schemeClr val="bg1"/>
              </a:solidFill>
              <a:latin typeface="Arial" pitchFamily="34" charset="0"/>
              <a:cs typeface="Arial" pitchFamily="34" charset="0"/>
            </a:endParaRPr>
          </a:p>
          <a:p>
            <a:pPr algn="l" rtl="0" eaLnBrk="1" hangingPunct="1">
              <a:buFontTx/>
              <a:buChar char="-"/>
            </a:pPr>
            <a:r>
              <a:rPr lang="en-US" dirty="0" smtClean="0">
                <a:solidFill>
                  <a:schemeClr val="bg1"/>
                </a:solidFill>
              </a:rPr>
              <a: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عمر2"/>
          <p:cNvPicPr>
            <a:picLocks noGrp="1" noChangeAspect="1" noChangeArrowheads="1"/>
          </p:cNvPicPr>
          <p:nvPr>
            <p:ph sz="half" idx="4294967295"/>
          </p:nvPr>
        </p:nvPicPr>
        <p:blipFill>
          <a:blip r:embed="rId2"/>
          <a:srcRect/>
          <a:stretch>
            <a:fillRect/>
          </a:stretch>
        </p:blipFill>
        <p:spPr>
          <a:xfrm>
            <a:off x="571500" y="571500"/>
            <a:ext cx="4098925" cy="5715000"/>
          </a:xfrm>
          <a:noFill/>
        </p:spPr>
      </p:pic>
      <p:pic>
        <p:nvPicPr>
          <p:cNvPr id="10243" name="Picture 3" descr="1"/>
          <p:cNvPicPr>
            <a:picLocks noGrp="1" noChangeAspect="1" noChangeArrowheads="1"/>
          </p:cNvPicPr>
          <p:nvPr>
            <p:ph sz="half" idx="4294967295"/>
          </p:nvPr>
        </p:nvPicPr>
        <p:blipFill>
          <a:blip r:embed="rId3"/>
          <a:srcRect/>
          <a:stretch>
            <a:fillRect/>
          </a:stretch>
        </p:blipFill>
        <p:spPr>
          <a:xfrm>
            <a:off x="4953000" y="642938"/>
            <a:ext cx="3876675" cy="5715000"/>
          </a:xfrm>
          <a:noFill/>
        </p:spPr>
      </p:pic>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285720" y="428604"/>
            <a:ext cx="8472518" cy="5880121"/>
          </a:xfrm>
          <a:effectLst/>
        </p:spPr>
        <p:txBody>
          <a:bodyPr/>
          <a:lstStyle/>
          <a:p>
            <a:pPr algn="l" rtl="0" eaLnBrk="1" hangingPunct="1">
              <a:buFontTx/>
              <a:buChar char="-"/>
            </a:pPr>
            <a:endParaRPr lang="ar-SA" sz="2400" dirty="0" smtClean="0">
              <a:solidFill>
                <a:schemeClr val="bg1"/>
              </a:solidFill>
            </a:endParaRPr>
          </a:p>
          <a:p>
            <a:pPr eaLnBrk="1" hangingPunct="1">
              <a:buFontTx/>
              <a:buChar char="-"/>
            </a:pPr>
            <a:r>
              <a:rPr lang="ar-SA" sz="2400" dirty="0" smtClean="0">
                <a:solidFill>
                  <a:schemeClr val="bg1"/>
                </a:solidFill>
              </a:rPr>
              <a:t>وقال الامام علي بن أبي طالب رضي الله عنه وكرم الله وجهه :</a:t>
            </a:r>
          </a:p>
          <a:p>
            <a:pPr eaLnBrk="1" hangingPunct="1">
              <a:buFontTx/>
              <a:buChar char="-"/>
            </a:pPr>
            <a:r>
              <a:rPr lang="ar-SA" sz="2400" dirty="0" smtClean="0">
                <a:solidFill>
                  <a:schemeClr val="bg1"/>
                </a:solidFill>
              </a:rPr>
              <a:t>(</a:t>
            </a:r>
            <a:r>
              <a:rPr lang="ar-SA" sz="2400" dirty="0" smtClean="0">
                <a:solidFill>
                  <a:srgbClr val="FF0000"/>
                </a:solidFill>
              </a:rPr>
              <a:t>تخيروا للرضاع كما تخيروا للنكاح  </a:t>
            </a:r>
            <a:r>
              <a:rPr lang="ar-SA" sz="2400" b="1" dirty="0" smtClean="0">
                <a:solidFill>
                  <a:srgbClr val="FF0000"/>
                </a:solidFill>
              </a:rPr>
              <a:t>فإن الرضاع يغلب الطباع </a:t>
            </a:r>
            <a:r>
              <a:rPr lang="ar-SA" sz="2400" dirty="0" smtClean="0">
                <a:solidFill>
                  <a:schemeClr val="bg1"/>
                </a:solidFill>
              </a:rPr>
              <a:t>)</a:t>
            </a:r>
          </a:p>
          <a:p>
            <a:pPr algn="l" eaLnBrk="1" hangingPunct="1">
              <a:buFontTx/>
              <a:buChar char="-"/>
            </a:pPr>
            <a:r>
              <a:rPr lang="ar-SA" sz="2000" b="1" dirty="0" smtClean="0">
                <a:solidFill>
                  <a:schemeClr val="bg1"/>
                </a:solidFill>
              </a:rPr>
              <a:t>المستدرك : 2\196</a:t>
            </a:r>
          </a:p>
          <a:p>
            <a:pPr algn="just" rtl="0" eaLnBrk="1" hangingPunct="1">
              <a:buFontTx/>
              <a:buNone/>
            </a:pPr>
            <a:r>
              <a:rPr lang="en-US" sz="2400" b="1" dirty="0" smtClean="0">
                <a:solidFill>
                  <a:schemeClr val="bg1"/>
                </a:solidFill>
                <a:cs typeface="Times New Roman" pitchFamily="18" charset="0"/>
              </a:rPr>
              <a:t>( Let you choose for the breastfeeding [suckling] as what you choose for marriage, because surely the breastfeeding predominates the characters)</a:t>
            </a:r>
          </a:p>
          <a:p>
            <a:pPr algn="just" rtl="0" eaLnBrk="1" hangingPunct="1">
              <a:buFontTx/>
              <a:buNone/>
            </a:pPr>
            <a:endParaRPr lang="en-US" sz="2400" b="1" dirty="0" smtClean="0">
              <a:solidFill>
                <a:schemeClr val="bg1"/>
              </a:solidFill>
              <a:cs typeface="Times New Roman" pitchFamily="18" charset="0"/>
            </a:endParaRPr>
          </a:p>
          <a:p>
            <a:pPr eaLnBrk="1" hangingPunct="1">
              <a:buNone/>
            </a:pPr>
            <a:r>
              <a:rPr lang="ar-SA" sz="2400" dirty="0" smtClean="0">
                <a:solidFill>
                  <a:schemeClr val="bg1"/>
                </a:solidFill>
              </a:rPr>
              <a:t>وقال الامام علي بن أبي طالب رضي الله عنه وكرم الله وجهه :</a:t>
            </a:r>
            <a:endParaRPr lang="ar-AE" sz="2400" dirty="0" smtClean="0">
              <a:solidFill>
                <a:schemeClr val="bg1"/>
              </a:solidFill>
            </a:endParaRPr>
          </a:p>
          <a:p>
            <a:pPr eaLnBrk="1" hangingPunct="1">
              <a:buNone/>
            </a:pPr>
            <a:r>
              <a:rPr lang="ar-AE" dirty="0" smtClean="0">
                <a:solidFill>
                  <a:schemeClr val="bg1"/>
                </a:solidFill>
              </a:rPr>
              <a:t> (</a:t>
            </a:r>
            <a:r>
              <a:rPr lang="ar-AE" dirty="0" smtClean="0">
                <a:solidFill>
                  <a:srgbClr val="FF0000"/>
                </a:solidFill>
              </a:rPr>
              <a:t>ما من لبن رضع به الصبي أعظم بركة عليه من لبن امه</a:t>
            </a:r>
            <a:r>
              <a:rPr lang="ar-AE" dirty="0" smtClean="0">
                <a:solidFill>
                  <a:schemeClr val="bg1"/>
                </a:solidFill>
              </a:rPr>
              <a:t>)</a:t>
            </a:r>
            <a:endParaRPr lang="en-US" dirty="0" smtClean="0">
              <a:solidFill>
                <a:schemeClr val="bg1"/>
              </a:solidFill>
            </a:endParaRPr>
          </a:p>
          <a:p>
            <a:pPr algn="l" eaLnBrk="1" hangingPunct="1"/>
            <a:r>
              <a:rPr lang="ar-IQ" sz="2000" b="1" dirty="0" smtClean="0">
                <a:solidFill>
                  <a:schemeClr val="bg1"/>
                </a:solidFill>
              </a:rPr>
              <a:t>الوسائل</a:t>
            </a:r>
            <a:r>
              <a:rPr lang="ar-AE" sz="2000" b="1" dirty="0" smtClean="0">
                <a:solidFill>
                  <a:schemeClr val="bg1"/>
                </a:solidFill>
              </a:rPr>
              <a:t>: 5\1</a:t>
            </a:r>
            <a:r>
              <a:rPr lang="ar-IQ" sz="2000" b="1" dirty="0" smtClean="0">
                <a:solidFill>
                  <a:schemeClr val="bg1"/>
                </a:solidFill>
              </a:rPr>
              <a:t>75</a:t>
            </a:r>
            <a:endParaRPr lang="ar-SA" b="1" dirty="0" smtClean="0">
              <a:solidFill>
                <a:schemeClr val="bg1"/>
              </a:solidFill>
            </a:endParaRPr>
          </a:p>
          <a:p>
            <a:pPr algn="just" rtl="0">
              <a:spcBef>
                <a:spcPct val="50000"/>
              </a:spcBef>
            </a:pPr>
            <a:r>
              <a:rPr lang="en-US" sz="2400" b="1" dirty="0" smtClean="0">
                <a:solidFill>
                  <a:schemeClr val="bg1"/>
                </a:solidFill>
              </a:rPr>
              <a:t>(There is no milk of greater blessing for a suckling infant than his mother’s milk.)</a:t>
            </a:r>
            <a:endParaRPr lang="en-US" sz="2400" b="1" dirty="0">
              <a:solidFill>
                <a:schemeClr val="bg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42910" y="214290"/>
            <a:ext cx="7929618" cy="6124754"/>
          </a:xfrm>
          <a:prstGeom prst="rect">
            <a:avLst/>
          </a:prstGeom>
        </p:spPr>
        <p:txBody>
          <a:bodyPr wrap="square">
            <a:spAutoFit/>
          </a:bodyPr>
          <a:lstStyle/>
          <a:p>
            <a:r>
              <a:rPr lang="en-GB" sz="2800" dirty="0" smtClean="0">
                <a:solidFill>
                  <a:srgbClr val="FF0000"/>
                </a:solidFill>
              </a:rPr>
              <a:t>We conclude from these Islamic teachings on human lactation: </a:t>
            </a:r>
          </a:p>
          <a:p>
            <a:pPr marL="650875" indent="-514350">
              <a:buFont typeface="+mj-lt"/>
              <a:buAutoNum type="arabicPeriod"/>
            </a:pPr>
            <a:r>
              <a:rPr lang="en-GB" sz="2800" dirty="0" smtClean="0">
                <a:solidFill>
                  <a:schemeClr val="bg1"/>
                </a:solidFill>
              </a:rPr>
              <a:t>Mother’s breastfeeding is highly encouraged.</a:t>
            </a:r>
          </a:p>
          <a:p>
            <a:pPr marL="650875" indent="-514350">
              <a:buFont typeface="+mj-lt"/>
              <a:buAutoNum type="arabicPeriod"/>
            </a:pPr>
            <a:r>
              <a:rPr lang="en-GB" sz="2800" dirty="0" smtClean="0">
                <a:solidFill>
                  <a:schemeClr val="bg1"/>
                </a:solidFill>
              </a:rPr>
              <a:t>Up to two years of nursing is advisable.</a:t>
            </a:r>
          </a:p>
          <a:p>
            <a:pPr marL="650875" indent="-514350">
              <a:buFont typeface="+mj-lt"/>
              <a:buAutoNum type="arabicPeriod"/>
            </a:pPr>
            <a:r>
              <a:rPr lang="en-GB" sz="2800" dirty="0" smtClean="0">
                <a:solidFill>
                  <a:schemeClr val="bg1"/>
                </a:solidFill>
              </a:rPr>
              <a:t>Lactation from a “wet-nurse” is the alternative choice next to mother breastfeeding.</a:t>
            </a:r>
          </a:p>
          <a:p>
            <a:pPr marL="650875" indent="-514350">
              <a:buFont typeface="+mj-lt"/>
              <a:buAutoNum type="arabicPeriod"/>
            </a:pPr>
            <a:r>
              <a:rPr lang="en-GB" sz="2800" dirty="0" smtClean="0">
                <a:solidFill>
                  <a:schemeClr val="bg1"/>
                </a:solidFill>
              </a:rPr>
              <a:t>Human milk is the best nutrition for infants and not the cows’ milk or its formulae.</a:t>
            </a:r>
          </a:p>
          <a:p>
            <a:pPr marL="650875" indent="-514350">
              <a:buFont typeface="+mj-lt"/>
              <a:buAutoNum type="arabicPeriod"/>
            </a:pPr>
            <a:r>
              <a:rPr lang="en-GB" sz="2800" dirty="0" smtClean="0">
                <a:solidFill>
                  <a:schemeClr val="bg1"/>
                </a:solidFill>
              </a:rPr>
              <a:t>Five breastfeeding meals or more(during the 2 years of  lactation period) will induce  consanguinity and the shared breastfed infants(non related) will be brothers and sisters in lactation .    </a:t>
            </a:r>
            <a:endParaRPr lang="ar-SA" sz="2800" dirty="0">
              <a:solidFill>
                <a:schemeClr val="bg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57158" y="0"/>
            <a:ext cx="8358246" cy="5509200"/>
          </a:xfrm>
          <a:prstGeom prst="rect">
            <a:avLst/>
          </a:prstGeom>
        </p:spPr>
        <p:txBody>
          <a:bodyPr wrap="square">
            <a:spAutoFit/>
          </a:bodyPr>
          <a:lstStyle/>
          <a:p>
            <a:pPr marL="650875" indent="-514350" algn="ctr"/>
            <a:r>
              <a:rPr lang="en-GB" sz="3200" dirty="0" smtClean="0">
                <a:solidFill>
                  <a:srgbClr val="FF0000"/>
                </a:solidFill>
              </a:rPr>
              <a:t>CONCLUSION &amp; HYPOTHESIS!  </a:t>
            </a:r>
          </a:p>
          <a:p>
            <a:pPr marL="650875" indent="-514350">
              <a:buFont typeface="+mj-lt"/>
              <a:buAutoNum type="arabicPeriod"/>
            </a:pPr>
            <a:r>
              <a:rPr lang="en-GB" sz="3200" dirty="0" smtClean="0">
                <a:solidFill>
                  <a:schemeClr val="bg1"/>
                </a:solidFill>
              </a:rPr>
              <a:t>Human lactation is the best source of nutrition  for proper growth and development for children, as well as prevention of diseases (</a:t>
            </a:r>
            <a:r>
              <a:rPr lang="en-GB" sz="3200" dirty="0" smtClean="0">
                <a:solidFill>
                  <a:srgbClr val="FF0000"/>
                </a:solidFill>
              </a:rPr>
              <a:t>preventive breastfeeding</a:t>
            </a:r>
            <a:r>
              <a:rPr lang="en-GB" sz="3200" dirty="0" smtClean="0">
                <a:solidFill>
                  <a:schemeClr val="bg1"/>
                </a:solidFill>
              </a:rPr>
              <a:t>)</a:t>
            </a:r>
          </a:p>
          <a:p>
            <a:pPr marL="650875" indent="-514350">
              <a:buFont typeface="+mj-lt"/>
              <a:buAutoNum type="arabicPeriod"/>
            </a:pPr>
            <a:r>
              <a:rPr lang="en-GB" sz="3200" dirty="0" smtClean="0">
                <a:solidFill>
                  <a:schemeClr val="bg1"/>
                </a:solidFill>
              </a:rPr>
              <a:t>Human milk can induce biological changes in the breastfed non related infant, which can be used as a method for treatment of certain diseases (</a:t>
            </a:r>
            <a:r>
              <a:rPr lang="en-GB" sz="3200" dirty="0" smtClean="0">
                <a:solidFill>
                  <a:srgbClr val="FF0000"/>
                </a:solidFill>
              </a:rPr>
              <a:t>Therapeutic breastfeeding</a:t>
            </a:r>
            <a:r>
              <a:rPr lang="en-GB" sz="3200" dirty="0" smtClean="0">
                <a:solidFill>
                  <a:schemeClr val="bg1"/>
                </a:solidFill>
              </a:rPr>
              <a:t>) </a:t>
            </a:r>
            <a:endParaRPr lang="ar-SA" sz="3200"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034" y="5143512"/>
            <a:ext cx="8229600" cy="1143000"/>
          </a:xfrm>
        </p:spPr>
        <p:txBody>
          <a:bodyPr>
            <a:noAutofit/>
          </a:bodyPr>
          <a:lstStyle/>
          <a:p>
            <a:pPr algn="just" rtl="0">
              <a:defRPr/>
            </a:pPr>
            <a:r>
              <a:rPr lang="en-US" sz="2400" b="0" dirty="0" smtClean="0">
                <a:solidFill>
                  <a:schemeClr val="bg1"/>
                </a:solidFill>
                <a:effectLst/>
              </a:rPr>
              <a:t>Breastfeeding </a:t>
            </a:r>
            <a:r>
              <a:rPr lang="en-US" sz="2400" b="0" dirty="0" smtClean="0">
                <a:solidFill>
                  <a:srgbClr val="FF0000"/>
                </a:solidFill>
                <a:effectLst/>
              </a:rPr>
              <a:t> </a:t>
            </a:r>
            <a:r>
              <a:rPr lang="en-US" sz="2400" b="0" dirty="0" smtClean="0">
                <a:solidFill>
                  <a:schemeClr val="bg1"/>
                </a:solidFill>
                <a:effectLst/>
              </a:rPr>
              <a:t>provides for the infant in the same way that the placenta provided for the preborn baby. </a:t>
            </a:r>
            <a:br>
              <a:rPr lang="en-US" sz="2400" b="0" dirty="0" smtClean="0">
                <a:solidFill>
                  <a:schemeClr val="bg1"/>
                </a:solidFill>
                <a:effectLst/>
              </a:rPr>
            </a:br>
            <a:r>
              <a:rPr lang="en-US" sz="1800" dirty="0" smtClean="0">
                <a:solidFill>
                  <a:schemeClr val="bg1"/>
                </a:solidFill>
              </a:rPr>
              <a:t> </a:t>
            </a:r>
            <a:r>
              <a:rPr lang="en-US" sz="1800" dirty="0" err="1" smtClean="0">
                <a:solidFill>
                  <a:schemeClr val="bg1"/>
                </a:solidFill>
                <a:latin typeface="+mn-lt"/>
              </a:rPr>
              <a:t>Dr.Mark</a:t>
            </a:r>
            <a:r>
              <a:rPr lang="en-US" sz="1800" dirty="0" smtClean="0">
                <a:solidFill>
                  <a:schemeClr val="bg1"/>
                </a:solidFill>
                <a:latin typeface="+mn-lt"/>
              </a:rPr>
              <a:t> D. </a:t>
            </a:r>
            <a:r>
              <a:rPr lang="en-US" sz="1800" dirty="0" err="1" smtClean="0">
                <a:solidFill>
                  <a:schemeClr val="bg1"/>
                </a:solidFill>
                <a:latin typeface="+mn-lt"/>
              </a:rPr>
              <a:t>Cregan</a:t>
            </a:r>
            <a:r>
              <a:rPr lang="en-US" sz="1800" dirty="0" smtClean="0">
                <a:solidFill>
                  <a:schemeClr val="bg1"/>
                </a:solidFill>
                <a:latin typeface="+mn-lt"/>
              </a:rPr>
              <a:t> </a:t>
            </a:r>
            <a:endParaRPr lang="ar-SA" sz="1800" b="0" dirty="0">
              <a:effectLst/>
              <a:latin typeface="+mn-lt"/>
            </a:endParaRPr>
          </a:p>
        </p:txBody>
      </p:sp>
      <p:pic>
        <p:nvPicPr>
          <p:cNvPr id="4" name="Content Placeholder 3" descr="breast_feeding_002.jpg"/>
          <p:cNvPicPr>
            <a:picLocks noGrp="1" noChangeAspect="1"/>
          </p:cNvPicPr>
          <p:nvPr>
            <p:ph idx="1"/>
          </p:nvPr>
        </p:nvPicPr>
        <p:blipFill>
          <a:blip r:embed="rId2"/>
          <a:stretch>
            <a:fillRect/>
          </a:stretch>
        </p:blipFill>
        <p:spPr>
          <a:xfrm>
            <a:off x="4500562" y="547694"/>
            <a:ext cx="4429156" cy="4219653"/>
          </a:xfrm>
        </p:spPr>
      </p:pic>
      <p:pic>
        <p:nvPicPr>
          <p:cNvPr id="6" name="Picture 5" descr="150px-Breastfeeding_infant.jpg"/>
          <p:cNvPicPr>
            <a:picLocks noChangeAspect="1"/>
          </p:cNvPicPr>
          <p:nvPr/>
        </p:nvPicPr>
        <p:blipFill>
          <a:blip r:embed="rId3"/>
          <a:stretch>
            <a:fillRect/>
          </a:stretch>
        </p:blipFill>
        <p:spPr>
          <a:xfrm>
            <a:off x="357158" y="571480"/>
            <a:ext cx="3714776" cy="4214842"/>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1" name="Rectangle 3"/>
          <p:cNvSpPr>
            <a:spLocks noGrp="1" noChangeArrowheads="1"/>
          </p:cNvSpPr>
          <p:nvPr>
            <p:ph idx="1"/>
          </p:nvPr>
        </p:nvSpPr>
        <p:spPr>
          <a:xfrm>
            <a:off x="468313" y="285750"/>
            <a:ext cx="8229600" cy="6238875"/>
          </a:xfrm>
        </p:spPr>
        <p:txBody>
          <a:bodyPr/>
          <a:lstStyle/>
          <a:p>
            <a:pPr algn="ctr" rtl="0" eaLnBrk="1" hangingPunct="1">
              <a:lnSpc>
                <a:spcPct val="90000"/>
              </a:lnSpc>
              <a:buFont typeface="Wingdings" pitchFamily="2" charset="2"/>
              <a:buNone/>
            </a:pPr>
            <a:r>
              <a:rPr lang="en-US" sz="3600" b="1" dirty="0" smtClean="0">
                <a:solidFill>
                  <a:srgbClr val="FF0000"/>
                </a:solidFill>
              </a:rPr>
              <a:t>THE PROPOSAL</a:t>
            </a:r>
          </a:p>
          <a:p>
            <a:pPr algn="l" rtl="0" eaLnBrk="1" hangingPunct="1">
              <a:lnSpc>
                <a:spcPct val="90000"/>
              </a:lnSpc>
              <a:buFont typeface="Wingdings" pitchFamily="2" charset="2"/>
              <a:buNone/>
            </a:pPr>
            <a:r>
              <a:rPr lang="en-US" sz="2400" dirty="0" smtClean="0">
                <a:solidFill>
                  <a:schemeClr val="bg1"/>
                </a:solidFill>
              </a:rPr>
              <a:t>        Human lactation leads to brotherhood effects between the infant and the unrelated infants fed by the same breast (wet nurse). A fact which was first stated by the Islamic principles (</a:t>
            </a:r>
            <a:r>
              <a:rPr lang="en-US" sz="2400" b="1" dirty="0" smtClean="0">
                <a:solidFill>
                  <a:schemeClr val="bg1"/>
                </a:solidFill>
              </a:rPr>
              <a:t>Quran &amp; </a:t>
            </a:r>
            <a:r>
              <a:rPr lang="en-US" sz="2400" b="1" dirty="0" err="1" smtClean="0">
                <a:solidFill>
                  <a:schemeClr val="bg1"/>
                </a:solidFill>
              </a:rPr>
              <a:t>Hadith</a:t>
            </a:r>
            <a:r>
              <a:rPr lang="en-US" sz="2400" dirty="0" smtClean="0">
                <a:solidFill>
                  <a:schemeClr val="bg1"/>
                </a:solidFill>
              </a:rPr>
              <a:t>).</a:t>
            </a:r>
          </a:p>
          <a:p>
            <a:pPr algn="l" rtl="0" eaLnBrk="1" hangingPunct="1">
              <a:lnSpc>
                <a:spcPct val="90000"/>
              </a:lnSpc>
              <a:buFont typeface="Wingdings" pitchFamily="2" charset="2"/>
              <a:buNone/>
            </a:pPr>
            <a:r>
              <a:rPr lang="en-US" sz="2400" dirty="0" smtClean="0">
                <a:solidFill>
                  <a:schemeClr val="bg1"/>
                </a:solidFill>
              </a:rPr>
              <a:t>         This brotherhood is presumably based on many biological changes generated by breast feeding, specially the presence of stem cells in the human milk. </a:t>
            </a:r>
          </a:p>
          <a:p>
            <a:pPr algn="l" rtl="0" eaLnBrk="1" hangingPunct="1">
              <a:lnSpc>
                <a:spcPct val="90000"/>
              </a:lnSpc>
              <a:buFont typeface="Wingdings" pitchFamily="2" charset="2"/>
              <a:buNone/>
            </a:pPr>
            <a:r>
              <a:rPr lang="en-US" sz="2400" dirty="0" smtClean="0">
                <a:solidFill>
                  <a:schemeClr val="bg1"/>
                </a:solidFill>
              </a:rPr>
              <a:t>		This study aims at investigating these changes which make non related infants, </a:t>
            </a:r>
            <a:r>
              <a:rPr lang="en-US" sz="2400" b="1" dirty="0" smtClean="0">
                <a:solidFill>
                  <a:schemeClr val="bg1"/>
                </a:solidFill>
              </a:rPr>
              <a:t>brothers and sisters induced by shared lactation</a:t>
            </a:r>
            <a:r>
              <a:rPr lang="en-US" sz="2400" dirty="0" smtClean="0">
                <a:solidFill>
                  <a:schemeClr val="bg1"/>
                </a:solidFill>
              </a:rPr>
              <a:t>. </a:t>
            </a:r>
          </a:p>
          <a:p>
            <a:pPr algn="l" rtl="0" eaLnBrk="1" hangingPunct="1">
              <a:lnSpc>
                <a:spcPct val="90000"/>
              </a:lnSpc>
              <a:buFont typeface="Wingdings" pitchFamily="2" charset="2"/>
              <a:buNone/>
            </a:pPr>
            <a:r>
              <a:rPr lang="en-US" sz="2400" dirty="0" smtClean="0">
                <a:solidFill>
                  <a:schemeClr val="bg1"/>
                </a:solidFill>
              </a:rPr>
              <a:t>	    Our approach will be either genetic or immunological or both.</a:t>
            </a:r>
          </a:p>
          <a:p>
            <a:pPr algn="l" rtl="0" eaLnBrk="1" hangingPunct="1">
              <a:lnSpc>
                <a:spcPct val="90000"/>
              </a:lnSpc>
              <a:buFont typeface="Wingdings" pitchFamily="2" charset="2"/>
              <a:buNone/>
            </a:pPr>
            <a:r>
              <a:rPr lang="en-US" sz="2400" dirty="0" smtClean="0">
                <a:solidFill>
                  <a:schemeClr val="bg1"/>
                </a:solidFill>
              </a:rPr>
              <a:t>         Investigating this issue may improve our methods for prevention and treatment of certain diseases (especially hereditary diseases).</a:t>
            </a:r>
          </a:p>
          <a:p>
            <a:pPr algn="l" rtl="0" eaLnBrk="1" hangingPunct="1">
              <a:lnSpc>
                <a:spcPct val="90000"/>
              </a:lnSpc>
              <a:buFont typeface="Wingdings" pitchFamily="2" charset="2"/>
              <a:buNone/>
            </a:pPr>
            <a:endParaRPr lang="en-US"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22211">
                                            <p:txEl>
                                              <p:pRg st="0" end="0"/>
                                            </p:txEl>
                                          </p:spTgt>
                                        </p:tgtEl>
                                        <p:attrNameLst>
                                          <p:attrName>style.visibility</p:attrName>
                                        </p:attrNameLst>
                                      </p:cBhvr>
                                      <p:to>
                                        <p:strVal val="visible"/>
                                      </p:to>
                                    </p:set>
                                    <p:anim calcmode="lin" valueType="num">
                                      <p:cBhvr additive="base">
                                        <p:cTn id="7" dur="500" fill="hold"/>
                                        <p:tgtEl>
                                          <p:spTgt spid="22221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222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22211">
                                            <p:txEl>
                                              <p:pRg st="1" end="1"/>
                                            </p:txEl>
                                          </p:spTgt>
                                        </p:tgtEl>
                                        <p:attrNameLst>
                                          <p:attrName>style.visibility</p:attrName>
                                        </p:attrNameLst>
                                      </p:cBhvr>
                                      <p:to>
                                        <p:strVal val="visible"/>
                                      </p:to>
                                    </p:set>
                                    <p:anim calcmode="lin" valueType="num">
                                      <p:cBhvr additive="base">
                                        <p:cTn id="13" dur="500" fill="hold"/>
                                        <p:tgtEl>
                                          <p:spTgt spid="22221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2211">
                                            <p:txEl>
                                              <p:pRg st="1" end="1"/>
                                            </p:txEl>
                                          </p:spTgt>
                                        </p:tgtEl>
                                        <p:attrNameLst>
                                          <p:attrName>ppt_y</p:attrName>
                                        </p:attrNameLst>
                                      </p:cBhvr>
                                      <p:tavLst>
                                        <p:tav tm="0">
                                          <p:val>
                                            <p:strVal val="1+#ppt_h/2"/>
                                          </p:val>
                                        </p:tav>
                                        <p:tav tm="100000">
                                          <p:val>
                                            <p:strVal val="#ppt_y"/>
                                          </p:val>
                                        </p:tav>
                                      </p:tavLst>
                                    </p:anim>
                                  </p:childTnLst>
                                </p:cTn>
                              </p:par>
                            </p:childTnLst>
                          </p:cTn>
                        </p:par>
                        <p:par>
                          <p:cTn id="15" fill="hold">
                            <p:stCondLst>
                              <p:cond delay="500"/>
                            </p:stCondLst>
                            <p:childTnLst>
                              <p:par>
                                <p:cTn id="16" presetID="2" presetClass="entr" presetSubtype="4" fill="hold" grpId="0" nodeType="afterEffect">
                                  <p:stCondLst>
                                    <p:cond delay="0"/>
                                  </p:stCondLst>
                                  <p:childTnLst>
                                    <p:set>
                                      <p:cBhvr>
                                        <p:cTn id="17" dur="1" fill="hold">
                                          <p:stCondLst>
                                            <p:cond delay="0"/>
                                          </p:stCondLst>
                                        </p:cTn>
                                        <p:tgtEl>
                                          <p:spTgt spid="222211">
                                            <p:txEl>
                                              <p:pRg st="2" end="2"/>
                                            </p:txEl>
                                          </p:spTgt>
                                        </p:tgtEl>
                                        <p:attrNameLst>
                                          <p:attrName>style.visibility</p:attrName>
                                        </p:attrNameLst>
                                      </p:cBhvr>
                                      <p:to>
                                        <p:strVal val="visible"/>
                                      </p:to>
                                    </p:set>
                                    <p:anim calcmode="lin" valueType="num">
                                      <p:cBhvr additive="base">
                                        <p:cTn id="18" dur="500" fill="hold"/>
                                        <p:tgtEl>
                                          <p:spTgt spid="222211">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22211">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ID="2" presetClass="entr" presetSubtype="4" fill="hold" grpId="0" nodeType="afterEffect">
                                  <p:stCondLst>
                                    <p:cond delay="0"/>
                                  </p:stCondLst>
                                  <p:childTnLst>
                                    <p:set>
                                      <p:cBhvr>
                                        <p:cTn id="22" dur="1" fill="hold">
                                          <p:stCondLst>
                                            <p:cond delay="0"/>
                                          </p:stCondLst>
                                        </p:cTn>
                                        <p:tgtEl>
                                          <p:spTgt spid="222211">
                                            <p:txEl>
                                              <p:pRg st="3" end="3"/>
                                            </p:txEl>
                                          </p:spTgt>
                                        </p:tgtEl>
                                        <p:attrNameLst>
                                          <p:attrName>style.visibility</p:attrName>
                                        </p:attrNameLst>
                                      </p:cBhvr>
                                      <p:to>
                                        <p:strVal val="visible"/>
                                      </p:to>
                                    </p:set>
                                    <p:anim calcmode="lin" valueType="num">
                                      <p:cBhvr additive="base">
                                        <p:cTn id="23" dur="1000" fill="hold"/>
                                        <p:tgtEl>
                                          <p:spTgt spid="222211">
                                            <p:txEl>
                                              <p:pRg st="3" end="3"/>
                                            </p:txEl>
                                          </p:spTgt>
                                        </p:tgtEl>
                                        <p:attrNameLst>
                                          <p:attrName>ppt_x</p:attrName>
                                        </p:attrNameLst>
                                      </p:cBhvr>
                                      <p:tavLst>
                                        <p:tav tm="0">
                                          <p:val>
                                            <p:strVal val="#ppt_x"/>
                                          </p:val>
                                        </p:tav>
                                        <p:tav tm="100000">
                                          <p:val>
                                            <p:strVal val="#ppt_x"/>
                                          </p:val>
                                        </p:tav>
                                      </p:tavLst>
                                    </p:anim>
                                    <p:anim calcmode="lin" valueType="num">
                                      <p:cBhvr additive="base">
                                        <p:cTn id="24" dur="1000" fill="hold"/>
                                        <p:tgtEl>
                                          <p:spTgt spid="222211">
                                            <p:txEl>
                                              <p:pRg st="3" end="3"/>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222211">
                                            <p:txEl>
                                              <p:pRg st="4" end="4"/>
                                            </p:txEl>
                                          </p:spTgt>
                                        </p:tgtEl>
                                        <p:attrNameLst>
                                          <p:attrName>style.visibility</p:attrName>
                                        </p:attrNameLst>
                                      </p:cBhvr>
                                      <p:to>
                                        <p:strVal val="visible"/>
                                      </p:to>
                                    </p:set>
                                    <p:anim calcmode="lin" valueType="num">
                                      <p:cBhvr additive="base">
                                        <p:cTn id="28" dur="1000" fill="hold"/>
                                        <p:tgtEl>
                                          <p:spTgt spid="222211">
                                            <p:txEl>
                                              <p:pRg st="4" end="4"/>
                                            </p:txEl>
                                          </p:spTgt>
                                        </p:tgtEl>
                                        <p:attrNameLst>
                                          <p:attrName>ppt_x</p:attrName>
                                        </p:attrNameLst>
                                      </p:cBhvr>
                                      <p:tavLst>
                                        <p:tav tm="0">
                                          <p:val>
                                            <p:strVal val="#ppt_x"/>
                                          </p:val>
                                        </p:tav>
                                        <p:tav tm="100000">
                                          <p:val>
                                            <p:strVal val="#ppt_x"/>
                                          </p:val>
                                        </p:tav>
                                      </p:tavLst>
                                    </p:anim>
                                    <p:anim calcmode="lin" valueType="num">
                                      <p:cBhvr additive="base">
                                        <p:cTn id="29" dur="1000" fill="hold"/>
                                        <p:tgtEl>
                                          <p:spTgt spid="222211">
                                            <p:txEl>
                                              <p:pRg st="4" end="4"/>
                                            </p:txEl>
                                          </p:spTgt>
                                        </p:tgtEl>
                                        <p:attrNameLst>
                                          <p:attrName>ppt_y</p:attrName>
                                        </p:attrNameLst>
                                      </p:cBhvr>
                                      <p:tavLst>
                                        <p:tav tm="0">
                                          <p:val>
                                            <p:strVal val="1+#ppt_h/2"/>
                                          </p:val>
                                        </p:tav>
                                        <p:tav tm="100000">
                                          <p:val>
                                            <p:strVal val="#ppt_y"/>
                                          </p:val>
                                        </p:tav>
                                      </p:tavLst>
                                    </p:anim>
                                  </p:childTnLst>
                                </p:cTn>
                              </p:par>
                            </p:childTnLst>
                          </p:cTn>
                        </p:par>
                        <p:par>
                          <p:cTn id="30" fill="hold">
                            <p:stCondLst>
                              <p:cond delay="3000"/>
                            </p:stCondLst>
                            <p:childTnLst>
                              <p:par>
                                <p:cTn id="31" presetID="2" presetClass="entr" presetSubtype="4" fill="hold" grpId="0" nodeType="afterEffect">
                                  <p:stCondLst>
                                    <p:cond delay="0"/>
                                  </p:stCondLst>
                                  <p:childTnLst>
                                    <p:set>
                                      <p:cBhvr>
                                        <p:cTn id="32" dur="1" fill="hold">
                                          <p:stCondLst>
                                            <p:cond delay="0"/>
                                          </p:stCondLst>
                                        </p:cTn>
                                        <p:tgtEl>
                                          <p:spTgt spid="222211">
                                            <p:txEl>
                                              <p:pRg st="5" end="5"/>
                                            </p:txEl>
                                          </p:spTgt>
                                        </p:tgtEl>
                                        <p:attrNameLst>
                                          <p:attrName>style.visibility</p:attrName>
                                        </p:attrNameLst>
                                      </p:cBhvr>
                                      <p:to>
                                        <p:strVal val="visible"/>
                                      </p:to>
                                    </p:set>
                                    <p:anim calcmode="lin" valueType="num">
                                      <p:cBhvr additive="base">
                                        <p:cTn id="33" dur="1000" fill="hold"/>
                                        <p:tgtEl>
                                          <p:spTgt spid="222211">
                                            <p:txEl>
                                              <p:pRg st="5" end="5"/>
                                            </p:txEl>
                                          </p:spTgt>
                                        </p:tgtEl>
                                        <p:attrNameLst>
                                          <p:attrName>ppt_x</p:attrName>
                                        </p:attrNameLst>
                                      </p:cBhvr>
                                      <p:tavLst>
                                        <p:tav tm="0">
                                          <p:val>
                                            <p:strVal val="#ppt_x"/>
                                          </p:val>
                                        </p:tav>
                                        <p:tav tm="100000">
                                          <p:val>
                                            <p:strVal val="#ppt_x"/>
                                          </p:val>
                                        </p:tav>
                                      </p:tavLst>
                                    </p:anim>
                                    <p:anim calcmode="lin" valueType="num">
                                      <p:cBhvr additive="base">
                                        <p:cTn id="34" dur="1000" fill="hold"/>
                                        <p:tgtEl>
                                          <p:spTgt spid="22221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2211"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44" y="571480"/>
            <a:ext cx="8786842" cy="4647426"/>
          </a:xfrm>
          <a:prstGeom prst="rect">
            <a:avLst/>
          </a:prstGeom>
        </p:spPr>
        <p:txBody>
          <a:bodyPr wrap="square">
            <a:spAutoFit/>
          </a:bodyPr>
          <a:lstStyle/>
          <a:p>
            <a:pPr algn="ctr"/>
            <a:r>
              <a:rPr lang="en-US" sz="3200" b="1" dirty="0" smtClean="0">
                <a:solidFill>
                  <a:srgbClr val="FF0000"/>
                </a:solidFill>
              </a:rPr>
              <a:t> Applications of the proposal </a:t>
            </a:r>
            <a:r>
              <a:rPr lang="en-US" sz="2400" dirty="0" smtClean="0">
                <a:solidFill>
                  <a:srgbClr val="FF0000"/>
                </a:solidFill>
              </a:rPr>
              <a:t>:</a:t>
            </a:r>
          </a:p>
          <a:p>
            <a:pPr algn="ctr"/>
            <a:endParaRPr lang="en-US" sz="2400" dirty="0" smtClean="0">
              <a:solidFill>
                <a:schemeClr val="bg1"/>
              </a:solidFill>
            </a:endParaRPr>
          </a:p>
          <a:p>
            <a:pPr marL="650875" indent="-514350">
              <a:buFont typeface="+mj-lt"/>
              <a:buAutoNum type="arabicPeriod"/>
            </a:pPr>
            <a:r>
              <a:rPr lang="en-US" sz="2400" b="1" dirty="0" smtClean="0">
                <a:solidFill>
                  <a:schemeClr val="bg1"/>
                </a:solidFill>
              </a:rPr>
              <a:t>Organ transplantation : </a:t>
            </a:r>
            <a:r>
              <a:rPr lang="en-US" sz="2400" dirty="0" smtClean="0">
                <a:solidFill>
                  <a:schemeClr val="bg1"/>
                </a:solidFill>
              </a:rPr>
              <a:t/>
            </a:r>
            <a:br>
              <a:rPr lang="en-US" sz="2400" dirty="0" smtClean="0">
                <a:solidFill>
                  <a:schemeClr val="bg1"/>
                </a:solidFill>
              </a:rPr>
            </a:br>
            <a:r>
              <a:rPr lang="en-US" sz="2400" dirty="0" smtClean="0">
                <a:solidFill>
                  <a:schemeClr val="bg1"/>
                </a:solidFill>
              </a:rPr>
              <a:t>Brotherhood  in lactation as a donor for organ transplantation. Better than non-related donor . </a:t>
            </a:r>
          </a:p>
          <a:p>
            <a:pPr marL="650875" indent="-514350">
              <a:buFont typeface="+mj-lt"/>
              <a:buAutoNum type="arabicPeriod"/>
            </a:pPr>
            <a:endParaRPr lang="en-US" sz="2400" b="1" dirty="0" smtClean="0">
              <a:solidFill>
                <a:schemeClr val="bg1"/>
              </a:solidFill>
            </a:endParaRPr>
          </a:p>
          <a:p>
            <a:pPr marL="650875" indent="-514350">
              <a:buFont typeface="+mj-lt"/>
              <a:buAutoNum type="arabicPeriod"/>
            </a:pPr>
            <a:endParaRPr lang="en-US" sz="2400" b="1" dirty="0" smtClean="0">
              <a:solidFill>
                <a:schemeClr val="bg1"/>
              </a:solidFill>
            </a:endParaRPr>
          </a:p>
          <a:p>
            <a:pPr marL="650875" indent="-514350">
              <a:buFont typeface="+mj-lt"/>
              <a:buAutoNum type="arabicPeriod"/>
            </a:pPr>
            <a:r>
              <a:rPr lang="en-US" sz="2400" b="1" dirty="0" smtClean="0">
                <a:solidFill>
                  <a:schemeClr val="bg1"/>
                </a:solidFill>
              </a:rPr>
              <a:t>Therapeutic breastfeeding : </a:t>
            </a:r>
          </a:p>
          <a:p>
            <a:pPr marL="650875" indent="-514350"/>
            <a:r>
              <a:rPr lang="en-US" sz="2400" dirty="0" smtClean="0">
                <a:solidFill>
                  <a:schemeClr val="bg1"/>
                </a:solidFill>
              </a:rPr>
              <a:t>      Treatment of certain diseases for </a:t>
            </a:r>
            <a:r>
              <a:rPr lang="en-US" sz="2400" dirty="0" err="1" smtClean="0">
                <a:solidFill>
                  <a:schemeClr val="bg1"/>
                </a:solidFill>
              </a:rPr>
              <a:t>e.g</a:t>
            </a:r>
            <a:r>
              <a:rPr lang="en-US" sz="2400" dirty="0" smtClean="0">
                <a:solidFill>
                  <a:schemeClr val="bg1"/>
                </a:solidFill>
              </a:rPr>
              <a:t> single gene defects (carrier or affected ) diagnosed  </a:t>
            </a:r>
            <a:r>
              <a:rPr lang="en-US" sz="2400" dirty="0" err="1" smtClean="0">
                <a:solidFill>
                  <a:schemeClr val="bg1"/>
                </a:solidFill>
              </a:rPr>
              <a:t>antenataly</a:t>
            </a:r>
            <a:r>
              <a:rPr lang="en-US" sz="2400" dirty="0" smtClean="0">
                <a:solidFill>
                  <a:schemeClr val="bg1"/>
                </a:solidFill>
              </a:rPr>
              <a:t> or after </a:t>
            </a:r>
            <a:r>
              <a:rPr lang="en-US" sz="2400" dirty="0" err="1" smtClean="0">
                <a:solidFill>
                  <a:schemeClr val="bg1"/>
                </a:solidFill>
              </a:rPr>
              <a:t>labour</a:t>
            </a:r>
            <a:r>
              <a:rPr lang="en-US" sz="2400" dirty="0" smtClean="0">
                <a:solidFill>
                  <a:schemeClr val="bg1"/>
                </a:solidFill>
              </a:rPr>
              <a:t>. Feeding those affected infants  with human milk from healthy non-related lactating mothers .</a:t>
            </a:r>
            <a:endParaRPr lang="ar-SA" sz="2400"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a:xfrm>
            <a:off x="214282" y="381000"/>
            <a:ext cx="8715436" cy="5715000"/>
          </a:xfrm>
        </p:spPr>
        <p:txBody>
          <a:bodyPr/>
          <a:lstStyle/>
          <a:p>
            <a:pPr algn="ctr" rtl="0"/>
            <a:r>
              <a:rPr lang="ar-IQ" dirty="0" smtClean="0">
                <a:solidFill>
                  <a:srgbClr val="FF0000"/>
                </a:solidFill>
              </a:rPr>
              <a:t> </a:t>
            </a:r>
            <a:r>
              <a:rPr lang="en-US" sz="3200" dirty="0" smtClean="0">
                <a:solidFill>
                  <a:srgbClr val="FF0000"/>
                </a:solidFill>
              </a:rPr>
              <a:t>Antenatal diagnosis of single gene defect diseases </a:t>
            </a:r>
            <a:r>
              <a:rPr lang="en-US" sz="3200" dirty="0" err="1" smtClean="0">
                <a:solidFill>
                  <a:srgbClr val="FF0000"/>
                </a:solidFill>
              </a:rPr>
              <a:t>e.g</a:t>
            </a:r>
            <a:r>
              <a:rPr lang="en-US" sz="3200" dirty="0" smtClean="0">
                <a:solidFill>
                  <a:srgbClr val="FF0000"/>
                </a:solidFill>
              </a:rPr>
              <a:t> </a:t>
            </a:r>
            <a:r>
              <a:rPr lang="en-US" sz="3200" dirty="0" err="1" smtClean="0">
                <a:solidFill>
                  <a:srgbClr val="FF0000"/>
                </a:solidFill>
              </a:rPr>
              <a:t>HbS</a:t>
            </a:r>
            <a:r>
              <a:rPr lang="en-US" sz="3200" dirty="0" smtClean="0">
                <a:solidFill>
                  <a:srgbClr val="FF0000"/>
                </a:solidFill>
              </a:rPr>
              <a:t> &amp; B-</a:t>
            </a:r>
            <a:r>
              <a:rPr lang="en-US" sz="3200" dirty="0" err="1" smtClean="0">
                <a:solidFill>
                  <a:srgbClr val="FF0000"/>
                </a:solidFill>
              </a:rPr>
              <a:t>thalassaemia</a:t>
            </a:r>
            <a:r>
              <a:rPr lang="en-US" sz="3200" dirty="0" smtClean="0">
                <a:solidFill>
                  <a:srgbClr val="FF0000"/>
                </a:solidFill>
              </a:rPr>
              <a:t> major</a:t>
            </a:r>
          </a:p>
          <a:p>
            <a:pPr algn="just" rtl="0"/>
            <a:r>
              <a:rPr lang="en-US" dirty="0" smtClean="0">
                <a:solidFill>
                  <a:schemeClr val="bg1"/>
                </a:solidFill>
              </a:rPr>
              <a:t>(Antenatal diagnosis should be offered if a pregnant woman found to have </a:t>
            </a:r>
            <a:r>
              <a:rPr lang="en-US" dirty="0" err="1" smtClean="0">
                <a:solidFill>
                  <a:schemeClr val="bg1"/>
                </a:solidFill>
              </a:rPr>
              <a:t>Hb</a:t>
            </a:r>
            <a:r>
              <a:rPr lang="en-US" dirty="0" smtClean="0">
                <a:solidFill>
                  <a:schemeClr val="bg1"/>
                </a:solidFill>
              </a:rPr>
              <a:t> defect, specially if both are affected as there is a risk of severe fetal </a:t>
            </a:r>
            <a:r>
              <a:rPr lang="en-US" dirty="0" err="1" smtClean="0">
                <a:solidFill>
                  <a:schemeClr val="bg1"/>
                </a:solidFill>
              </a:rPr>
              <a:t>Hb</a:t>
            </a:r>
            <a:r>
              <a:rPr lang="en-US" dirty="0" smtClean="0">
                <a:solidFill>
                  <a:schemeClr val="bg1"/>
                </a:solidFill>
              </a:rPr>
              <a:t> defect.</a:t>
            </a:r>
          </a:p>
          <a:p>
            <a:pPr algn="just" rtl="0"/>
            <a:r>
              <a:rPr lang="en-US" dirty="0" smtClean="0">
                <a:solidFill>
                  <a:schemeClr val="bg1"/>
                </a:solidFill>
              </a:rPr>
              <a:t>Fetal DNA analysis can be carried out using amniotic fluid, chorionic </a:t>
            </a:r>
            <a:r>
              <a:rPr lang="en-US" dirty="0" err="1" smtClean="0">
                <a:solidFill>
                  <a:schemeClr val="bg1"/>
                </a:solidFill>
              </a:rPr>
              <a:t>villus</a:t>
            </a:r>
            <a:r>
              <a:rPr lang="en-US" dirty="0" smtClean="0">
                <a:solidFill>
                  <a:schemeClr val="bg1"/>
                </a:solidFill>
              </a:rPr>
              <a:t> biopsy or fetal blood sample.</a:t>
            </a:r>
          </a:p>
          <a:p>
            <a:pPr algn="just" rtl="0"/>
            <a:r>
              <a:rPr lang="en-US" b="1" dirty="0" smtClean="0">
                <a:solidFill>
                  <a:schemeClr val="bg1"/>
                </a:solidFill>
              </a:rPr>
              <a:t>Abortion is offered if the fetus is found to be affected </a:t>
            </a:r>
            <a:r>
              <a:rPr lang="en-US" dirty="0" smtClean="0">
                <a:solidFill>
                  <a:schemeClr val="bg1"/>
                </a:solidFill>
              </a:rPr>
              <a:t>).</a:t>
            </a:r>
          </a:p>
          <a:p>
            <a:pPr rtl="0"/>
            <a:r>
              <a:rPr lang="en-US" sz="2400" dirty="0" smtClean="0">
                <a:solidFill>
                  <a:schemeClr val="bg1"/>
                </a:solidFill>
              </a:rPr>
              <a:t>Kumar &amp; Clark, Clinical Medicine, 6</a:t>
            </a:r>
            <a:r>
              <a:rPr lang="en-US" sz="2400" baseline="30000" dirty="0" smtClean="0">
                <a:solidFill>
                  <a:schemeClr val="bg1"/>
                </a:solidFill>
              </a:rPr>
              <a:t>th</a:t>
            </a:r>
            <a:r>
              <a:rPr lang="en-US" sz="2400" dirty="0" smtClean="0">
                <a:solidFill>
                  <a:schemeClr val="bg1"/>
                </a:solidFill>
              </a:rPr>
              <a:t> ed. 2007, P445.</a:t>
            </a:r>
          </a:p>
          <a:p>
            <a:pPr algn="just" rtl="0">
              <a:buNone/>
            </a:pPr>
            <a:r>
              <a:rPr lang="en-US" dirty="0" smtClean="0">
                <a:solidFill>
                  <a:srgbClr val="FF0000"/>
                </a:solidFill>
              </a:rPr>
              <a:t> </a:t>
            </a:r>
            <a:br>
              <a:rPr lang="en-US" dirty="0" smtClean="0">
                <a:solidFill>
                  <a:srgbClr val="FF0000"/>
                </a:solidFill>
              </a:rPr>
            </a:br>
            <a:endParaRPr lang="ar-SA" dirty="0"/>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endParaRPr lang="ar-SA" dirty="0">
              <a:solidFill>
                <a:schemeClr val="bg1"/>
              </a:solidFill>
              <a:effectLst/>
            </a:endParaRPr>
          </a:p>
        </p:txBody>
      </p:sp>
      <p:sp>
        <p:nvSpPr>
          <p:cNvPr id="31747" name="Content Placeholder 2"/>
          <p:cNvSpPr>
            <a:spLocks noGrp="1"/>
          </p:cNvSpPr>
          <p:nvPr>
            <p:ph idx="1"/>
          </p:nvPr>
        </p:nvSpPr>
        <p:spPr/>
        <p:txBody>
          <a:bodyPr/>
          <a:lstStyle/>
          <a:p>
            <a:pPr eaLnBrk="1" hangingPunct="1">
              <a:buFont typeface="Wingdings 2" pitchFamily="18" charset="2"/>
              <a:buNone/>
            </a:pPr>
            <a:r>
              <a:rPr lang="ar-SA" b="1" dirty="0" smtClean="0">
                <a:solidFill>
                  <a:schemeClr val="bg1"/>
                </a:solidFill>
              </a:rPr>
              <a:t>قال تعالى:</a:t>
            </a:r>
            <a:endParaRPr lang="en-GB" b="1" dirty="0" smtClean="0">
              <a:solidFill>
                <a:schemeClr val="bg1"/>
              </a:solidFill>
            </a:endParaRPr>
          </a:p>
          <a:p>
            <a:pPr eaLnBrk="1" hangingPunct="1">
              <a:buFont typeface="Wingdings 2" pitchFamily="18" charset="2"/>
              <a:buNone/>
            </a:pPr>
            <a:r>
              <a:rPr lang="ar-SA" dirty="0" smtClean="0">
                <a:solidFill>
                  <a:schemeClr val="bg1"/>
                </a:solidFill>
              </a:rPr>
              <a:t>( </a:t>
            </a:r>
            <a:r>
              <a:rPr lang="ar-SA" b="1" dirty="0" smtClean="0">
                <a:solidFill>
                  <a:schemeClr val="bg1"/>
                </a:solidFill>
              </a:rPr>
              <a:t>وَإِنْ تَعَاسَرْتُمْ فَسَتُرْضِعُ لَهُ أُخْرَىٰ</a:t>
            </a:r>
            <a:r>
              <a:rPr lang="ar-SA" dirty="0" smtClean="0">
                <a:solidFill>
                  <a:schemeClr val="bg1"/>
                </a:solidFill>
              </a:rPr>
              <a:t>) [الطلاق :6]</a:t>
            </a:r>
          </a:p>
          <a:p>
            <a:pPr eaLnBrk="1" hangingPunct="1">
              <a:buFont typeface="Wingdings 2" pitchFamily="18" charset="2"/>
              <a:buNone/>
            </a:pPr>
            <a:endParaRPr lang="en-GB" dirty="0" smtClean="0">
              <a:solidFill>
                <a:schemeClr val="bg1"/>
              </a:solidFill>
            </a:endParaRPr>
          </a:p>
          <a:p>
            <a:pPr algn="l" rtl="0" eaLnBrk="1" hangingPunct="1">
              <a:buFont typeface="Wingdings 2" pitchFamily="18" charset="2"/>
              <a:buNone/>
            </a:pPr>
            <a:r>
              <a:rPr lang="en-GB" dirty="0" smtClean="0">
                <a:solidFill>
                  <a:schemeClr val="bg1"/>
                </a:solidFill>
              </a:rPr>
              <a:t>But if you make difficulties for one another then some other woman may give suck for him.</a:t>
            </a:r>
          </a:p>
          <a:p>
            <a:pPr algn="ctr" rtl="0" eaLnBrk="1" hangingPunct="1">
              <a:buFont typeface="Wingdings 2" pitchFamily="18" charset="2"/>
              <a:buNone/>
            </a:pPr>
            <a:r>
              <a:rPr lang="en-US" sz="2400" dirty="0" smtClean="0">
                <a:solidFill>
                  <a:schemeClr val="bg1"/>
                </a:solidFill>
              </a:rPr>
              <a:t>               Chapter 65 – Verse 6</a:t>
            </a:r>
            <a:endParaRPr lang="en-GB" sz="2400" dirty="0" smtClean="0">
              <a:solidFill>
                <a:schemeClr val="bg1"/>
              </a:solidFill>
            </a:endParaRPr>
          </a:p>
          <a:p>
            <a:pPr algn="l" rtl="0" eaLnBrk="1" hangingPunct="1">
              <a:buFont typeface="Wingdings 2" pitchFamily="18" charset="2"/>
              <a:buNone/>
            </a:pPr>
            <a:endParaRPr lang="en-GB" dirty="0" smtClean="0">
              <a:solidFill>
                <a:schemeClr val="bg1"/>
              </a:solidFill>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ar-SA" dirty="0" smtClean="0">
                <a:solidFill>
                  <a:srgbClr val="FF0000"/>
                </a:solidFill>
                <a:cs typeface="PT Bold Heading" pitchFamily="2" charset="-78"/>
              </a:rPr>
              <a:t>الاستنباطات</a:t>
            </a:r>
            <a:endParaRPr lang="en-US" dirty="0" smtClean="0">
              <a:solidFill>
                <a:srgbClr val="FF0000"/>
              </a:solidFill>
              <a:cs typeface="PT Bold Heading" pitchFamily="2" charset="-78"/>
            </a:endParaRPr>
          </a:p>
        </p:txBody>
      </p:sp>
      <p:sp>
        <p:nvSpPr>
          <p:cNvPr id="88067" name="Rectangle 3"/>
          <p:cNvSpPr>
            <a:spLocks noGrp="1" noChangeArrowheads="1"/>
          </p:cNvSpPr>
          <p:nvPr>
            <p:ph type="body" idx="1"/>
          </p:nvPr>
        </p:nvSpPr>
        <p:spPr>
          <a:xfrm>
            <a:off x="457200" y="1600200"/>
            <a:ext cx="8229600" cy="4924425"/>
          </a:xfrm>
        </p:spPr>
        <p:txBody>
          <a:bodyPr/>
          <a:lstStyle/>
          <a:p>
            <a:pPr algn="just" rtl="1" eaLnBrk="1" hangingPunct="1">
              <a:defRPr/>
            </a:pPr>
            <a:r>
              <a:rPr lang="ar-SA" sz="2800" b="1" dirty="0" smtClean="0">
                <a:solidFill>
                  <a:schemeClr val="bg1"/>
                </a:solidFill>
                <a:cs typeface="PT Bold Heading" pitchFamily="2" charset="-78"/>
              </a:rPr>
              <a:t>أولاً:قوله تعالى: (وإن تعاسرتم)</a:t>
            </a:r>
          </a:p>
          <a:p>
            <a:pPr algn="just" rtl="1" eaLnBrk="1" hangingPunct="1">
              <a:buFont typeface="Wingdings" pitchFamily="2" charset="2"/>
              <a:buNone/>
              <a:defRPr/>
            </a:pPr>
            <a:r>
              <a:rPr lang="ar-SA" sz="2800" dirty="0" smtClean="0">
                <a:solidFill>
                  <a:schemeClr val="bg1"/>
                </a:solidFill>
                <a:cs typeface="Monotype Koufi" pitchFamily="2" charset="-78"/>
              </a:rPr>
              <a:t> (التعاسر من العسر وهو نقيض اليسر والعسر استعمله القرآن لضيق النفقة وفي كل أمر صعب كقولك يوم عسر أي يوم يتصعب فيه الأمر </a:t>
            </a:r>
            <a:r>
              <a:rPr lang="ar-SA" sz="2800" b="1" dirty="0" smtClean="0">
                <a:solidFill>
                  <a:srgbClr val="FF0000"/>
                </a:solidFill>
                <a:cs typeface="Monotype Koufi" pitchFamily="2" charset="-78"/>
              </a:rPr>
              <a:t>والعسر عام يشمل كل مايضيق على الإنسان</a:t>
            </a:r>
            <a:r>
              <a:rPr lang="ar-SA" b="1" dirty="0" smtClean="0">
                <a:solidFill>
                  <a:srgbClr val="FF0000"/>
                </a:solidFill>
                <a:cs typeface="Monotype Koufi" pitchFamily="2" charset="-78"/>
              </a:rPr>
              <a:t> </a:t>
            </a:r>
            <a:r>
              <a:rPr lang="ar-SA" dirty="0" smtClean="0">
                <a:solidFill>
                  <a:schemeClr val="bg1"/>
                </a:solidFill>
                <a:cs typeface="Monotype Koufi" pitchFamily="2" charset="-78"/>
              </a:rPr>
              <a:t>)</a:t>
            </a:r>
            <a:endParaRPr lang="ar-SA" sz="2800" dirty="0" smtClean="0">
              <a:solidFill>
                <a:schemeClr val="bg1"/>
              </a:solidFill>
              <a:cs typeface="Monotype Koufi" pitchFamily="2" charset="-78"/>
            </a:endParaRPr>
          </a:p>
          <a:p>
            <a:pPr algn="l" rtl="1" eaLnBrk="1" hangingPunct="1">
              <a:buFont typeface="Wingdings" pitchFamily="2" charset="2"/>
              <a:buNone/>
              <a:defRPr/>
            </a:pPr>
            <a:r>
              <a:rPr lang="ar-SA" sz="2000" b="1" dirty="0" smtClean="0">
                <a:solidFill>
                  <a:schemeClr val="bg1"/>
                </a:solidFill>
                <a:cs typeface="Arabic Transparent" pitchFamily="2" charset="-78"/>
              </a:rPr>
              <a:t>الراغب الأصفهاني / مفردات الفاظ القرآن الكريم</a:t>
            </a:r>
          </a:p>
          <a:p>
            <a:pPr algn="just" eaLnBrk="1" hangingPunct="1">
              <a:buNone/>
              <a:defRPr/>
            </a:pPr>
            <a:r>
              <a:rPr lang="ar-SA" b="1" dirty="0" smtClean="0">
                <a:solidFill>
                  <a:schemeClr val="bg1"/>
                </a:solidFill>
                <a:cs typeface="Monotype Koufi" pitchFamily="2" charset="-78"/>
              </a:rPr>
              <a:t>    </a:t>
            </a:r>
          </a:p>
          <a:p>
            <a:pPr algn="just" eaLnBrk="1" hangingPunct="1">
              <a:buNone/>
              <a:defRPr/>
            </a:pPr>
            <a:r>
              <a:rPr lang="ar-SA" b="1" dirty="0" smtClean="0">
                <a:solidFill>
                  <a:schemeClr val="bg1"/>
                </a:solidFill>
                <a:cs typeface="Monotype Koufi" pitchFamily="2" charset="-78"/>
              </a:rPr>
              <a:t>    فإن وجود مرض وراثي في الوالدين أو احدهما ينتقل الى الذرية أو أن الأم حامل</a:t>
            </a:r>
            <a:br>
              <a:rPr lang="ar-SA" b="1" dirty="0" smtClean="0">
                <a:solidFill>
                  <a:schemeClr val="bg1"/>
                </a:solidFill>
                <a:cs typeface="Monotype Koufi" pitchFamily="2" charset="-78"/>
              </a:rPr>
            </a:br>
            <a:r>
              <a:rPr lang="ar-SA" b="1" dirty="0" smtClean="0">
                <a:solidFill>
                  <a:schemeClr val="bg1"/>
                </a:solidFill>
                <a:cs typeface="Monotype Koufi" pitchFamily="2" charset="-78"/>
              </a:rPr>
              <a:t>بجنين مصاب بمرض وراثي فان الأمرسيكون عسيرا ومشكلا بين الزوجين . </a:t>
            </a:r>
            <a:endParaRPr lang="ar-SA" dirty="0" smtClean="0">
              <a:solidFill>
                <a:schemeClr val="bg1"/>
              </a:solidFill>
              <a:cs typeface="Monotype Koufi" pitchFamily="2" charset="-78"/>
            </a:endParaRPr>
          </a:p>
          <a:p>
            <a:pPr algn="just" eaLnBrk="1" hangingPunct="1">
              <a:defRPr/>
            </a:pPr>
            <a:r>
              <a:rPr lang="ar-SA" dirty="0" smtClean="0">
                <a:solidFill>
                  <a:schemeClr val="bg1"/>
                </a:solidFill>
                <a:cs typeface="Monotype Koufi" pitchFamily="2" charset="-78"/>
              </a:rPr>
              <a:t>والقاعدة الفقهية تنص أن (</a:t>
            </a:r>
            <a:r>
              <a:rPr lang="ar-SA" b="1" dirty="0" smtClean="0">
                <a:solidFill>
                  <a:srgbClr val="FF0000"/>
                </a:solidFill>
                <a:cs typeface="Monotype Koufi" pitchFamily="2" charset="-78"/>
              </a:rPr>
              <a:t>العبرة بعمو</a:t>
            </a:r>
            <a:r>
              <a:rPr lang="ar-SA" sz="2800" b="1" dirty="0" smtClean="0">
                <a:solidFill>
                  <a:srgbClr val="FF0000"/>
                </a:solidFill>
                <a:cs typeface="Monotype Koufi" pitchFamily="2" charset="-78"/>
              </a:rPr>
              <a:t>م اللفظ  وليس بخصوص السبب</a:t>
            </a:r>
            <a:r>
              <a:rPr lang="ar-SA" sz="2800" dirty="0" smtClean="0">
                <a:solidFill>
                  <a:schemeClr val="bg1"/>
                </a:solidFill>
                <a:cs typeface="Monotype Koufi" pitchFamily="2" charset="-78"/>
              </a:rPr>
              <a:t>) </a:t>
            </a:r>
            <a:br>
              <a:rPr lang="ar-SA" sz="2800" dirty="0" smtClean="0">
                <a:solidFill>
                  <a:schemeClr val="bg1"/>
                </a:solidFill>
                <a:cs typeface="Monotype Koufi" pitchFamily="2" charset="-78"/>
              </a:rPr>
            </a:br>
            <a:r>
              <a:rPr lang="ar-SA" sz="2800" dirty="0" smtClean="0">
                <a:solidFill>
                  <a:schemeClr val="bg1"/>
                </a:solidFill>
                <a:cs typeface="Monotype Koufi" pitchFamily="2" charset="-78"/>
              </a:rPr>
              <a:t>الذي من أجله نزل الحكم الشرعي .</a:t>
            </a:r>
            <a:endParaRPr lang="en-US" sz="2800" dirty="0" smtClean="0">
              <a:solidFill>
                <a:schemeClr val="bg1"/>
              </a:solidFill>
              <a:cs typeface="Monotype Koufi" pitchFamily="2" charset="-78"/>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ppt_x"/>
                                          </p:val>
                                        </p:tav>
                                        <p:tav tm="100000">
                                          <p:val>
                                            <p:strVal val="#ppt_x"/>
                                          </p:val>
                                        </p:tav>
                                      </p:tavLst>
                                    </p:anim>
                                    <p:anim calcmode="lin" valueType="num">
                                      <p:cBhvr additive="base">
                                        <p:cTn id="8" dur="500" fill="hold"/>
                                        <p:tgtEl>
                                          <p:spTgt spid="880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additive="base">
                                        <p:cTn id="13" dur="500" fill="hold"/>
                                        <p:tgtEl>
                                          <p:spTgt spid="8806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8067">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88067">
                                            <p:txEl>
                                              <p:pRg st="1" end="1"/>
                                            </p:txEl>
                                          </p:spTgt>
                                        </p:tgtEl>
                                        <p:attrNameLst>
                                          <p:attrName>style.visibility</p:attrName>
                                        </p:attrNameLst>
                                      </p:cBhvr>
                                      <p:to>
                                        <p:strVal val="visible"/>
                                      </p:to>
                                    </p:set>
                                    <p:anim calcmode="lin" valueType="num">
                                      <p:cBhvr additive="base">
                                        <p:cTn id="17" dur="500" fill="hold"/>
                                        <p:tgtEl>
                                          <p:spTgt spid="88067">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880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88067">
                                            <p:txEl>
                                              <p:pRg st="2" end="2"/>
                                            </p:txEl>
                                          </p:spTgt>
                                        </p:tgtEl>
                                        <p:attrNameLst>
                                          <p:attrName>style.visibility</p:attrName>
                                        </p:attrNameLst>
                                      </p:cBhvr>
                                      <p:to>
                                        <p:strVal val="visible"/>
                                      </p:to>
                                    </p:set>
                                    <p:anim calcmode="lin" valueType="num">
                                      <p:cBhvr additive="base">
                                        <p:cTn id="23" dur="500" fill="hold"/>
                                        <p:tgtEl>
                                          <p:spTgt spid="8806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880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88067">
                                            <p:txEl>
                                              <p:pRg st="3" end="3"/>
                                            </p:txEl>
                                          </p:spTgt>
                                        </p:tgtEl>
                                        <p:attrNameLst>
                                          <p:attrName>style.visibility</p:attrName>
                                        </p:attrNameLst>
                                      </p:cBhvr>
                                      <p:to>
                                        <p:strVal val="visible"/>
                                      </p:to>
                                    </p:set>
                                    <p:anim calcmode="lin" valueType="num">
                                      <p:cBhvr additive="base">
                                        <p:cTn id="29" dur="500" fill="hold"/>
                                        <p:tgtEl>
                                          <p:spTgt spid="8806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806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88067">
                                            <p:txEl>
                                              <p:pRg st="4" end="4"/>
                                            </p:txEl>
                                          </p:spTgt>
                                        </p:tgtEl>
                                        <p:attrNameLst>
                                          <p:attrName>style.visibility</p:attrName>
                                        </p:attrNameLst>
                                      </p:cBhvr>
                                      <p:to>
                                        <p:strVal val="visible"/>
                                      </p:to>
                                    </p:set>
                                    <p:anim calcmode="lin" valueType="num">
                                      <p:cBhvr additive="base">
                                        <p:cTn id="35" dur="500" fill="hold"/>
                                        <p:tgtEl>
                                          <p:spTgt spid="8806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806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88067">
                                            <p:txEl>
                                              <p:pRg st="5" end="5"/>
                                            </p:txEl>
                                          </p:spTgt>
                                        </p:tgtEl>
                                        <p:attrNameLst>
                                          <p:attrName>style.visibility</p:attrName>
                                        </p:attrNameLst>
                                      </p:cBhvr>
                                      <p:to>
                                        <p:strVal val="visible"/>
                                      </p:to>
                                    </p:set>
                                    <p:anim calcmode="lin" valueType="num">
                                      <p:cBhvr additive="base">
                                        <p:cTn id="41" dur="500" fill="hold"/>
                                        <p:tgtEl>
                                          <p:spTgt spid="8806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8067">
                                            <p:txEl>
                                              <p:pRg st="5" end="5"/>
                                            </p:txEl>
                                          </p:spTgt>
                                        </p:tgtEl>
                                        <p:attrNameLst>
                                          <p:attrName>ppt_y</p:attrName>
                                        </p:attrNameLst>
                                      </p:cBhvr>
                                      <p:tavLst>
                                        <p:tav tm="0">
                                          <p:val>
                                            <p:strVal val="1+#ppt_h/2"/>
                                          </p:val>
                                        </p:tav>
                                        <p:tav tm="100000">
                                          <p:val>
                                            <p:strVal val="#ppt_y"/>
                                          </p:val>
                                        </p:tav>
                                      </p:tavLst>
                                    </p:anim>
                                  </p:childTnLst>
                                </p:cTn>
                              </p:par>
                              <p:par>
                                <p:cTn id="43" presetID="22" presetClass="exit" presetSubtype="4" fill="hold" nodeType="withEffect">
                                  <p:stCondLst>
                                    <p:cond delay="0"/>
                                  </p:stCondLst>
                                  <p:childTnLst>
                                    <p:animEffect transition="out" filter="wipe(down)">
                                      <p:cBhvr>
                                        <p:cTn id="44" dur="500"/>
                                        <p:tgtEl>
                                          <p:spTgt spid="88067">
                                            <p:txEl>
                                              <p:pRg st="0" end="0"/>
                                            </p:txEl>
                                          </p:spTgt>
                                        </p:tgtEl>
                                      </p:cBhvr>
                                    </p:animEffect>
                                    <p:set>
                                      <p:cBhvr>
                                        <p:cTn id="45" dur="1" fill="hold">
                                          <p:stCondLst>
                                            <p:cond delay="499"/>
                                          </p:stCondLst>
                                        </p:cTn>
                                        <p:tgtEl>
                                          <p:spTgt spid="88067">
                                            <p:txEl>
                                              <p:pRg st="0" end="0"/>
                                            </p:txEl>
                                          </p:spTgt>
                                        </p:tgtEl>
                                        <p:attrNameLst>
                                          <p:attrName>style.visibility</p:attrName>
                                        </p:attrNameLst>
                                      </p:cBhvr>
                                      <p:to>
                                        <p:strVal val="hidden"/>
                                      </p:to>
                                    </p:set>
                                  </p:childTnLst>
                                </p:cTn>
                              </p:par>
                              <p:par>
                                <p:cTn id="46" presetID="22" presetClass="exit" presetSubtype="4" fill="hold" nodeType="withEffect">
                                  <p:stCondLst>
                                    <p:cond delay="0"/>
                                  </p:stCondLst>
                                  <p:childTnLst>
                                    <p:animEffect transition="out" filter="wipe(down)">
                                      <p:cBhvr>
                                        <p:cTn id="47" dur="500"/>
                                        <p:tgtEl>
                                          <p:spTgt spid="88067">
                                            <p:txEl>
                                              <p:pRg st="1" end="1"/>
                                            </p:txEl>
                                          </p:spTgt>
                                        </p:tgtEl>
                                      </p:cBhvr>
                                    </p:animEffect>
                                    <p:set>
                                      <p:cBhvr>
                                        <p:cTn id="48" dur="1" fill="hold">
                                          <p:stCondLst>
                                            <p:cond delay="499"/>
                                          </p:stCondLst>
                                        </p:cTn>
                                        <p:tgtEl>
                                          <p:spTgt spid="88067">
                                            <p:txEl>
                                              <p:pRg st="1" end="1"/>
                                            </p:txEl>
                                          </p:spTgt>
                                        </p:tgtEl>
                                        <p:attrNameLst>
                                          <p:attrName>style.visibility</p:attrName>
                                        </p:attrNameLst>
                                      </p:cBhvr>
                                      <p:to>
                                        <p:strVal val="hidden"/>
                                      </p:to>
                                    </p:set>
                                  </p:childTnLst>
                                </p:cTn>
                              </p:par>
                              <p:par>
                                <p:cTn id="49" presetID="22" presetClass="exit" presetSubtype="4" fill="hold" nodeType="withEffect">
                                  <p:stCondLst>
                                    <p:cond delay="0"/>
                                  </p:stCondLst>
                                  <p:childTnLst>
                                    <p:animEffect transition="out" filter="wipe(down)">
                                      <p:cBhvr>
                                        <p:cTn id="50" dur="500"/>
                                        <p:tgtEl>
                                          <p:spTgt spid="88067">
                                            <p:txEl>
                                              <p:pRg st="2" end="2"/>
                                            </p:txEl>
                                          </p:spTgt>
                                        </p:tgtEl>
                                      </p:cBhvr>
                                    </p:animEffect>
                                    <p:set>
                                      <p:cBhvr>
                                        <p:cTn id="51" dur="1" fill="hold">
                                          <p:stCondLst>
                                            <p:cond delay="499"/>
                                          </p:stCondLst>
                                        </p:cTn>
                                        <p:tgtEl>
                                          <p:spTgt spid="88067">
                                            <p:txEl>
                                              <p:pRg st="2" end="2"/>
                                            </p:txEl>
                                          </p:spTgt>
                                        </p:tgtEl>
                                        <p:attrNameLst>
                                          <p:attrName>style.visibility</p:attrName>
                                        </p:attrNameLst>
                                      </p:cBhvr>
                                      <p:to>
                                        <p:strVal val="hidden"/>
                                      </p:to>
                                    </p:set>
                                  </p:childTnLst>
                                </p:cTn>
                              </p:par>
                              <p:par>
                                <p:cTn id="52" presetID="22" presetClass="exit" presetSubtype="4" fill="hold" nodeType="withEffect">
                                  <p:stCondLst>
                                    <p:cond delay="0"/>
                                  </p:stCondLst>
                                  <p:childTnLst>
                                    <p:animEffect transition="out" filter="wipe(down)">
                                      <p:cBhvr>
                                        <p:cTn id="53" dur="500"/>
                                        <p:tgtEl>
                                          <p:spTgt spid="88067">
                                            <p:txEl>
                                              <p:pRg st="3" end="3"/>
                                            </p:txEl>
                                          </p:spTgt>
                                        </p:tgtEl>
                                      </p:cBhvr>
                                    </p:animEffect>
                                    <p:set>
                                      <p:cBhvr>
                                        <p:cTn id="54" dur="1" fill="hold">
                                          <p:stCondLst>
                                            <p:cond delay="499"/>
                                          </p:stCondLst>
                                        </p:cTn>
                                        <p:tgtEl>
                                          <p:spTgt spid="88067">
                                            <p:txEl>
                                              <p:pRg st="3" end="3"/>
                                            </p:txEl>
                                          </p:spTgt>
                                        </p:tgtEl>
                                        <p:attrNameLst>
                                          <p:attrName>style.visibility</p:attrName>
                                        </p:attrNameLst>
                                      </p:cBhvr>
                                      <p:to>
                                        <p:strVal val="hidden"/>
                                      </p:to>
                                    </p:set>
                                  </p:childTnLst>
                                </p:cTn>
                              </p:par>
                              <p:par>
                                <p:cTn id="55" presetID="22" presetClass="exit" presetSubtype="4" fill="hold" nodeType="withEffect">
                                  <p:stCondLst>
                                    <p:cond delay="0"/>
                                  </p:stCondLst>
                                  <p:childTnLst>
                                    <p:animEffect transition="out" filter="wipe(down)">
                                      <p:cBhvr>
                                        <p:cTn id="56" dur="500"/>
                                        <p:tgtEl>
                                          <p:spTgt spid="88067">
                                            <p:txEl>
                                              <p:pRg st="4" end="4"/>
                                            </p:txEl>
                                          </p:spTgt>
                                        </p:tgtEl>
                                      </p:cBhvr>
                                    </p:animEffect>
                                    <p:set>
                                      <p:cBhvr>
                                        <p:cTn id="57" dur="1" fill="hold">
                                          <p:stCondLst>
                                            <p:cond delay="499"/>
                                          </p:stCondLst>
                                        </p:cTn>
                                        <p:tgtEl>
                                          <p:spTgt spid="88067">
                                            <p:txEl>
                                              <p:pRg st="4" end="4"/>
                                            </p:txEl>
                                          </p:spTgt>
                                        </p:tgtEl>
                                        <p:attrNameLst>
                                          <p:attrName>style.visibility</p:attrName>
                                        </p:attrNameLst>
                                      </p:cBhvr>
                                      <p:to>
                                        <p:strVal val="hidden"/>
                                      </p:to>
                                    </p:set>
                                  </p:childTnLst>
                                </p:cTn>
                              </p:par>
                              <p:par>
                                <p:cTn id="58" presetID="22" presetClass="exit" presetSubtype="4" fill="hold" nodeType="withEffect">
                                  <p:stCondLst>
                                    <p:cond delay="0"/>
                                  </p:stCondLst>
                                  <p:childTnLst>
                                    <p:animEffect transition="out" filter="wipe(down)">
                                      <p:cBhvr>
                                        <p:cTn id="59" dur="500"/>
                                        <p:tgtEl>
                                          <p:spTgt spid="88067">
                                            <p:txEl>
                                              <p:pRg st="5" end="5"/>
                                            </p:txEl>
                                          </p:spTgt>
                                        </p:tgtEl>
                                      </p:cBhvr>
                                    </p:animEffect>
                                    <p:set>
                                      <p:cBhvr>
                                        <p:cTn id="60" dur="1" fill="hold">
                                          <p:stCondLst>
                                            <p:cond delay="499"/>
                                          </p:stCondLst>
                                        </p:cTn>
                                        <p:tgtEl>
                                          <p:spTgt spid="88067">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a:r>
              <a:rPr lang="en-US" sz="3600" dirty="0" smtClean="0">
                <a:solidFill>
                  <a:srgbClr val="FF0000"/>
                </a:solidFill>
                <a:effectLst/>
                <a:latin typeface="+mn-lt"/>
              </a:rPr>
              <a:t>Therapeutic breastfeeding</a:t>
            </a:r>
            <a:endParaRPr lang="ar-SA" sz="3600" dirty="0">
              <a:solidFill>
                <a:srgbClr val="FF0000"/>
              </a:solidFill>
              <a:effectLst/>
              <a:latin typeface="+mn-lt"/>
            </a:endParaRPr>
          </a:p>
        </p:txBody>
      </p:sp>
      <p:sp>
        <p:nvSpPr>
          <p:cNvPr id="3" name="Content Placeholder 2"/>
          <p:cNvSpPr>
            <a:spLocks noGrp="1"/>
          </p:cNvSpPr>
          <p:nvPr>
            <p:ph idx="1"/>
          </p:nvPr>
        </p:nvSpPr>
        <p:spPr>
          <a:xfrm>
            <a:off x="571472" y="928670"/>
            <a:ext cx="8229600" cy="4708525"/>
          </a:xfrm>
        </p:spPr>
        <p:txBody>
          <a:bodyPr/>
          <a:lstStyle/>
          <a:p>
            <a:pPr algn="just" rtl="0"/>
            <a:endParaRPr lang="ar-IQ" dirty="0" smtClean="0"/>
          </a:p>
          <a:p>
            <a:pPr algn="just">
              <a:buNone/>
            </a:pPr>
            <a:r>
              <a:rPr lang="ar-IQ" dirty="0" smtClean="0">
                <a:solidFill>
                  <a:srgbClr val="FF0000"/>
                </a:solidFill>
              </a:rPr>
              <a:t>وهنا تأتي البشرى بالعلاج المستنبط من القرآن والسنة لهذه الحالات :</a:t>
            </a:r>
          </a:p>
          <a:p>
            <a:pPr algn="just">
              <a:buNone/>
            </a:pPr>
            <a:endParaRPr lang="ar-IQ" dirty="0" smtClean="0">
              <a:solidFill>
                <a:schemeClr val="bg1"/>
              </a:solidFill>
            </a:endParaRPr>
          </a:p>
          <a:p>
            <a:pPr algn="just">
              <a:buNone/>
            </a:pPr>
            <a:r>
              <a:rPr lang="ar-IQ" dirty="0" smtClean="0">
                <a:solidFill>
                  <a:schemeClr val="bg1"/>
                </a:solidFill>
              </a:rPr>
              <a:t>فبدلا عن اجراء الاجهاض الطبي للتخلص من الجنين المصاب وهذه العملية محفوفة بالمضاعفات الطبية فضلا عن حرمتها الشرعية.</a:t>
            </a:r>
          </a:p>
          <a:p>
            <a:pPr algn="just">
              <a:buNone/>
            </a:pPr>
            <a:r>
              <a:rPr lang="ar-IQ" dirty="0" smtClean="0">
                <a:solidFill>
                  <a:schemeClr val="bg1"/>
                </a:solidFill>
              </a:rPr>
              <a:t> او بالعلاج بنقل الجينات او زرع نخاع العظم الباهظان الثمن والقليلان النجاح لكثرة مضاعفاتهما ومحدودية المراكز التي تجريهما.</a:t>
            </a:r>
          </a:p>
          <a:p>
            <a:pPr algn="just">
              <a:buNone/>
            </a:pPr>
            <a:r>
              <a:rPr lang="ar-IQ" dirty="0" smtClean="0">
                <a:solidFill>
                  <a:srgbClr val="FF0000"/>
                </a:solidFill>
              </a:rPr>
              <a:t>بأن نعهد بهذا الجنين المصاب بعد ولادته الى إمراءة مرضعة من غير أقاربه سليمة وغير مصابة بالأمراض ترضعه بدلا عن أمه أو تشاركها بالرضاعة له ويكون في حليبها الشفاء من هذا المرض الوراثي او على الاقل التقليل من شدته وتخفيف مضاعفاته والله اعلم</a:t>
            </a:r>
            <a:endParaRPr lang="ar-SA" dirty="0">
              <a:solidFill>
                <a:srgbClr val="FF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228600" y="1000125"/>
            <a:ext cx="8610600" cy="3342262"/>
          </a:xfrm>
          <a:prstGeom prst="rect">
            <a:avLst/>
          </a:prstGeom>
          <a:noFill/>
          <a:ln w="9525">
            <a:noFill/>
            <a:miter lim="800000"/>
            <a:headEnd/>
            <a:tailEnd/>
          </a:ln>
        </p:spPr>
        <p:txBody>
          <a:bodyPr anchor="ctr">
            <a:spAutoFit/>
          </a:bodyPr>
          <a:lstStyle/>
          <a:p>
            <a:pPr marL="1028700" indent="-1028700">
              <a:lnSpc>
                <a:spcPct val="140000"/>
              </a:lnSpc>
              <a:spcBef>
                <a:spcPct val="20000"/>
              </a:spcBef>
            </a:pPr>
            <a:r>
              <a:rPr lang="en-US" sz="3000" b="1" u="sng" dirty="0">
                <a:solidFill>
                  <a:srgbClr val="FF0000"/>
                </a:solidFill>
                <a:latin typeface="AvantGarde Md BT"/>
                <a:cs typeface="Times New Roman" pitchFamily="18" charset="0"/>
              </a:rPr>
              <a:t>First</a:t>
            </a:r>
            <a:r>
              <a:rPr lang="en-US" sz="3000" b="1" dirty="0">
                <a:solidFill>
                  <a:srgbClr val="FF0000"/>
                </a:solidFill>
                <a:latin typeface="AvantGarde Md BT"/>
                <a:cs typeface="Times New Roman" pitchFamily="18" charset="0"/>
              </a:rPr>
              <a:t>:</a:t>
            </a:r>
          </a:p>
          <a:p>
            <a:pPr marL="1028700" indent="-1028700">
              <a:lnSpc>
                <a:spcPct val="140000"/>
              </a:lnSpc>
              <a:spcBef>
                <a:spcPct val="20000"/>
              </a:spcBef>
            </a:pPr>
            <a:r>
              <a:rPr lang="en-US" sz="3000" b="1" dirty="0">
                <a:solidFill>
                  <a:schemeClr val="bg1"/>
                </a:solidFill>
                <a:latin typeface="AvantGarde Md BT"/>
                <a:cs typeface="Times New Roman" pitchFamily="18" charset="0"/>
              </a:rPr>
              <a:t>          </a:t>
            </a:r>
            <a:r>
              <a:rPr lang="en-US" sz="2800" dirty="0">
                <a:solidFill>
                  <a:schemeClr val="bg1"/>
                </a:solidFill>
                <a:latin typeface="AvantGarde Md BT"/>
                <a:cs typeface="Times New Roman" pitchFamily="18" charset="0"/>
              </a:rPr>
              <a:t>There are approximately (1200) </a:t>
            </a:r>
            <a:r>
              <a:rPr lang="en-US" sz="2800" dirty="0" smtClean="0">
                <a:solidFill>
                  <a:schemeClr val="bg1"/>
                </a:solidFill>
                <a:latin typeface="AvantGarde Md BT"/>
                <a:cs typeface="Times New Roman" pitchFamily="18" charset="0"/>
              </a:rPr>
              <a:t>Ayah </a:t>
            </a:r>
            <a:r>
              <a:rPr lang="en-US" sz="2800" dirty="0">
                <a:solidFill>
                  <a:schemeClr val="bg1"/>
                </a:solidFill>
                <a:latin typeface="AvantGarde Md BT"/>
                <a:cs typeface="Times New Roman" pitchFamily="18" charset="0"/>
              </a:rPr>
              <a:t>which refer to the different sciences, which constitutes nearly 20% of the total number of </a:t>
            </a:r>
            <a:r>
              <a:rPr lang="en-US" sz="2800" dirty="0" smtClean="0">
                <a:solidFill>
                  <a:schemeClr val="bg1"/>
                </a:solidFill>
                <a:latin typeface="AvantGarde Md BT"/>
                <a:cs typeface="Times New Roman" pitchFamily="18" charset="0"/>
              </a:rPr>
              <a:t>Ayah </a:t>
            </a:r>
            <a:r>
              <a:rPr lang="en-US" sz="2800" dirty="0">
                <a:solidFill>
                  <a:schemeClr val="bg1"/>
                </a:solidFill>
                <a:latin typeface="AvantGarde Md BT"/>
                <a:cs typeface="Times New Roman" pitchFamily="18" charset="0"/>
              </a:rPr>
              <a:t>in Al Qur’an Al Kareem (6236) . </a:t>
            </a: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pPr marL="650875" indent="-514350" algn="just" rtl="0">
              <a:buNone/>
            </a:pPr>
            <a:r>
              <a:rPr lang="en-US" dirty="0" smtClean="0">
                <a:solidFill>
                  <a:srgbClr val="C00000"/>
                </a:solidFill>
              </a:rPr>
              <a:t>The advantages  of human milk as a source  of stem cell replacement therapy </a:t>
            </a:r>
          </a:p>
          <a:p>
            <a:pPr marL="650875" indent="-514350" algn="just" rtl="0">
              <a:buNone/>
            </a:pPr>
            <a:r>
              <a:rPr lang="en-US" dirty="0" smtClean="0">
                <a:solidFill>
                  <a:schemeClr val="bg1"/>
                </a:solidFill>
              </a:rPr>
              <a:t>1- Natural </a:t>
            </a:r>
          </a:p>
          <a:p>
            <a:pPr marL="650875" indent="-514350" algn="just" rtl="0">
              <a:buNone/>
            </a:pPr>
            <a:r>
              <a:rPr lang="en-US" dirty="0" smtClean="0">
                <a:solidFill>
                  <a:schemeClr val="bg1"/>
                </a:solidFill>
              </a:rPr>
              <a:t>2- Available</a:t>
            </a:r>
          </a:p>
          <a:p>
            <a:pPr marL="650875" indent="-514350" algn="just" rtl="0">
              <a:buNone/>
            </a:pPr>
            <a:r>
              <a:rPr lang="en-US" dirty="0" smtClean="0">
                <a:solidFill>
                  <a:schemeClr val="bg1"/>
                </a:solidFill>
              </a:rPr>
              <a:t>3- Cheap-economical </a:t>
            </a:r>
          </a:p>
          <a:p>
            <a:pPr marL="650875" indent="-514350" algn="just" rtl="0">
              <a:buNone/>
            </a:pPr>
            <a:r>
              <a:rPr lang="en-US" dirty="0" smtClean="0">
                <a:solidFill>
                  <a:schemeClr val="bg1"/>
                </a:solidFill>
              </a:rPr>
              <a:t>4- Ethical</a:t>
            </a:r>
          </a:p>
          <a:p>
            <a:pPr marL="650875" indent="-514350" algn="just" rtl="0">
              <a:buNone/>
            </a:pPr>
            <a:r>
              <a:rPr lang="en-US" dirty="0" smtClean="0">
                <a:solidFill>
                  <a:schemeClr val="bg1"/>
                </a:solidFill>
              </a:rPr>
              <a:t>5- Non-invasive.</a:t>
            </a:r>
          </a:p>
          <a:p>
            <a:pPr marL="650875" indent="-514350" algn="just" rtl="0">
              <a:buNone/>
            </a:pPr>
            <a:r>
              <a:rPr lang="en-US" dirty="0" smtClean="0">
                <a:solidFill>
                  <a:schemeClr val="bg1"/>
                </a:solidFill>
              </a:rPr>
              <a:t>6- No </a:t>
            </a:r>
            <a:r>
              <a:rPr lang="en-US" dirty="0" err="1" smtClean="0">
                <a:solidFill>
                  <a:schemeClr val="bg1"/>
                </a:solidFill>
              </a:rPr>
              <a:t>immunosuppression</a:t>
            </a:r>
            <a:r>
              <a:rPr lang="en-US" dirty="0" smtClean="0">
                <a:solidFill>
                  <a:schemeClr val="bg1"/>
                </a:solidFill>
              </a:rPr>
              <a:t> </a:t>
            </a:r>
          </a:p>
          <a:p>
            <a:pPr marL="650875" indent="-514350" algn="just" rtl="0">
              <a:buNone/>
            </a:pPr>
            <a:r>
              <a:rPr lang="en-US" dirty="0" smtClean="0">
                <a:solidFill>
                  <a:schemeClr val="bg1"/>
                </a:solidFill>
              </a:rPr>
              <a:t>7- No side effects</a:t>
            </a:r>
          </a:p>
          <a:p>
            <a:pPr marL="650875" indent="-514350" algn="just" rtl="0">
              <a:buNone/>
            </a:pPr>
            <a:r>
              <a:rPr lang="en-US" dirty="0" smtClean="0">
                <a:solidFill>
                  <a:schemeClr val="bg1"/>
                </a:solidFill>
              </a:rPr>
              <a:t>8- Effective?? But needs a lot of researches !!</a:t>
            </a:r>
          </a:p>
          <a:p>
            <a:pPr marL="650875" indent="-514350" algn="just" rtl="0">
              <a:buFont typeface="+mj-lt"/>
              <a:buAutoNum type="arabicPeriod"/>
            </a:pPr>
            <a:endParaRPr lang="en-US" dirty="0" smtClean="0">
              <a:solidFill>
                <a:schemeClr val="bg1"/>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28660" y="0"/>
            <a:ext cx="9936163" cy="1643042"/>
          </a:xfrm>
        </p:spPr>
        <p:txBody>
          <a:bodyPr>
            <a:normAutofit fontScale="90000"/>
          </a:bodyPr>
          <a:lstStyle/>
          <a:p>
            <a:pPr eaLnBrk="1" fontAlgn="auto" hangingPunct="1">
              <a:spcAft>
                <a:spcPts val="0"/>
              </a:spcAft>
              <a:defRPr/>
            </a:pPr>
            <a:r>
              <a:rPr lang="ar-SA" sz="4400" dirty="0" smtClean="0">
                <a:solidFill>
                  <a:srgbClr val="FF0000"/>
                </a:solidFill>
                <a:effectLst/>
                <a:latin typeface="+mn-lt"/>
                <a:cs typeface="PT Bold Heading" pitchFamily="2" charset="-78"/>
              </a:rPr>
              <a:t>(الرضاعة العلاجية - مستقبل واعد للبشرية)!!</a:t>
            </a:r>
            <a:r>
              <a:rPr lang="ar-SA" sz="3600" dirty="0" smtClean="0">
                <a:solidFill>
                  <a:srgbClr val="FF0000"/>
                </a:solidFill>
                <a:effectLst/>
                <a:cs typeface="PT Bold Heading" pitchFamily="2" charset="-78"/>
              </a:rPr>
              <a:t/>
            </a:r>
            <a:br>
              <a:rPr lang="ar-SA" sz="3600" dirty="0" smtClean="0">
                <a:solidFill>
                  <a:srgbClr val="FF0000"/>
                </a:solidFill>
                <a:effectLst/>
                <a:cs typeface="PT Bold Heading" pitchFamily="2" charset="-78"/>
              </a:rPr>
            </a:br>
            <a:r>
              <a:rPr lang="en-US" sz="4000" dirty="0" smtClean="0">
                <a:solidFill>
                  <a:srgbClr val="FF0000"/>
                </a:solidFill>
                <a:effectLst/>
                <a:cs typeface="PT Bold Heading" pitchFamily="2" charset="-78"/>
              </a:rPr>
              <a:t>Therapeutic Breastfeeding</a:t>
            </a:r>
            <a:r>
              <a:rPr lang="en-US" sz="4000" dirty="0" smtClean="0">
                <a:solidFill>
                  <a:srgbClr val="FF0000"/>
                </a:solidFill>
                <a:effectLst/>
              </a:rPr>
              <a:t/>
            </a:r>
            <a:br>
              <a:rPr lang="en-US" sz="4000" dirty="0" smtClean="0">
                <a:solidFill>
                  <a:srgbClr val="FF0000"/>
                </a:solidFill>
                <a:effectLst/>
              </a:rPr>
            </a:br>
            <a:endParaRPr lang="en-US" sz="4000" dirty="0" smtClean="0">
              <a:solidFill>
                <a:srgbClr val="FF0000"/>
              </a:solidFill>
              <a:effectLst/>
            </a:endParaRPr>
          </a:p>
        </p:txBody>
      </p:sp>
      <p:pic>
        <p:nvPicPr>
          <p:cNvPr id="7" name="Content Placeholder 6" descr="breasfeeding.JPG"/>
          <p:cNvPicPr>
            <a:picLocks noGrp="1" noChangeAspect="1"/>
          </p:cNvPicPr>
          <p:nvPr>
            <p:ph idx="1"/>
          </p:nvPr>
        </p:nvPicPr>
        <p:blipFill>
          <a:blip r:embed="rId2"/>
          <a:stretch>
            <a:fillRect/>
          </a:stretch>
        </p:blipFill>
        <p:spPr>
          <a:xfrm>
            <a:off x="1142976" y="1714488"/>
            <a:ext cx="6251405" cy="4643470"/>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9330"/>
                                        </p:tgtEl>
                                        <p:attrNameLst>
                                          <p:attrName>style.visibility</p:attrName>
                                        </p:attrNameLst>
                                      </p:cBhvr>
                                      <p:to>
                                        <p:strVal val="visible"/>
                                      </p:to>
                                    </p:set>
                                    <p:animScale>
                                      <p:cBhvr>
                                        <p:cTn id="7" dur="1000" decel="50000" fill="hold">
                                          <p:stCondLst>
                                            <p:cond delay="0"/>
                                          </p:stCondLst>
                                        </p:cTn>
                                        <p:tgtEl>
                                          <p:spTgt spid="9933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9330"/>
                                        </p:tgtEl>
                                        <p:attrNameLst>
                                          <p:attrName>ppt_x</p:attrName>
                                          <p:attrName>ppt_y</p:attrName>
                                        </p:attrNameLst>
                                      </p:cBhvr>
                                    </p:animMotion>
                                    <p:animEffect transition="in" filter="fade">
                                      <p:cBhvr>
                                        <p:cTn id="9" dur="1000"/>
                                        <p:tgtEl>
                                          <p:spTgt spid="99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صورة مستشفى التخصصي.JPG"/>
          <p:cNvPicPr>
            <a:picLocks noChangeAspect="1"/>
          </p:cNvPicPr>
          <p:nvPr/>
        </p:nvPicPr>
        <p:blipFill>
          <a:blip r:embed="rId2"/>
          <a:stretch>
            <a:fillRect/>
          </a:stretch>
        </p:blipFill>
        <p:spPr>
          <a:xfrm>
            <a:off x="469810" y="357166"/>
            <a:ext cx="8245594" cy="6072230"/>
          </a:xfrm>
          <a:prstGeom prst="rect">
            <a:avLst/>
          </a:prstGeom>
          <a:ln>
            <a:noFill/>
          </a:ln>
          <a:effectLst>
            <a:softEdge rad="112500"/>
          </a:effectLst>
        </p:spPr>
      </p:pic>
      <p:sp>
        <p:nvSpPr>
          <p:cNvPr id="75779" name="TextBox 2"/>
          <p:cNvSpPr txBox="1">
            <a:spLocks noChangeArrowheads="1"/>
          </p:cNvSpPr>
          <p:nvPr/>
        </p:nvSpPr>
        <p:spPr bwMode="auto">
          <a:xfrm>
            <a:off x="4000500" y="357188"/>
            <a:ext cx="4643438" cy="769937"/>
          </a:xfrm>
          <a:prstGeom prst="rect">
            <a:avLst/>
          </a:prstGeom>
          <a:noFill/>
          <a:ln w="9525">
            <a:noFill/>
            <a:miter lim="800000"/>
            <a:headEnd/>
            <a:tailEnd/>
          </a:ln>
        </p:spPr>
        <p:txBody>
          <a:bodyPr>
            <a:spAutoFit/>
          </a:bodyPr>
          <a:lstStyle/>
          <a:p>
            <a:pPr algn="ctr"/>
            <a:r>
              <a:rPr lang="en-US" sz="4400">
                <a:solidFill>
                  <a:srgbClr val="FF0000"/>
                </a:solidFill>
              </a:rPr>
              <a:t>Thank you!</a:t>
            </a:r>
            <a:endParaRPr lang="ar-SA" sz="4400">
              <a:solidFill>
                <a:srgbClr val="FF0000"/>
              </a:solidFill>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4463" name="Group 15"/>
          <p:cNvGraphicFramePr>
            <a:graphicFrameLocks noGrp="1"/>
          </p:cNvGraphicFramePr>
          <p:nvPr/>
        </p:nvGraphicFramePr>
        <p:xfrm>
          <a:off x="827088" y="838200"/>
          <a:ext cx="7129462" cy="4895851"/>
        </p:xfrm>
        <a:graphic>
          <a:graphicData uri="http://schemas.openxmlformats.org/drawingml/2006/table">
            <a:tbl>
              <a:tblPr rtl="1"/>
              <a:tblGrid>
                <a:gridCol w="3487737"/>
                <a:gridCol w="387350"/>
                <a:gridCol w="3254375"/>
              </a:tblGrid>
              <a:tr h="788988">
                <a:tc gridSpan="3">
                  <a:txBody>
                    <a:bodyPr/>
                    <a:lstStyle/>
                    <a:p>
                      <a:pPr marL="0" marR="0" lvl="0" indent="0" algn="ct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3200" b="0" i="0" u="sng" strike="noStrike" cap="none" normalizeH="0" baseline="0" dirty="0" smtClean="0">
                          <a:ln>
                            <a:noFill/>
                          </a:ln>
                          <a:solidFill>
                            <a:schemeClr val="bg1"/>
                          </a:solidFill>
                          <a:effectLst/>
                          <a:latin typeface="Tahoma" pitchFamily="34" charset="0"/>
                          <a:cs typeface="DecoType Naskh" pitchFamily="2" charset="-78"/>
                        </a:rPr>
                        <a:t>أمْ هوَ الخَـلاق ُ ربُّ الكائناتِ</a:t>
                      </a:r>
                      <a:r>
                        <a:rPr kumimoji="0" lang="ar-SA" sz="3200" b="0" i="0" u="none" strike="noStrike" cap="none" normalizeH="0" baseline="0" dirty="0" smtClean="0">
                          <a:ln>
                            <a:noFill/>
                          </a:ln>
                          <a:solidFill>
                            <a:schemeClr val="bg1"/>
                          </a:solidFill>
                          <a:effectLst/>
                          <a:latin typeface="Tahoma" pitchFamily="34" charset="0"/>
                          <a:cs typeface="DecoType Naskh" pitchFamily="2" charset="-78"/>
                        </a:rPr>
                        <a:t> </a:t>
                      </a:r>
                      <a:endParaRPr kumimoji="0" lang="en-US" sz="3200" b="0" i="0" u="none" strike="noStrike" cap="none" normalizeH="0" baseline="0" dirty="0" smtClean="0">
                        <a:ln>
                          <a:noFill/>
                        </a:ln>
                        <a:solidFill>
                          <a:schemeClr val="bg1"/>
                        </a:solidFill>
                        <a:effectLst/>
                        <a:latin typeface="Tahoma" pitchFamily="34" charset="0"/>
                        <a:cs typeface="DecoType Naskh" pitchFamily="2" charset="-78"/>
                      </a:endParaRPr>
                    </a:p>
                  </a:txBody>
                  <a:tcP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r>
              <a:tr h="4106863">
                <a:tc>
                  <a:txBody>
                    <a:bodyPr/>
                    <a:lstStyle/>
                    <a:p>
                      <a:pPr marL="0" marR="0" lvl="0" indent="0" algn="r"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400" b="0" i="0" u="none" strike="noStrike" cap="none" normalizeH="0" baseline="0" smtClean="0">
                          <a:ln>
                            <a:noFill/>
                          </a:ln>
                          <a:solidFill>
                            <a:schemeClr val="bg1"/>
                          </a:solidFill>
                          <a:effectLst/>
                          <a:latin typeface="Tahoma" pitchFamily="34" charset="0"/>
                          <a:cs typeface="DecoType Naskh Variants" pitchFamily="2" charset="-78"/>
                        </a:rPr>
                        <a:t>نطفةٌ تسري برحْم الأمهــاتِ</a:t>
                      </a:r>
                      <a:br>
                        <a:rPr kumimoji="0" lang="ar-SA" sz="2400" b="0" i="0" u="none" strike="noStrike" cap="none" normalizeH="0" baseline="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smtClean="0">
                          <a:ln>
                            <a:noFill/>
                          </a:ln>
                          <a:solidFill>
                            <a:schemeClr val="bg1"/>
                          </a:solidFill>
                          <a:effectLst/>
                          <a:latin typeface="Tahoma" pitchFamily="34" charset="0"/>
                          <a:cs typeface="DecoType Naskh Variants" pitchFamily="2" charset="-78"/>
                        </a:rPr>
                        <a:t>كائنـــــاتٌ مرَّ منها واحـــــــــــدٌ</a:t>
                      </a:r>
                      <a:br>
                        <a:rPr kumimoji="0" lang="ar-SA" sz="2400" b="0" i="0" u="none" strike="noStrike" cap="none" normalizeH="0" baseline="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smtClean="0">
                          <a:ln>
                            <a:noFill/>
                          </a:ln>
                          <a:solidFill>
                            <a:schemeClr val="bg1"/>
                          </a:solidFill>
                          <a:effectLst/>
                          <a:latin typeface="Tahoma" pitchFamily="34" charset="0"/>
                          <a:cs typeface="DecoType Naskh Variants" pitchFamily="2" charset="-78"/>
                        </a:rPr>
                        <a:t>شَــقَّ دربــاً حيث لاقى </a:t>
                      </a:r>
                      <a:r>
                        <a:rPr kumimoji="0" lang="ar-YE" sz="2400" b="0" i="0" u="none" strike="noStrike" cap="none" normalizeH="0" baseline="0" smtClean="0">
                          <a:ln>
                            <a:noFill/>
                          </a:ln>
                          <a:solidFill>
                            <a:schemeClr val="bg1"/>
                          </a:solidFill>
                          <a:effectLst/>
                          <a:latin typeface="Tahoma" pitchFamily="34" charset="0"/>
                          <a:cs typeface="DecoType Naskh Variants" pitchFamily="2" charset="-78"/>
                        </a:rPr>
                        <a:t>نصفَ</a:t>
                      </a:r>
                      <a:r>
                        <a:rPr kumimoji="0" lang="ar-SA" sz="2400" b="0" i="0" u="none" strike="noStrike" cap="none" normalizeH="0" baseline="0" smtClean="0">
                          <a:ln>
                            <a:noFill/>
                          </a:ln>
                          <a:solidFill>
                            <a:schemeClr val="bg1"/>
                          </a:solidFill>
                          <a:effectLst/>
                          <a:latin typeface="Tahoma" pitchFamily="34" charset="0"/>
                          <a:cs typeface="DecoType Naskh Variants" pitchFamily="2" charset="-78"/>
                        </a:rPr>
                        <a:t>َـهُ</a:t>
                      </a:r>
                      <a:br>
                        <a:rPr kumimoji="0" lang="ar-SA" sz="2400" b="0" i="0" u="none" strike="noStrike" cap="none" normalizeH="0" baseline="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smtClean="0">
                          <a:ln>
                            <a:noFill/>
                          </a:ln>
                          <a:solidFill>
                            <a:schemeClr val="bg1"/>
                          </a:solidFill>
                          <a:effectLst/>
                          <a:latin typeface="Tahoma" pitchFamily="34" charset="0"/>
                          <a:cs typeface="DecoType Naskh Variants" pitchFamily="2" charset="-78"/>
                        </a:rPr>
                        <a:t>ها هي النبتةُ قد صارت جنيناً</a:t>
                      </a:r>
                      <a:br>
                        <a:rPr kumimoji="0" lang="ar-SA" sz="2400" b="0" i="0" u="none" strike="noStrike" cap="none" normalizeH="0" baseline="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smtClean="0">
                          <a:ln>
                            <a:noFill/>
                          </a:ln>
                          <a:solidFill>
                            <a:schemeClr val="bg1"/>
                          </a:solidFill>
                          <a:effectLst/>
                          <a:latin typeface="Tahoma" pitchFamily="34" charset="0"/>
                          <a:cs typeface="DecoType Naskh Variants" pitchFamily="2" charset="-78"/>
                        </a:rPr>
                        <a:t>ثمَّ طفلاً قد حباه الله رزقاً</a:t>
                      </a:r>
                      <a:br>
                        <a:rPr kumimoji="0" lang="ar-SA" sz="2400" b="0" i="0" u="none" strike="noStrike" cap="none" normalizeH="0" baseline="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smtClean="0">
                          <a:ln>
                            <a:noFill/>
                          </a:ln>
                          <a:solidFill>
                            <a:schemeClr val="bg1"/>
                          </a:solidFill>
                          <a:effectLst/>
                          <a:latin typeface="Tahoma" pitchFamily="34" charset="0"/>
                          <a:cs typeface="DecoType Naskh Variants" pitchFamily="2" charset="-78"/>
                        </a:rPr>
                        <a:t>هل رأيت الشَهدَ حلى مبتداه</a:t>
                      </a:r>
                      <a:br>
                        <a:rPr kumimoji="0" lang="ar-SA" sz="2400" b="0" i="0" u="none" strike="noStrike" cap="none" normalizeH="0" baseline="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smtClean="0">
                          <a:ln>
                            <a:noFill/>
                          </a:ln>
                          <a:solidFill>
                            <a:schemeClr val="bg1"/>
                          </a:solidFill>
                          <a:effectLst/>
                          <a:latin typeface="Tahoma" pitchFamily="34" charset="0"/>
                          <a:cs typeface="DecoType Naskh Variants" pitchFamily="2" charset="-78"/>
                        </a:rPr>
                        <a:t>أخْبِروني كيفَ هذا قدْ جـرى؟ </a:t>
                      </a:r>
                      <a:br>
                        <a:rPr kumimoji="0" lang="ar-SA" sz="2400" b="0" i="0" u="none" strike="noStrike" cap="none" normalizeH="0" baseline="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smtClean="0">
                          <a:ln>
                            <a:noFill/>
                          </a:ln>
                          <a:solidFill>
                            <a:schemeClr val="bg1"/>
                          </a:solidFill>
                          <a:effectLst/>
                          <a:latin typeface="Tahoma" pitchFamily="34" charset="0"/>
                          <a:cs typeface="DecoType Naskh Variants" pitchFamily="2" charset="-78"/>
                        </a:rPr>
                        <a:t>(أَتُرى الصُدْفَةُ صاغتْ وحْدَها</a:t>
                      </a:r>
                      <a:r>
                        <a:rPr kumimoji="0" lang="en-US" sz="2400" b="0" i="0" u="none" strike="noStrike" cap="none" normalizeH="0" baseline="0" smtClean="0">
                          <a:ln>
                            <a:noFill/>
                          </a:ln>
                          <a:solidFill>
                            <a:schemeClr val="bg1"/>
                          </a:solidFill>
                          <a:effectLst/>
                          <a:latin typeface="Tahoma" pitchFamily="34" charset="0"/>
                          <a:cs typeface="DecoType Naskh Variants" pitchFamily="2" charset="-78"/>
                        </a:rPr>
                        <a:t> </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endParaRPr kumimoji="0" lang="en-US" sz="1600" b="0" i="0" u="none" strike="noStrike" cap="none" normalizeH="0" baseline="0" smtClean="0">
                        <a:ln>
                          <a:noFill/>
                        </a:ln>
                        <a:solidFill>
                          <a:schemeClr val="bg1"/>
                        </a:solidFill>
                        <a:effectLst/>
                        <a:latin typeface="Tahoma" pitchFamily="34" charset="0"/>
                        <a:cs typeface="DecoType Naskh Variants" pitchFamily="2" charset="-7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65000"/>
                        <a:buFont typeface="Wingdings" pitchFamily="2" charset="2"/>
                        <a:buNone/>
                        <a:tabLst/>
                      </a:pPr>
                      <a: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t>تحتـوي آلافِ آلافِ المئـــاتِ</a:t>
                      </a:r>
                      <a:b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t>شقَّ دَرْباً في خِضَمِّ القنــواتِ</a:t>
                      </a:r>
                      <a:b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t>فقضى الرحمنُ إنباتَ النباتِ</a:t>
                      </a:r>
                      <a:b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t>في قرارٍ ومكينِ الجنـبـــــاتِ</a:t>
                      </a:r>
                      <a:b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t>من حليب هو إحدى المعجزات</a:t>
                      </a:r>
                      <a:b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t>والغذاء في ختام الرضعات</a:t>
                      </a:r>
                      <a:b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t>عندَ جوفٍ مُدْلَـهِمِّ الظُلُمَـــاتِ</a:t>
                      </a:r>
                      <a:b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t>أمْ هوَ الخَـلاق ُ ربُّ الكائناتِ)</a:t>
                      </a:r>
                      <a:b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br>
                      <a: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t/>
                      </a:r>
                      <a:br>
                        <a:rPr kumimoji="0" lang="ar-SA" sz="2400" b="0" i="0" u="none" strike="noStrike" cap="none" normalizeH="0" baseline="0" dirty="0" smtClean="0">
                          <a:ln>
                            <a:noFill/>
                          </a:ln>
                          <a:solidFill>
                            <a:schemeClr val="bg1"/>
                          </a:solidFill>
                          <a:effectLst/>
                          <a:latin typeface="Tahoma" pitchFamily="34" charset="0"/>
                          <a:cs typeface="DecoType Naskh Variants" pitchFamily="2" charset="-78"/>
                        </a:rPr>
                      </a:br>
                      <a:endParaRPr kumimoji="0" lang="en-US" sz="2400" b="0" i="0" u="none" strike="noStrike" cap="none" normalizeH="0" baseline="0" dirty="0" smtClean="0">
                        <a:ln>
                          <a:noFill/>
                        </a:ln>
                        <a:solidFill>
                          <a:schemeClr val="bg1"/>
                        </a:solidFill>
                        <a:effectLst/>
                        <a:latin typeface="Tahoma" pitchFamily="34" charset="0"/>
                        <a:cs typeface="DecoType Naskh Variants" pitchFamily="2" charset="-7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AutoShape 2"/>
          <p:cNvSpPr>
            <a:spLocks noChangeArrowheads="1"/>
          </p:cNvSpPr>
          <p:nvPr/>
        </p:nvSpPr>
        <p:spPr bwMode="auto">
          <a:xfrm rot="5400000">
            <a:off x="4140200" y="1957388"/>
            <a:ext cx="936625" cy="215900"/>
          </a:xfrm>
          <a:prstGeom prst="leftRightArrow">
            <a:avLst>
              <a:gd name="adj1" fmla="val 50000"/>
              <a:gd name="adj2" fmla="val 86765"/>
            </a:avLst>
          </a:prstGeom>
          <a:solidFill>
            <a:schemeClr val="tx2"/>
          </a:solidFill>
          <a:ln w="9525">
            <a:solidFill>
              <a:schemeClr val="tx1"/>
            </a:solidFill>
            <a:miter lim="800000"/>
            <a:headEnd/>
            <a:tailEnd/>
          </a:ln>
          <a:effectLst/>
        </p:spPr>
        <p:txBody>
          <a:bodyPr rot="10800000" vert="eaVert" wrap="none" anchor="ctr"/>
          <a:lstStyle/>
          <a:p>
            <a:pPr algn="ctr"/>
            <a:endParaRPr lang="ar-SA" sz="1800">
              <a:latin typeface="Arial" pitchFamily="34" charset="0"/>
              <a:cs typeface="Arial" pitchFamily="34" charset="0"/>
            </a:endParaRPr>
          </a:p>
        </p:txBody>
      </p:sp>
      <p:sp>
        <p:nvSpPr>
          <p:cNvPr id="236547" name="AutoShape 3"/>
          <p:cNvSpPr>
            <a:spLocks noChangeArrowheads="1"/>
          </p:cNvSpPr>
          <p:nvPr/>
        </p:nvSpPr>
        <p:spPr bwMode="auto">
          <a:xfrm rot="5400000">
            <a:off x="4140200" y="4837113"/>
            <a:ext cx="936625" cy="215900"/>
          </a:xfrm>
          <a:prstGeom prst="leftRightArrow">
            <a:avLst>
              <a:gd name="adj1" fmla="val 50000"/>
              <a:gd name="adj2" fmla="val 86765"/>
            </a:avLst>
          </a:prstGeom>
          <a:solidFill>
            <a:schemeClr val="tx2"/>
          </a:solidFill>
          <a:ln w="9525">
            <a:solidFill>
              <a:schemeClr val="tx1"/>
            </a:solidFill>
            <a:miter lim="800000"/>
            <a:headEnd/>
            <a:tailEnd/>
          </a:ln>
          <a:effectLst/>
        </p:spPr>
        <p:txBody>
          <a:bodyPr rot="10800000" vert="eaVert" wrap="none" anchor="ctr"/>
          <a:lstStyle/>
          <a:p>
            <a:pPr algn="ctr"/>
            <a:endParaRPr lang="ar-SA" sz="1800">
              <a:latin typeface="Arial" pitchFamily="34" charset="0"/>
              <a:cs typeface="Arial" pitchFamily="34" charset="0"/>
            </a:endParaRPr>
          </a:p>
        </p:txBody>
      </p:sp>
      <p:sp>
        <p:nvSpPr>
          <p:cNvPr id="236548" name="AutoShape 4"/>
          <p:cNvSpPr>
            <a:spLocks noChangeArrowheads="1"/>
          </p:cNvSpPr>
          <p:nvPr/>
        </p:nvSpPr>
        <p:spPr bwMode="auto">
          <a:xfrm flipV="1">
            <a:off x="5651500" y="3468688"/>
            <a:ext cx="1441450" cy="215900"/>
          </a:xfrm>
          <a:prstGeom prst="leftRightArrow">
            <a:avLst>
              <a:gd name="adj1" fmla="val 50000"/>
              <a:gd name="adj2" fmla="val 133529"/>
            </a:avLst>
          </a:prstGeom>
          <a:solidFill>
            <a:schemeClr val="tx2"/>
          </a:solidFill>
          <a:ln w="9525">
            <a:solidFill>
              <a:schemeClr val="tx1"/>
            </a:solidFill>
            <a:miter lim="800000"/>
            <a:headEnd/>
            <a:tailEnd/>
          </a:ln>
          <a:effectLst/>
        </p:spPr>
        <p:txBody>
          <a:bodyPr rot="10800000" wrap="none" anchor="ctr"/>
          <a:lstStyle/>
          <a:p>
            <a:pPr algn="ctr"/>
            <a:endParaRPr lang="ar-SA" sz="1800">
              <a:latin typeface="Arial" pitchFamily="34" charset="0"/>
              <a:cs typeface="Arial" pitchFamily="34" charset="0"/>
            </a:endParaRPr>
          </a:p>
        </p:txBody>
      </p:sp>
      <p:sp>
        <p:nvSpPr>
          <p:cNvPr id="236549" name="AutoShape 5"/>
          <p:cNvSpPr>
            <a:spLocks noChangeArrowheads="1"/>
          </p:cNvSpPr>
          <p:nvPr/>
        </p:nvSpPr>
        <p:spPr bwMode="auto">
          <a:xfrm>
            <a:off x="1908175" y="3397250"/>
            <a:ext cx="1512888" cy="215900"/>
          </a:xfrm>
          <a:prstGeom prst="leftRightArrow">
            <a:avLst>
              <a:gd name="adj1" fmla="val 50000"/>
              <a:gd name="adj2" fmla="val 140147"/>
            </a:avLst>
          </a:prstGeom>
          <a:solidFill>
            <a:schemeClr val="tx2"/>
          </a:solidFill>
          <a:ln w="9525">
            <a:solidFill>
              <a:schemeClr val="tx1"/>
            </a:solidFill>
            <a:miter lim="800000"/>
            <a:headEnd/>
            <a:tailEnd/>
          </a:ln>
          <a:effectLst/>
        </p:spPr>
        <p:txBody>
          <a:bodyPr wrap="none" anchor="ctr"/>
          <a:lstStyle/>
          <a:p>
            <a:pPr algn="ctr"/>
            <a:endParaRPr lang="ar-SA" sz="1800">
              <a:latin typeface="Arial" pitchFamily="34" charset="0"/>
              <a:cs typeface="Arial" pitchFamily="34" charset="0"/>
            </a:endParaRPr>
          </a:p>
        </p:txBody>
      </p:sp>
      <p:sp>
        <p:nvSpPr>
          <p:cNvPr id="236550" name="Oval 6"/>
          <p:cNvSpPr>
            <a:spLocks noChangeArrowheads="1"/>
          </p:cNvSpPr>
          <p:nvPr/>
        </p:nvSpPr>
        <p:spPr bwMode="auto">
          <a:xfrm>
            <a:off x="4067175" y="255588"/>
            <a:ext cx="1296988" cy="1295400"/>
          </a:xfrm>
          <a:prstGeom prst="ellipse">
            <a:avLst/>
          </a:prstGeom>
          <a:solidFill>
            <a:schemeClr val="accent1"/>
          </a:solidFill>
          <a:ln w="9525">
            <a:solidFill>
              <a:schemeClr val="tx1"/>
            </a:solidFill>
            <a:round/>
            <a:headEnd/>
            <a:tailEnd/>
          </a:ln>
          <a:effectLst/>
        </p:spPr>
        <p:txBody>
          <a:bodyPr wrap="none" anchor="ctr"/>
          <a:lstStyle/>
          <a:p>
            <a:endParaRPr lang="ar-SA"/>
          </a:p>
        </p:txBody>
      </p:sp>
      <p:sp>
        <p:nvSpPr>
          <p:cNvPr id="236551" name="Text Box 7"/>
          <p:cNvSpPr txBox="1">
            <a:spLocks noChangeArrowheads="1"/>
          </p:cNvSpPr>
          <p:nvPr/>
        </p:nvSpPr>
        <p:spPr bwMode="auto">
          <a:xfrm>
            <a:off x="1692275" y="1020763"/>
            <a:ext cx="1439863" cy="366712"/>
          </a:xfrm>
          <a:prstGeom prst="rect">
            <a:avLst/>
          </a:prstGeom>
          <a:noFill/>
          <a:ln w="9525">
            <a:noFill/>
            <a:miter lim="800000"/>
            <a:headEnd/>
            <a:tailEnd/>
          </a:ln>
          <a:effectLst/>
        </p:spPr>
        <p:txBody>
          <a:bodyPr>
            <a:spAutoFit/>
          </a:bodyPr>
          <a:lstStyle/>
          <a:p>
            <a:pPr>
              <a:spcBef>
                <a:spcPct val="50000"/>
              </a:spcBef>
            </a:pPr>
            <a:endParaRPr lang="ar-SA" sz="1800">
              <a:latin typeface="Arial" pitchFamily="34" charset="0"/>
              <a:cs typeface="Arial" pitchFamily="34" charset="0"/>
            </a:endParaRPr>
          </a:p>
        </p:txBody>
      </p:sp>
      <p:sp>
        <p:nvSpPr>
          <p:cNvPr id="236552" name="Oval 8"/>
          <p:cNvSpPr>
            <a:spLocks noChangeArrowheads="1"/>
          </p:cNvSpPr>
          <p:nvPr/>
        </p:nvSpPr>
        <p:spPr bwMode="auto">
          <a:xfrm>
            <a:off x="3500430" y="2605088"/>
            <a:ext cx="1943100" cy="1800225"/>
          </a:xfrm>
          <a:prstGeom prst="ellipse">
            <a:avLst/>
          </a:prstGeom>
          <a:solidFill>
            <a:srgbClr val="FF00FF"/>
          </a:solidFill>
          <a:ln w="9525">
            <a:solidFill>
              <a:schemeClr val="tx1"/>
            </a:solidFill>
            <a:round/>
            <a:headEnd/>
            <a:tailEnd/>
          </a:ln>
          <a:effectLst/>
        </p:spPr>
        <p:txBody>
          <a:bodyPr wrap="none" anchor="ctr"/>
          <a:lstStyle/>
          <a:p>
            <a:endParaRPr lang="ar-SA"/>
          </a:p>
        </p:txBody>
      </p:sp>
      <p:sp>
        <p:nvSpPr>
          <p:cNvPr id="236553" name="Oval 9"/>
          <p:cNvSpPr>
            <a:spLocks noChangeArrowheads="1"/>
          </p:cNvSpPr>
          <p:nvPr/>
        </p:nvSpPr>
        <p:spPr bwMode="auto">
          <a:xfrm>
            <a:off x="3924300" y="5484813"/>
            <a:ext cx="1296988" cy="1296987"/>
          </a:xfrm>
          <a:prstGeom prst="ellipse">
            <a:avLst/>
          </a:prstGeom>
          <a:solidFill>
            <a:schemeClr val="accent1"/>
          </a:solidFill>
          <a:ln w="9525">
            <a:solidFill>
              <a:schemeClr val="tx1"/>
            </a:solidFill>
            <a:round/>
            <a:headEnd/>
            <a:tailEnd/>
          </a:ln>
          <a:effectLst/>
        </p:spPr>
        <p:txBody>
          <a:bodyPr wrap="none" anchor="ctr"/>
          <a:lstStyle/>
          <a:p>
            <a:endParaRPr lang="ar-SA"/>
          </a:p>
        </p:txBody>
      </p:sp>
      <p:sp>
        <p:nvSpPr>
          <p:cNvPr id="236554" name="Oval 10"/>
          <p:cNvSpPr>
            <a:spLocks noChangeArrowheads="1"/>
          </p:cNvSpPr>
          <p:nvPr/>
        </p:nvSpPr>
        <p:spPr bwMode="auto">
          <a:xfrm>
            <a:off x="323850" y="2820988"/>
            <a:ext cx="1296988" cy="1296987"/>
          </a:xfrm>
          <a:prstGeom prst="ellipse">
            <a:avLst/>
          </a:prstGeom>
          <a:solidFill>
            <a:schemeClr val="accent1"/>
          </a:solidFill>
          <a:ln w="9525">
            <a:solidFill>
              <a:schemeClr val="tx1"/>
            </a:solidFill>
            <a:round/>
            <a:headEnd/>
            <a:tailEnd/>
          </a:ln>
          <a:effectLst/>
        </p:spPr>
        <p:txBody>
          <a:bodyPr wrap="none" anchor="ctr"/>
          <a:lstStyle/>
          <a:p>
            <a:endParaRPr lang="ar-SA"/>
          </a:p>
        </p:txBody>
      </p:sp>
      <p:sp>
        <p:nvSpPr>
          <p:cNvPr id="236555" name="Oval 11"/>
          <p:cNvSpPr>
            <a:spLocks noChangeArrowheads="1"/>
          </p:cNvSpPr>
          <p:nvPr/>
        </p:nvSpPr>
        <p:spPr bwMode="auto">
          <a:xfrm>
            <a:off x="7235825" y="2963863"/>
            <a:ext cx="1296988" cy="1296987"/>
          </a:xfrm>
          <a:prstGeom prst="ellipse">
            <a:avLst/>
          </a:prstGeom>
          <a:solidFill>
            <a:schemeClr val="accent1"/>
          </a:solidFill>
          <a:ln w="9525">
            <a:solidFill>
              <a:schemeClr val="tx1"/>
            </a:solidFill>
            <a:round/>
            <a:headEnd/>
            <a:tailEnd/>
          </a:ln>
          <a:effectLst/>
        </p:spPr>
        <p:txBody>
          <a:bodyPr wrap="none" anchor="ctr"/>
          <a:lstStyle/>
          <a:p>
            <a:endParaRPr lang="ar-SA"/>
          </a:p>
        </p:txBody>
      </p:sp>
      <p:sp>
        <p:nvSpPr>
          <p:cNvPr id="236556" name="Text Box 12"/>
          <p:cNvSpPr txBox="1">
            <a:spLocks noChangeArrowheads="1"/>
          </p:cNvSpPr>
          <p:nvPr/>
        </p:nvSpPr>
        <p:spPr bwMode="auto">
          <a:xfrm>
            <a:off x="3500430" y="2998788"/>
            <a:ext cx="2006600" cy="1066800"/>
          </a:xfrm>
          <a:prstGeom prst="rect">
            <a:avLst/>
          </a:prstGeom>
          <a:noFill/>
          <a:ln w="9525">
            <a:noFill/>
            <a:miter lim="800000"/>
            <a:headEnd/>
            <a:tailEnd/>
          </a:ln>
          <a:effectLst/>
        </p:spPr>
        <p:txBody>
          <a:bodyPr>
            <a:spAutoFit/>
          </a:bodyPr>
          <a:lstStyle/>
          <a:p>
            <a:pPr algn="ctr">
              <a:spcBef>
                <a:spcPct val="50000"/>
              </a:spcBef>
            </a:pPr>
            <a:r>
              <a:rPr lang="en-GB" sz="3200" b="1" dirty="0">
                <a:solidFill>
                  <a:schemeClr val="bg1"/>
                </a:solidFill>
                <a:latin typeface="Arial" pitchFamily="34" charset="0"/>
                <a:cs typeface="Arial" pitchFamily="34" charset="0"/>
              </a:rPr>
              <a:t>The Holy QURAN</a:t>
            </a:r>
            <a:endParaRPr lang="en-US" sz="3200" b="1" dirty="0">
              <a:solidFill>
                <a:schemeClr val="bg1"/>
              </a:solidFill>
              <a:latin typeface="Arial" pitchFamily="34" charset="0"/>
              <a:cs typeface="Arial" pitchFamily="34" charset="0"/>
            </a:endParaRPr>
          </a:p>
        </p:txBody>
      </p:sp>
      <p:sp>
        <p:nvSpPr>
          <p:cNvPr id="236557" name="Text Box 13"/>
          <p:cNvSpPr txBox="1">
            <a:spLocks noChangeArrowheads="1"/>
          </p:cNvSpPr>
          <p:nvPr/>
        </p:nvSpPr>
        <p:spPr bwMode="auto">
          <a:xfrm>
            <a:off x="279400" y="3257550"/>
            <a:ext cx="1752600" cy="412750"/>
          </a:xfrm>
          <a:prstGeom prst="rect">
            <a:avLst/>
          </a:prstGeom>
          <a:noFill/>
          <a:ln w="9525">
            <a:noFill/>
            <a:miter lim="800000"/>
            <a:headEnd/>
            <a:tailEnd/>
          </a:ln>
          <a:effectLst/>
        </p:spPr>
        <p:txBody>
          <a:bodyPr>
            <a:spAutoFit/>
          </a:bodyPr>
          <a:lstStyle/>
          <a:p>
            <a:pPr>
              <a:spcBef>
                <a:spcPct val="50000"/>
              </a:spcBef>
            </a:pPr>
            <a:r>
              <a:rPr lang="en-US" sz="2100" b="1" dirty="0">
                <a:solidFill>
                  <a:schemeClr val="bg1"/>
                </a:solidFill>
                <a:latin typeface="Arial" pitchFamily="34" charset="0"/>
                <a:cs typeface="Arial" pitchFamily="34" charset="0"/>
              </a:rPr>
              <a:t>MANKIND</a:t>
            </a:r>
          </a:p>
        </p:txBody>
      </p:sp>
      <p:sp>
        <p:nvSpPr>
          <p:cNvPr id="236558" name="Text Box 14"/>
          <p:cNvSpPr txBox="1">
            <a:spLocks noChangeArrowheads="1"/>
          </p:cNvSpPr>
          <p:nvPr/>
        </p:nvSpPr>
        <p:spPr bwMode="auto">
          <a:xfrm>
            <a:off x="1187450" y="5629275"/>
            <a:ext cx="1800225" cy="366713"/>
          </a:xfrm>
          <a:prstGeom prst="rect">
            <a:avLst/>
          </a:prstGeom>
          <a:noFill/>
          <a:ln w="9525">
            <a:noFill/>
            <a:miter lim="800000"/>
            <a:headEnd/>
            <a:tailEnd/>
          </a:ln>
          <a:effectLst/>
        </p:spPr>
        <p:txBody>
          <a:bodyPr>
            <a:spAutoFit/>
          </a:bodyPr>
          <a:lstStyle/>
          <a:p>
            <a:pPr>
              <a:spcBef>
                <a:spcPct val="50000"/>
              </a:spcBef>
            </a:pPr>
            <a:endParaRPr lang="ar-SA" sz="1800">
              <a:latin typeface="Arial" pitchFamily="34" charset="0"/>
              <a:cs typeface="Arial" pitchFamily="34" charset="0"/>
            </a:endParaRPr>
          </a:p>
        </p:txBody>
      </p:sp>
      <p:sp>
        <p:nvSpPr>
          <p:cNvPr id="236559" name="Text Box 15"/>
          <p:cNvSpPr txBox="1">
            <a:spLocks noChangeArrowheads="1"/>
          </p:cNvSpPr>
          <p:nvPr/>
        </p:nvSpPr>
        <p:spPr bwMode="auto">
          <a:xfrm>
            <a:off x="1403350" y="5845175"/>
            <a:ext cx="1800225" cy="366713"/>
          </a:xfrm>
          <a:prstGeom prst="rect">
            <a:avLst/>
          </a:prstGeom>
          <a:noFill/>
          <a:ln w="9525">
            <a:noFill/>
            <a:miter lim="800000"/>
            <a:headEnd/>
            <a:tailEnd/>
          </a:ln>
          <a:effectLst/>
        </p:spPr>
        <p:txBody>
          <a:bodyPr>
            <a:spAutoFit/>
          </a:bodyPr>
          <a:lstStyle/>
          <a:p>
            <a:pPr>
              <a:spcBef>
                <a:spcPct val="50000"/>
              </a:spcBef>
            </a:pPr>
            <a:endParaRPr lang="ar-SA" sz="1800">
              <a:latin typeface="Arial" pitchFamily="34" charset="0"/>
              <a:cs typeface="Arial" pitchFamily="34" charset="0"/>
            </a:endParaRPr>
          </a:p>
        </p:txBody>
      </p:sp>
      <p:sp>
        <p:nvSpPr>
          <p:cNvPr id="236560" name="Text Box 16"/>
          <p:cNvSpPr txBox="1">
            <a:spLocks noChangeArrowheads="1"/>
          </p:cNvSpPr>
          <p:nvPr/>
        </p:nvSpPr>
        <p:spPr bwMode="auto">
          <a:xfrm>
            <a:off x="7164388" y="3397250"/>
            <a:ext cx="1439862" cy="366713"/>
          </a:xfrm>
          <a:prstGeom prst="rect">
            <a:avLst/>
          </a:prstGeom>
          <a:noFill/>
          <a:ln w="9525">
            <a:noFill/>
            <a:miter lim="800000"/>
            <a:headEnd/>
            <a:tailEnd/>
          </a:ln>
          <a:effectLst/>
        </p:spPr>
        <p:txBody>
          <a:bodyPr>
            <a:spAutoFit/>
          </a:bodyPr>
          <a:lstStyle/>
          <a:p>
            <a:pPr>
              <a:spcBef>
                <a:spcPct val="50000"/>
              </a:spcBef>
            </a:pPr>
            <a:r>
              <a:rPr lang="en-GB" sz="1800" b="1" dirty="0">
                <a:solidFill>
                  <a:schemeClr val="bg1"/>
                </a:solidFill>
                <a:latin typeface="Arial" pitchFamily="34" charset="0"/>
                <a:cs typeface="Arial" pitchFamily="34" charset="0"/>
              </a:rPr>
              <a:t>UNIVERSE</a:t>
            </a:r>
            <a:endParaRPr lang="en-US" sz="1800" b="1" dirty="0">
              <a:solidFill>
                <a:schemeClr val="bg1"/>
              </a:solidFill>
              <a:latin typeface="Arial" pitchFamily="34" charset="0"/>
              <a:cs typeface="Arial" pitchFamily="34" charset="0"/>
            </a:endParaRPr>
          </a:p>
        </p:txBody>
      </p:sp>
      <p:sp>
        <p:nvSpPr>
          <p:cNvPr id="236561" name="Text Box 17"/>
          <p:cNvSpPr txBox="1">
            <a:spLocks noChangeArrowheads="1"/>
          </p:cNvSpPr>
          <p:nvPr/>
        </p:nvSpPr>
        <p:spPr bwMode="auto">
          <a:xfrm>
            <a:off x="3924300" y="5772150"/>
            <a:ext cx="1409700" cy="655638"/>
          </a:xfrm>
          <a:prstGeom prst="rect">
            <a:avLst/>
          </a:prstGeom>
          <a:noFill/>
          <a:ln w="9525">
            <a:noFill/>
            <a:miter lim="800000"/>
            <a:headEnd/>
            <a:tailEnd/>
          </a:ln>
          <a:effectLst/>
        </p:spPr>
        <p:txBody>
          <a:bodyPr>
            <a:spAutoFit/>
          </a:bodyPr>
          <a:lstStyle/>
          <a:p>
            <a:pPr>
              <a:spcBef>
                <a:spcPct val="50000"/>
              </a:spcBef>
            </a:pPr>
            <a:r>
              <a:rPr lang="en-GB" sz="1600" b="1" dirty="0">
                <a:solidFill>
                  <a:schemeClr val="bg1"/>
                </a:solidFill>
                <a:latin typeface="Arial" pitchFamily="34" charset="0"/>
                <a:cs typeface="Arial" pitchFamily="34" charset="0"/>
              </a:rPr>
              <a:t>SCIENTIFIC</a:t>
            </a:r>
          </a:p>
          <a:p>
            <a:pPr>
              <a:spcBef>
                <a:spcPct val="50000"/>
              </a:spcBef>
            </a:pPr>
            <a:r>
              <a:rPr lang="en-GB" sz="1400" b="1" dirty="0">
                <a:solidFill>
                  <a:schemeClr val="bg1"/>
                </a:solidFill>
                <a:latin typeface="Arial" pitchFamily="34" charset="0"/>
                <a:cs typeface="Arial" pitchFamily="34" charset="0"/>
              </a:rPr>
              <a:t>KNOWLEDGE</a:t>
            </a:r>
            <a:endParaRPr lang="en-US" sz="1400" b="1" dirty="0">
              <a:solidFill>
                <a:schemeClr val="bg1"/>
              </a:solidFill>
              <a:latin typeface="Arial" pitchFamily="34" charset="0"/>
              <a:cs typeface="Arial" pitchFamily="34" charset="0"/>
            </a:endParaRPr>
          </a:p>
        </p:txBody>
      </p:sp>
      <p:sp>
        <p:nvSpPr>
          <p:cNvPr id="236562" name="Text Box 18"/>
          <p:cNvSpPr txBox="1">
            <a:spLocks noChangeArrowheads="1"/>
          </p:cNvSpPr>
          <p:nvPr/>
        </p:nvSpPr>
        <p:spPr bwMode="auto">
          <a:xfrm>
            <a:off x="4140200" y="588963"/>
            <a:ext cx="1223963" cy="779462"/>
          </a:xfrm>
          <a:prstGeom prst="rect">
            <a:avLst/>
          </a:prstGeom>
          <a:noFill/>
          <a:ln w="9525">
            <a:noFill/>
            <a:miter lim="800000"/>
            <a:headEnd/>
            <a:tailEnd/>
          </a:ln>
          <a:effectLst/>
        </p:spPr>
        <p:txBody>
          <a:bodyPr>
            <a:spAutoFit/>
          </a:bodyPr>
          <a:lstStyle/>
          <a:p>
            <a:pPr>
              <a:spcBef>
                <a:spcPct val="50000"/>
              </a:spcBef>
            </a:pPr>
            <a:r>
              <a:rPr lang="en-GB" sz="1800" b="1" dirty="0">
                <a:solidFill>
                  <a:schemeClr val="bg1"/>
                </a:solidFill>
                <a:latin typeface="Arial" pitchFamily="34" charset="0"/>
                <a:cs typeface="Arial" pitchFamily="34" charset="0"/>
              </a:rPr>
              <a:t> TRUTH</a:t>
            </a:r>
          </a:p>
          <a:p>
            <a:pPr>
              <a:spcBef>
                <a:spcPct val="50000"/>
              </a:spcBef>
            </a:pPr>
            <a:r>
              <a:rPr lang="en-GB" sz="1800" b="1" dirty="0">
                <a:solidFill>
                  <a:schemeClr val="bg1"/>
                </a:solidFill>
                <a:latin typeface="Arial" pitchFamily="34" charset="0"/>
                <a:cs typeface="Arial" pitchFamily="34" charset="0"/>
              </a:rPr>
              <a:t>(AYAAT) </a:t>
            </a:r>
            <a:endParaRPr lang="en-US" sz="1800" b="1" dirty="0">
              <a:solidFill>
                <a:schemeClr val="bg1"/>
              </a:solidFill>
              <a:latin typeface="Arial" pitchFamily="34" charset="0"/>
              <a:cs typeface="Arial" pitchFamily="34" charset="0"/>
            </a:endParaRPr>
          </a:p>
        </p:txBody>
      </p:sp>
      <p:sp>
        <p:nvSpPr>
          <p:cNvPr id="236563" name="Line 19"/>
          <p:cNvSpPr>
            <a:spLocks noChangeShapeType="1"/>
          </p:cNvSpPr>
          <p:nvPr/>
        </p:nvSpPr>
        <p:spPr bwMode="auto">
          <a:xfrm flipV="1">
            <a:off x="1692275" y="1308100"/>
            <a:ext cx="2303463" cy="1439863"/>
          </a:xfrm>
          <a:prstGeom prst="line">
            <a:avLst/>
          </a:prstGeom>
          <a:noFill/>
          <a:ln w="47625">
            <a:solidFill>
              <a:schemeClr val="bg1"/>
            </a:solidFill>
            <a:round/>
            <a:headEnd/>
            <a:tailEnd type="triangle" w="med" len="med"/>
          </a:ln>
          <a:effectLst/>
        </p:spPr>
        <p:txBody>
          <a:bodyPr/>
          <a:lstStyle/>
          <a:p>
            <a:endParaRPr lang="ar-SA"/>
          </a:p>
        </p:txBody>
      </p:sp>
      <p:sp>
        <p:nvSpPr>
          <p:cNvPr id="236564" name="Line 20"/>
          <p:cNvSpPr>
            <a:spLocks noChangeShapeType="1"/>
          </p:cNvSpPr>
          <p:nvPr/>
        </p:nvSpPr>
        <p:spPr bwMode="auto">
          <a:xfrm flipH="1">
            <a:off x="1476375" y="2605088"/>
            <a:ext cx="431800" cy="288925"/>
          </a:xfrm>
          <a:prstGeom prst="line">
            <a:avLst/>
          </a:prstGeom>
          <a:noFill/>
          <a:ln w="47625">
            <a:solidFill>
              <a:schemeClr val="bg1"/>
            </a:solidFill>
            <a:round/>
            <a:headEnd/>
            <a:tailEnd type="triangle" w="med" len="med"/>
          </a:ln>
          <a:effectLst/>
        </p:spPr>
        <p:txBody>
          <a:bodyPr/>
          <a:lstStyle/>
          <a:p>
            <a:endParaRPr lang="ar-SA"/>
          </a:p>
        </p:txBody>
      </p:sp>
      <p:sp>
        <p:nvSpPr>
          <p:cNvPr id="236565" name="Line 21"/>
          <p:cNvSpPr>
            <a:spLocks noChangeShapeType="1"/>
          </p:cNvSpPr>
          <p:nvPr/>
        </p:nvSpPr>
        <p:spPr bwMode="auto">
          <a:xfrm>
            <a:off x="1619250" y="4260850"/>
            <a:ext cx="2160588" cy="1655763"/>
          </a:xfrm>
          <a:prstGeom prst="line">
            <a:avLst/>
          </a:prstGeom>
          <a:noFill/>
          <a:ln w="47625">
            <a:solidFill>
              <a:schemeClr val="bg1"/>
            </a:solidFill>
            <a:round/>
            <a:headEnd/>
            <a:tailEnd type="triangle" w="med" len="med"/>
          </a:ln>
          <a:effectLst/>
        </p:spPr>
        <p:txBody>
          <a:bodyPr/>
          <a:lstStyle/>
          <a:p>
            <a:endParaRPr lang="ar-SA"/>
          </a:p>
        </p:txBody>
      </p:sp>
      <p:sp>
        <p:nvSpPr>
          <p:cNvPr id="236566" name="Line 22"/>
          <p:cNvSpPr>
            <a:spLocks noChangeShapeType="1"/>
          </p:cNvSpPr>
          <p:nvPr/>
        </p:nvSpPr>
        <p:spPr bwMode="auto">
          <a:xfrm>
            <a:off x="5724525" y="1452563"/>
            <a:ext cx="1800225" cy="1439862"/>
          </a:xfrm>
          <a:prstGeom prst="line">
            <a:avLst/>
          </a:prstGeom>
          <a:noFill/>
          <a:ln w="47625">
            <a:solidFill>
              <a:schemeClr val="bg1"/>
            </a:solidFill>
            <a:round/>
            <a:headEnd/>
            <a:tailEnd type="triangle" w="med" len="med"/>
          </a:ln>
          <a:effectLst/>
        </p:spPr>
        <p:txBody>
          <a:bodyPr/>
          <a:lstStyle/>
          <a:p>
            <a:endParaRPr lang="ar-SA"/>
          </a:p>
        </p:txBody>
      </p:sp>
      <p:sp>
        <p:nvSpPr>
          <p:cNvPr id="236567" name="Line 23"/>
          <p:cNvSpPr>
            <a:spLocks noChangeShapeType="1"/>
          </p:cNvSpPr>
          <p:nvPr/>
        </p:nvSpPr>
        <p:spPr bwMode="auto">
          <a:xfrm flipV="1">
            <a:off x="5435600" y="4260850"/>
            <a:ext cx="2089150" cy="1439863"/>
          </a:xfrm>
          <a:prstGeom prst="line">
            <a:avLst/>
          </a:prstGeom>
          <a:noFill/>
          <a:ln w="47625">
            <a:solidFill>
              <a:schemeClr val="bg1"/>
            </a:solidFill>
            <a:round/>
            <a:headEnd/>
            <a:tailEnd type="triangle" w="med" len="med"/>
          </a:ln>
          <a:effectLst/>
        </p:spPr>
        <p:txBody>
          <a:bodyPr/>
          <a:lstStyle/>
          <a:p>
            <a:endParaRPr lang="ar-SA"/>
          </a:p>
        </p:txBody>
      </p:sp>
      <p:sp>
        <p:nvSpPr>
          <p:cNvPr id="236568" name="Line 24"/>
          <p:cNvSpPr>
            <a:spLocks noChangeShapeType="1"/>
          </p:cNvSpPr>
          <p:nvPr/>
        </p:nvSpPr>
        <p:spPr bwMode="auto">
          <a:xfrm flipH="1">
            <a:off x="5219700" y="5556250"/>
            <a:ext cx="431800" cy="288925"/>
          </a:xfrm>
          <a:prstGeom prst="line">
            <a:avLst/>
          </a:prstGeom>
          <a:noFill/>
          <a:ln w="47625">
            <a:solidFill>
              <a:schemeClr val="bg1"/>
            </a:solidFill>
            <a:round/>
            <a:headEnd/>
            <a:tailEnd type="triangle" w="med" len="med"/>
          </a:ln>
          <a:effectLst/>
        </p:spPr>
        <p:txBody>
          <a:bodyPr/>
          <a:lstStyle/>
          <a:p>
            <a:endParaRPr lang="ar-SA"/>
          </a:p>
        </p:txBody>
      </p:sp>
      <p:sp>
        <p:nvSpPr>
          <p:cNvPr id="236569" name="Line 25"/>
          <p:cNvSpPr>
            <a:spLocks noChangeShapeType="1"/>
          </p:cNvSpPr>
          <p:nvPr/>
        </p:nvSpPr>
        <p:spPr bwMode="auto">
          <a:xfrm flipH="1" flipV="1">
            <a:off x="5364163" y="1163638"/>
            <a:ext cx="431800" cy="360362"/>
          </a:xfrm>
          <a:prstGeom prst="line">
            <a:avLst/>
          </a:prstGeom>
          <a:noFill/>
          <a:ln w="47625">
            <a:solidFill>
              <a:schemeClr val="bg1"/>
            </a:solidFill>
            <a:round/>
            <a:headEnd/>
            <a:tailEnd type="triangle" w="med" len="med"/>
          </a:ln>
          <a:effectLst/>
        </p:spPr>
        <p:txBody>
          <a:bodyPr/>
          <a:lstStyle/>
          <a:p>
            <a:endParaRPr lang="ar-SA"/>
          </a:p>
        </p:txBody>
      </p:sp>
      <p:sp>
        <p:nvSpPr>
          <p:cNvPr id="236570" name="Line 26"/>
          <p:cNvSpPr>
            <a:spLocks noChangeShapeType="1"/>
          </p:cNvSpPr>
          <p:nvPr/>
        </p:nvSpPr>
        <p:spPr bwMode="auto">
          <a:xfrm flipH="1" flipV="1">
            <a:off x="1331913" y="4044950"/>
            <a:ext cx="287337" cy="214313"/>
          </a:xfrm>
          <a:prstGeom prst="line">
            <a:avLst/>
          </a:prstGeom>
          <a:noFill/>
          <a:ln w="47625">
            <a:solidFill>
              <a:schemeClr val="bg1"/>
            </a:solidFill>
            <a:round/>
            <a:headEnd/>
            <a:tailEnd type="triangle" w="med" len="med"/>
          </a:ln>
          <a:effectLst/>
        </p:spPr>
        <p:txBody>
          <a:bodyPr/>
          <a:lstStyle/>
          <a:p>
            <a:endParaRPr lang="ar-SA"/>
          </a:p>
        </p:txBody>
      </p:sp>
      <p:sp>
        <p:nvSpPr>
          <p:cNvPr id="236571" name="Text Box 27"/>
          <p:cNvSpPr txBox="1">
            <a:spLocks noChangeArrowheads="1"/>
          </p:cNvSpPr>
          <p:nvPr/>
        </p:nvSpPr>
        <p:spPr bwMode="auto">
          <a:xfrm>
            <a:off x="4356100" y="255588"/>
            <a:ext cx="720725" cy="366712"/>
          </a:xfrm>
          <a:prstGeom prst="rect">
            <a:avLst/>
          </a:prstGeom>
          <a:noFill/>
          <a:ln w="9525">
            <a:noFill/>
            <a:miter lim="800000"/>
            <a:headEnd/>
            <a:tailEnd/>
          </a:ln>
          <a:effectLst/>
        </p:spPr>
        <p:txBody>
          <a:bodyPr>
            <a:spAutoFit/>
          </a:bodyPr>
          <a:lstStyle/>
          <a:p>
            <a:pPr>
              <a:spcBef>
                <a:spcPct val="50000"/>
              </a:spcBef>
            </a:pPr>
            <a:r>
              <a:rPr lang="en-GB" sz="1800" b="1" dirty="0">
                <a:solidFill>
                  <a:schemeClr val="bg1"/>
                </a:solidFill>
                <a:latin typeface="Arial" pitchFamily="34" charset="0"/>
                <a:cs typeface="Arial" pitchFamily="34" charset="0"/>
              </a:rPr>
              <a:t>THE</a:t>
            </a:r>
            <a:endParaRPr lang="en-US" sz="1800" b="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p:cNvSpPr>
            <a:spLocks noChangeArrowheads="1"/>
          </p:cNvSpPr>
          <p:nvPr/>
        </p:nvSpPr>
        <p:spPr bwMode="auto">
          <a:xfrm>
            <a:off x="142875" y="571500"/>
            <a:ext cx="8915400" cy="4530471"/>
          </a:xfrm>
          <a:prstGeom prst="rect">
            <a:avLst/>
          </a:prstGeom>
          <a:noFill/>
          <a:ln w="9525">
            <a:noFill/>
            <a:miter lim="800000"/>
            <a:headEnd/>
            <a:tailEnd/>
          </a:ln>
        </p:spPr>
        <p:txBody>
          <a:bodyPr anchor="ctr">
            <a:spAutoFit/>
          </a:bodyPr>
          <a:lstStyle/>
          <a:p>
            <a:pPr marL="342900" indent="-342900">
              <a:lnSpc>
                <a:spcPct val="140000"/>
              </a:lnSpc>
              <a:spcBef>
                <a:spcPct val="20000"/>
              </a:spcBef>
            </a:pPr>
            <a:r>
              <a:rPr lang="en-US" sz="3000" b="1" u="sng" dirty="0">
                <a:solidFill>
                  <a:srgbClr val="FF0000"/>
                </a:solidFill>
                <a:latin typeface="AvantGarde Md BT"/>
                <a:cs typeface="Times New Roman" pitchFamily="18" charset="0"/>
              </a:rPr>
              <a:t>Second</a:t>
            </a:r>
            <a:r>
              <a:rPr lang="en-US" sz="3000" b="1" dirty="0">
                <a:solidFill>
                  <a:srgbClr val="FF0000"/>
                </a:solidFill>
                <a:latin typeface="AvantGarde Md BT"/>
                <a:cs typeface="Times New Roman" pitchFamily="18" charset="0"/>
              </a:rPr>
              <a:t>:</a:t>
            </a:r>
          </a:p>
          <a:p>
            <a:pPr marL="342900" indent="-342900">
              <a:lnSpc>
                <a:spcPct val="140000"/>
              </a:lnSpc>
              <a:spcBef>
                <a:spcPct val="20000"/>
              </a:spcBef>
              <a:buFont typeface="Arial" pitchFamily="34" charset="0"/>
              <a:buChar char="•"/>
            </a:pPr>
            <a:r>
              <a:rPr lang="en-US" sz="2800" dirty="0">
                <a:solidFill>
                  <a:schemeClr val="bg1"/>
                </a:solidFill>
                <a:latin typeface="AvantGarde Md BT"/>
                <a:cs typeface="Times New Roman" pitchFamily="18" charset="0"/>
              </a:rPr>
              <a:t>   There are approximately (70) </a:t>
            </a:r>
            <a:r>
              <a:rPr lang="en-US" sz="2800" dirty="0" smtClean="0">
                <a:solidFill>
                  <a:schemeClr val="bg1"/>
                </a:solidFill>
                <a:latin typeface="AvantGarde Md BT"/>
                <a:cs typeface="Times New Roman" pitchFamily="18" charset="0"/>
              </a:rPr>
              <a:t>Ayah </a:t>
            </a:r>
            <a:r>
              <a:rPr lang="en-US" sz="2800" dirty="0">
                <a:solidFill>
                  <a:schemeClr val="bg1"/>
                </a:solidFill>
                <a:latin typeface="AvantGarde Md BT"/>
                <a:cs typeface="Times New Roman" pitchFamily="18" charset="0"/>
              </a:rPr>
              <a:t>praising Science and Scientists, encouraging them to be involved in discovering the universe for the good of humanity. </a:t>
            </a:r>
          </a:p>
          <a:p>
            <a:pPr marL="342900" indent="-342900">
              <a:lnSpc>
                <a:spcPct val="140000"/>
              </a:lnSpc>
              <a:spcBef>
                <a:spcPct val="20000"/>
              </a:spcBef>
              <a:buFont typeface="Arial" pitchFamily="34" charset="0"/>
              <a:buChar char="•"/>
            </a:pPr>
            <a:r>
              <a:rPr lang="en-US" sz="2800" dirty="0" smtClean="0">
                <a:solidFill>
                  <a:schemeClr val="bg1"/>
                </a:solidFill>
                <a:latin typeface="AvantGarde Md BT"/>
                <a:cs typeface="Times New Roman" pitchFamily="18" charset="0"/>
              </a:rPr>
              <a:t>  In fact </a:t>
            </a:r>
            <a:r>
              <a:rPr lang="en-US" sz="2800" dirty="0">
                <a:solidFill>
                  <a:schemeClr val="bg1"/>
                </a:solidFill>
                <a:latin typeface="AvantGarde Md BT"/>
                <a:cs typeface="Times New Roman" pitchFamily="18" charset="0"/>
              </a:rPr>
              <a:t>the first five </a:t>
            </a:r>
            <a:r>
              <a:rPr lang="en-US" sz="2800" dirty="0" smtClean="0">
                <a:solidFill>
                  <a:schemeClr val="bg1"/>
                </a:solidFill>
                <a:latin typeface="AvantGarde Md BT"/>
                <a:cs typeface="Times New Roman" pitchFamily="18" charset="0"/>
              </a:rPr>
              <a:t>Ayah </a:t>
            </a:r>
            <a:r>
              <a:rPr lang="en-US" sz="2800" dirty="0">
                <a:solidFill>
                  <a:schemeClr val="bg1"/>
                </a:solidFill>
                <a:latin typeface="AvantGarde Md BT"/>
                <a:cs typeface="Times New Roman" pitchFamily="18" charset="0"/>
              </a:rPr>
              <a:t>revealed to the Prophet Muhammad (PBUH ) ordered him to read and learn.</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body" idx="1"/>
          </p:nvPr>
        </p:nvSpPr>
        <p:spPr>
          <a:xfrm>
            <a:off x="357188" y="3228975"/>
            <a:ext cx="8229600" cy="3200400"/>
          </a:xfrm>
          <a:noFill/>
        </p:spPr>
        <p:txBody>
          <a:bodyPr/>
          <a:lstStyle/>
          <a:p>
            <a:pPr marL="228600" indent="0" algn="l" rtl="0">
              <a:lnSpc>
                <a:spcPct val="140000"/>
              </a:lnSpc>
              <a:buFontTx/>
              <a:buNone/>
            </a:pPr>
            <a:r>
              <a:rPr lang="en-US" b="1" i="1" smtClean="0">
                <a:solidFill>
                  <a:srgbClr val="CC0000"/>
                </a:solidFill>
                <a:latin typeface="AvantGarde Md BT"/>
              </a:rPr>
              <a:t>Read! In the Name of your Lord, Who has created (1) Has created man from a clot (2) Read! And your Lord is the Most Generous,(3) Who has taught by the pen,(4) Has taught man that which he knew not (5)</a:t>
            </a:r>
          </a:p>
        </p:txBody>
      </p:sp>
      <p:sp>
        <p:nvSpPr>
          <p:cNvPr id="9219" name="Text Box 4"/>
          <p:cNvSpPr txBox="1">
            <a:spLocks noChangeArrowheads="1"/>
          </p:cNvSpPr>
          <p:nvPr/>
        </p:nvSpPr>
        <p:spPr bwMode="auto">
          <a:xfrm>
            <a:off x="6858000" y="5775325"/>
            <a:ext cx="1752600" cy="396875"/>
          </a:xfrm>
          <a:prstGeom prst="rect">
            <a:avLst/>
          </a:prstGeom>
          <a:noFill/>
          <a:ln w="9525">
            <a:noFill/>
            <a:miter lim="800000"/>
            <a:headEnd/>
            <a:tailEnd/>
          </a:ln>
        </p:spPr>
        <p:txBody>
          <a:bodyPr>
            <a:spAutoFit/>
          </a:bodyPr>
          <a:lstStyle/>
          <a:p>
            <a:pPr>
              <a:spcBef>
                <a:spcPct val="50000"/>
              </a:spcBef>
            </a:pPr>
            <a:r>
              <a:rPr lang="en-US" sz="2000" b="1">
                <a:latin typeface="AvantGarde Md BT"/>
                <a:cs typeface="Times New Roman" pitchFamily="18" charset="0"/>
              </a:rPr>
              <a:t>Al-Alaq 1-5</a:t>
            </a:r>
          </a:p>
        </p:txBody>
      </p:sp>
      <p:sp>
        <p:nvSpPr>
          <p:cNvPr id="9220" name="Rectangle 5"/>
          <p:cNvSpPr>
            <a:spLocks noChangeArrowheads="1"/>
          </p:cNvSpPr>
          <p:nvPr/>
        </p:nvSpPr>
        <p:spPr bwMode="auto">
          <a:xfrm>
            <a:off x="381000" y="404813"/>
            <a:ext cx="8610600" cy="1524000"/>
          </a:xfrm>
          <a:prstGeom prst="rect">
            <a:avLst/>
          </a:prstGeom>
          <a:noFill/>
          <a:ln w="9525">
            <a:noFill/>
            <a:miter lim="800000"/>
            <a:headEnd/>
            <a:tailEnd/>
          </a:ln>
        </p:spPr>
        <p:txBody>
          <a:bodyPr/>
          <a:lstStyle/>
          <a:p>
            <a:pPr algn="ctr" rtl="1">
              <a:lnSpc>
                <a:spcPct val="110000"/>
              </a:lnSpc>
            </a:pPr>
            <a:r>
              <a:rPr lang="ar-SA" sz="3600" b="1">
                <a:solidFill>
                  <a:srgbClr val="663300"/>
                </a:solidFill>
              </a:rPr>
              <a:t>بسم الله الرحمن الرحيم </a:t>
            </a:r>
          </a:p>
          <a:p>
            <a:pPr algn="ctr" rtl="1">
              <a:lnSpc>
                <a:spcPct val="110000"/>
              </a:lnSpc>
            </a:pPr>
            <a:r>
              <a:rPr lang="ar-SA" sz="3600" b="1">
                <a:solidFill>
                  <a:srgbClr val="663300"/>
                </a:solidFill>
              </a:rPr>
              <a:t>اقرأ باسم ربك الذي خلق (1) خلق الإنسان من علق (2) اقرأ</a:t>
            </a:r>
            <a:r>
              <a:rPr lang="en-US" sz="3600" b="1">
                <a:solidFill>
                  <a:srgbClr val="663300"/>
                </a:solidFill>
              </a:rPr>
              <a:t> </a:t>
            </a:r>
            <a:r>
              <a:rPr lang="ar-SA" sz="3600" b="1">
                <a:solidFill>
                  <a:srgbClr val="663300"/>
                </a:solidFill>
              </a:rPr>
              <a:t>وربك الأكرم (3) الذي علم بالقلم (4) علم الإنسان ما لم يعلم (5)</a:t>
            </a:r>
            <a:endParaRPr lang="en-US" sz="3600" b="1">
              <a:solidFill>
                <a:srgbClr val="663300"/>
              </a:solidFill>
            </a:endParaRPr>
          </a:p>
        </p:txBody>
      </p:sp>
      <p:sp>
        <p:nvSpPr>
          <p:cNvPr id="9221" name="Text Box 6"/>
          <p:cNvSpPr txBox="1">
            <a:spLocks noChangeArrowheads="1"/>
          </p:cNvSpPr>
          <p:nvPr/>
        </p:nvSpPr>
        <p:spPr bwMode="auto">
          <a:xfrm>
            <a:off x="228600" y="2514600"/>
            <a:ext cx="1371600" cy="457200"/>
          </a:xfrm>
          <a:prstGeom prst="rect">
            <a:avLst/>
          </a:prstGeom>
          <a:noFill/>
          <a:ln w="9525">
            <a:noFill/>
            <a:miter lim="800000"/>
            <a:headEnd/>
            <a:tailEnd/>
          </a:ln>
        </p:spPr>
        <p:txBody>
          <a:bodyPr>
            <a:spAutoFit/>
          </a:bodyPr>
          <a:lstStyle/>
          <a:p>
            <a:pPr algn="r" rtl="1">
              <a:spcBef>
                <a:spcPct val="50000"/>
              </a:spcBef>
            </a:pPr>
            <a:r>
              <a:rPr lang="ar-SA" sz="2400" b="1">
                <a:solidFill>
                  <a:schemeClr val="bg1"/>
                </a:solidFill>
                <a:latin typeface="AvantGarde Md BT"/>
              </a:rPr>
              <a:t>العلق: 1-5</a:t>
            </a:r>
            <a:endParaRPr lang="en-US" sz="2400" b="1">
              <a:solidFill>
                <a:schemeClr val="bg1"/>
              </a:solidFill>
              <a:latin typeface="AvantGarde Md BT"/>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3065</TotalTime>
  <Words>3940</Words>
  <Application>Microsoft Office PowerPoint</Application>
  <PresentationFormat>On-screen Show (4:3)</PresentationFormat>
  <Paragraphs>501</Paragraphs>
  <Slides>74</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74</vt:i4>
      </vt:variant>
    </vt:vector>
  </HeadingPairs>
  <TitlesOfParts>
    <vt:vector size="76" baseType="lpstr">
      <vt:lpstr>Apex</vt:lpstr>
      <vt:lpstr>Bitmap Image</vt:lpstr>
      <vt:lpstr>Slide 1</vt:lpstr>
      <vt:lpstr>Slide 2</vt:lpstr>
      <vt:lpstr>Human Lactation</vt:lpstr>
      <vt:lpstr>Slide 4</vt:lpstr>
      <vt:lpstr>Slide 5</vt:lpstr>
      <vt:lpstr>Slide 6</vt:lpstr>
      <vt:lpstr>Slide 7</vt:lpstr>
      <vt:lpstr>Slide 8</vt:lpstr>
      <vt:lpstr>Slide 9</vt:lpstr>
      <vt:lpstr>Third:   The studied Ayaat were categorized according to their scientific topics as follows:</vt:lpstr>
      <vt:lpstr>Human Lactation(Breastfeeding)</vt:lpstr>
      <vt:lpstr>Slide 12</vt:lpstr>
      <vt:lpstr>Slide 13</vt:lpstr>
      <vt:lpstr>Slide 14</vt:lpstr>
      <vt:lpstr>WHO RECOMMENDATION</vt:lpstr>
      <vt:lpstr>Slide 16</vt:lpstr>
      <vt:lpstr>Slide 17</vt:lpstr>
      <vt:lpstr>Slide 18</vt:lpstr>
      <vt:lpstr>Slide 19</vt:lpstr>
      <vt:lpstr>Slide 20</vt:lpstr>
      <vt:lpstr>Advantages of breastfeeding for infants  1-Availability. 2-Cheap . 3- Always the right temperature and sterile.  4- Balanced diet . 5- Improves mother infant bonding. 6- Improves immune status (Anti-infective). 7- Improves neurocognitive  functions and I.Q.  8- Anti-anemic. 9- Anti-allergic. 10- Anti-ricketic.  </vt:lpstr>
      <vt:lpstr>Slide 22</vt:lpstr>
      <vt:lpstr>Slide 23</vt:lpstr>
      <vt:lpstr>Breastfeeding(Human Lactation)</vt:lpstr>
      <vt:lpstr>Slide 25</vt:lpstr>
      <vt:lpstr>Slide 26</vt:lpstr>
      <vt:lpstr> Colostrum </vt:lpstr>
      <vt:lpstr>Slide 28</vt:lpstr>
      <vt:lpstr>Slide 29</vt:lpstr>
      <vt:lpstr>Slide 30</vt:lpstr>
      <vt:lpstr>Slide 31</vt:lpstr>
      <vt:lpstr>Slide 32</vt:lpstr>
      <vt:lpstr>Breastfeeding, the Immune Response, and Long-term Health </vt:lpstr>
      <vt:lpstr>Immunologic Factors in Human Breast Milk</vt:lpstr>
      <vt:lpstr>Slide 35</vt:lpstr>
      <vt:lpstr> </vt:lpstr>
      <vt:lpstr>Slide 37</vt:lpstr>
      <vt:lpstr>Slide 38</vt:lpstr>
      <vt:lpstr>Breastfeeding, the Immune Response, and Long-term Health </vt:lpstr>
      <vt:lpstr>Allergy, Autoimmunity, and Breastfeeding</vt:lpstr>
      <vt:lpstr>Slide 41</vt:lpstr>
      <vt:lpstr>Breast milk vs. Formula</vt:lpstr>
      <vt:lpstr>Slide 43</vt:lpstr>
      <vt:lpstr>Slide 44</vt:lpstr>
      <vt:lpstr>Slide 45</vt:lpstr>
      <vt:lpstr>Identification of nestin-positive putative mammary stem cells in human breastmilk </vt:lpstr>
      <vt:lpstr>Slide 47</vt:lpstr>
      <vt:lpstr>Slide 48</vt:lpstr>
      <vt:lpstr>Slide 49</vt:lpstr>
      <vt:lpstr>Human Lactation in Islamic Teaching</vt:lpstr>
      <vt:lpstr>ان كلمة (الرضاعة) ومشتقاتها قد تكررت في القرآن الكريم اربع عشر مرة في سبع سور و ثمان آيات كريمات كما في الجدول أدناه :</vt:lpstr>
      <vt:lpstr>Slide 52</vt:lpstr>
      <vt:lpstr>Slide 53</vt:lpstr>
      <vt:lpstr>Slide 54</vt:lpstr>
      <vt:lpstr>Slide 55</vt:lpstr>
      <vt:lpstr>Slide 56</vt:lpstr>
      <vt:lpstr>Slide 57</vt:lpstr>
      <vt:lpstr>Slide 58</vt:lpstr>
      <vt:lpstr>Slide 59</vt:lpstr>
      <vt:lpstr>Slide 60</vt:lpstr>
      <vt:lpstr>Slide 61</vt:lpstr>
      <vt:lpstr>Slide 62</vt:lpstr>
      <vt:lpstr>Breastfeeding  provides for the infant in the same way that the placenta provided for the preborn baby.   Dr.Mark D. Cregan </vt:lpstr>
      <vt:lpstr>Slide 64</vt:lpstr>
      <vt:lpstr>Slide 65</vt:lpstr>
      <vt:lpstr>Slide 66</vt:lpstr>
      <vt:lpstr>Slide 67</vt:lpstr>
      <vt:lpstr>الاستنباطات</vt:lpstr>
      <vt:lpstr>Therapeutic breastfeeding</vt:lpstr>
      <vt:lpstr>Slide 70</vt:lpstr>
      <vt:lpstr>(الرضاعة العلاجية - مستقبل واعد للبشرية)!! Therapeutic Breastfeeding </vt:lpstr>
      <vt:lpstr>Slide 72</vt:lpstr>
      <vt:lpstr>Slide 73</vt:lpstr>
      <vt:lpstr>Slide 74</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Yahya AL-HABBAL</dc:creator>
  <cp:lastModifiedBy> </cp:lastModifiedBy>
  <cp:revision>267</cp:revision>
  <dcterms:created xsi:type="dcterms:W3CDTF">2005-03-21T07:33:42Z</dcterms:created>
  <dcterms:modified xsi:type="dcterms:W3CDTF">2009-04-02T13:35:24Z</dcterms:modified>
</cp:coreProperties>
</file>