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7" r:id="rId4"/>
    <p:sldId id="293" r:id="rId5"/>
    <p:sldId id="258" r:id="rId6"/>
    <p:sldId id="288" r:id="rId7"/>
    <p:sldId id="281" r:id="rId8"/>
    <p:sldId id="259" r:id="rId9"/>
    <p:sldId id="287" r:id="rId10"/>
    <p:sldId id="282" r:id="rId11"/>
    <p:sldId id="289" r:id="rId12"/>
    <p:sldId id="283" r:id="rId13"/>
    <p:sldId id="284" r:id="rId14"/>
    <p:sldId id="260" r:id="rId15"/>
    <p:sldId id="290" r:id="rId16"/>
    <p:sldId id="265" r:id="rId17"/>
    <p:sldId id="286" r:id="rId18"/>
    <p:sldId id="261" r:id="rId19"/>
    <p:sldId id="285" r:id="rId20"/>
    <p:sldId id="266" r:id="rId21"/>
    <p:sldId id="291" r:id="rId22"/>
    <p:sldId id="267" r:id="rId23"/>
    <p:sldId id="262" r:id="rId24"/>
    <p:sldId id="292" r:id="rId25"/>
    <p:sldId id="275" r:id="rId26"/>
    <p:sldId id="272" r:id="rId27"/>
    <p:sldId id="280" r:id="rId28"/>
    <p:sldId id="273" r:id="rId29"/>
    <p:sldId id="274" r:id="rId30"/>
    <p:sldId id="279" r:id="rId31"/>
    <p:sldId id="271" r:id="rId32"/>
    <p:sldId id="270" r:id="rId33"/>
    <p:sldId id="276" r:id="rId34"/>
    <p:sldId id="277" r:id="rId35"/>
    <p:sldId id="278" r:id="rId36"/>
    <p:sldId id="268" r:id="rId37"/>
    <p:sldId id="269" r:id="rId38"/>
    <p:sldId id="29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p:normalViewPr>
  <p:slideViewPr>
    <p:cSldViewPr>
      <p:cViewPr varScale="1">
        <p:scale>
          <a:sx n="78" d="100"/>
          <a:sy n="78" d="100"/>
        </p:scale>
        <p:origin x="-11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5E61CA-D06F-4519-A42D-406E517F10FF}" type="datetimeFigureOut">
              <a:rPr lang="en-US"/>
              <a:pPr>
                <a:defRPr/>
              </a:pPr>
              <a:t>9/13/2012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591422-90F0-42FD-881C-AC967B3EBC81}"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92D431-1F08-4EE4-A523-F0152E40C682}" type="datetimeFigureOut">
              <a:rPr lang="en-US"/>
              <a:pPr>
                <a:defRPr/>
              </a:pPr>
              <a:t>9/13/2012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F698FA-7F19-4590-A050-92714D191B6E}"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776C0-9247-4EDC-A878-A2A78C19E692}" type="datetimeFigureOut">
              <a:rPr lang="en-US"/>
              <a:pPr>
                <a:defRPr/>
              </a:pPr>
              <a:t>9/13/2012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FEA949-8B83-4AE3-B57B-6F1EF7F9EA30}"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C3F809-652C-484D-AD49-1B24FF9A44CB}" type="datetimeFigureOut">
              <a:rPr lang="en-US"/>
              <a:pPr>
                <a:defRPr/>
              </a:pPr>
              <a:t>9/13/2012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41D74C7-723C-4832-A136-7B3A05D4CF75}"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86F1E7-426E-49A2-912C-2133384C6A79}" type="datetimeFigureOut">
              <a:rPr lang="en-US"/>
              <a:pPr>
                <a:defRPr/>
              </a:pPr>
              <a:t>9/13/2012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BEE1E1-3F89-4136-9724-3307B620F895}"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81546B-9E98-48D9-A6D9-94B16A6AF54B}" type="datetimeFigureOut">
              <a:rPr lang="en-US"/>
              <a:pPr>
                <a:defRPr/>
              </a:pPr>
              <a:t>9/13/2012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D2394F-B623-4EDB-AC79-E1897CD62035}"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0CE72B-412B-492C-88A8-C8C1979BB544}" type="datetimeFigureOut">
              <a:rPr lang="en-US"/>
              <a:pPr>
                <a:defRPr/>
              </a:pPr>
              <a:t>9/13/2012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971864-AD84-4082-B31D-0189A62EBA27}"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F0F392-654C-4488-AC22-C57005E541A7}" type="datetimeFigureOut">
              <a:rPr lang="en-US"/>
              <a:pPr>
                <a:defRPr/>
              </a:pPr>
              <a:t>9/13/2012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AD61541-557F-48BB-97AE-794287AA2F13}"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D4EB9A-0279-4EEF-91E9-DFAEBF8381B8}" type="datetimeFigureOut">
              <a:rPr lang="en-US"/>
              <a:pPr>
                <a:defRPr/>
              </a:pPr>
              <a:t>9/13/2012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716D2D1-95D0-4856-824F-4042D418975C}"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66012-92A1-4BA9-ACAE-297F757B966E}" type="datetimeFigureOut">
              <a:rPr lang="en-US"/>
              <a:pPr>
                <a:defRPr/>
              </a:pPr>
              <a:t>9/13/2012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B06A2D9-5A40-42B1-9C9A-84023EA11A9F}"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DFF81F-24A1-431F-9E6E-AEE15C0C296F}" type="datetimeFigureOut">
              <a:rPr lang="en-US"/>
              <a:pPr>
                <a:defRPr/>
              </a:pPr>
              <a:t>9/13/2012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5F3039-9CED-47E0-ABB9-F3B81C791F1D}"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F4377BA-FCEE-4637-A09A-2A27210349A3}" type="datetimeFigureOut">
              <a:rPr lang="en-US"/>
              <a:pPr>
                <a:defRPr/>
              </a:pPr>
              <a:t>9/13/2012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DCA0A0EB-FDF3-4E0A-B26A-0371A1E1603F}"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lhabbal.info/dr.mjami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ar-SA" b="1" dirty="0" smtClean="0"/>
              <a:t>المعجزة العددية في الوسطية والسيرة النبوية   في الآية 143 من سورة البقرة</a:t>
            </a:r>
            <a:endParaRPr lang="en-US" b="1" dirty="0"/>
          </a:p>
        </p:txBody>
      </p:sp>
      <p:sp>
        <p:nvSpPr>
          <p:cNvPr id="13314" name="Content Placeholder 2"/>
          <p:cNvSpPr>
            <a:spLocks noGrp="1"/>
          </p:cNvSpPr>
          <p:nvPr>
            <p:ph idx="1"/>
          </p:nvPr>
        </p:nvSpPr>
        <p:spPr/>
        <p:txBody>
          <a:bodyPr/>
          <a:lstStyle/>
          <a:p>
            <a:pPr algn="ctr" rtl="1">
              <a:buFont typeface="Arial" charset="0"/>
              <a:buNone/>
            </a:pPr>
            <a:endParaRPr lang="ar-SA" sz="3600" dirty="0" smtClean="0"/>
          </a:p>
          <a:p>
            <a:pPr algn="ctr" rtl="1">
              <a:buFont typeface="Arial" charset="0"/>
              <a:buNone/>
            </a:pPr>
            <a:r>
              <a:rPr lang="ar-SA" sz="3600" dirty="0" smtClean="0"/>
              <a:t>الدكتور محمد جميل الحبال</a:t>
            </a:r>
          </a:p>
          <a:p>
            <a:pPr algn="ctr" rtl="1">
              <a:buFont typeface="Arial" charset="0"/>
              <a:buNone/>
            </a:pPr>
            <a:r>
              <a:rPr lang="ar-SA" sz="3600" dirty="0" smtClean="0"/>
              <a:t>استشاري الطب الباطني</a:t>
            </a:r>
            <a:endParaRPr lang="en-US" sz="3600" dirty="0" smtClean="0"/>
          </a:p>
          <a:p>
            <a:pPr algn="ctr" rtl="1">
              <a:buFont typeface="Arial" charset="0"/>
              <a:buNone/>
            </a:pPr>
            <a:r>
              <a:rPr lang="ar-SA" sz="3600" dirty="0" smtClean="0"/>
              <a:t>وباحث في الإعجاز الطبي والعلمي في القرآن والسنة</a:t>
            </a:r>
          </a:p>
          <a:p>
            <a:pPr algn="ctr" rtl="1">
              <a:buFont typeface="Arial" charset="0"/>
              <a:buNone/>
            </a:pPr>
            <a:r>
              <a:rPr lang="ar-SA" sz="3600" dirty="0" smtClean="0"/>
              <a:t>مستشفى الملك فهد التخصصي بالدمام</a:t>
            </a:r>
          </a:p>
          <a:p>
            <a:pPr algn="ctr" rtl="1">
              <a:buFont typeface="Arial" charset="0"/>
              <a:buNone/>
            </a:pPr>
            <a:r>
              <a:rPr lang="ar-SA" sz="3600" dirty="0" smtClean="0"/>
              <a:t>المملكة العربية السعودية</a:t>
            </a:r>
            <a:endParaRPr lang="en-US" sz="3600" dirty="0" smtClean="0"/>
          </a:p>
          <a:p>
            <a:pPr algn="ctr" rtl="1">
              <a:buFont typeface="Arial" charset="0"/>
              <a:buNone/>
            </a:pPr>
            <a:r>
              <a:rPr lang="en-US" sz="3600" dirty="0" smtClean="0">
                <a:hlinkClick r:id="rId2"/>
              </a:rPr>
              <a:t>www.alhabbal.info/dr.mjamil</a:t>
            </a:r>
            <a:endParaRPr lang="en-US" sz="3600" dirty="0" smtClean="0"/>
          </a:p>
          <a:p>
            <a:pPr algn="ctr" rtl="1">
              <a:buFont typeface="Arial" charset="0"/>
              <a:buNone/>
            </a:pPr>
            <a:endParaRPr lang="en-US" sz="3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ar-SA" sz="4000" b="1" dirty="0" smtClean="0"/>
              <a:t>أولا : </a:t>
            </a:r>
            <a:r>
              <a:rPr lang="ar-IQ" sz="4000" b="1" dirty="0" smtClean="0"/>
              <a:t>في </a:t>
            </a:r>
            <a:r>
              <a:rPr lang="ar-SA" sz="4000" b="1" dirty="0" smtClean="0"/>
              <a:t>الظاهرة الوسطية</a:t>
            </a:r>
            <a:endParaRPr lang="en-US" sz="4000" dirty="0" smtClean="0"/>
          </a:p>
        </p:txBody>
      </p:sp>
      <p:sp>
        <p:nvSpPr>
          <p:cNvPr id="19458" name="Content Placeholder 2"/>
          <p:cNvSpPr>
            <a:spLocks noGrp="1"/>
          </p:cNvSpPr>
          <p:nvPr>
            <p:ph idx="1"/>
          </p:nvPr>
        </p:nvSpPr>
        <p:spPr>
          <a:xfrm>
            <a:off x="457200" y="1600200"/>
            <a:ext cx="8382000" cy="4525963"/>
          </a:xfrm>
        </p:spPr>
        <p:txBody>
          <a:bodyPr/>
          <a:lstStyle/>
          <a:p>
            <a:pPr algn="r">
              <a:buFont typeface="Arial" charset="0"/>
              <a:buNone/>
            </a:pPr>
            <a:r>
              <a:rPr lang="ar-SA" dirty="0" smtClean="0"/>
              <a:t>5. وفي الدراسة العددية من (ناحية عدد الكلمات والحروف) للعبارة المكتملة المعنى في قوله تعالى:( </a:t>
            </a:r>
            <a:r>
              <a:rPr lang="ar-SA" b="1" dirty="0" smtClean="0">
                <a:solidFill>
                  <a:srgbClr val="FF0000"/>
                </a:solidFill>
              </a:rPr>
              <a:t>إِلَّا لِنَعْلَمَ مَنْ يَتَّبِعُ الرَّسُولَ مِمَّنْ يَنْقَلِبُ عَلَى عَقِبَيْهِ</a:t>
            </a:r>
            <a:r>
              <a:rPr lang="ar-SA" dirty="0" smtClean="0"/>
              <a:t>) والتي تقع في وسط الآية موضوعة البحث من ناحية عدد كلماتها تظهر لنا الحقائق الآتيه: </a:t>
            </a:r>
            <a:endParaRPr lang="en-US" dirty="0" smtClean="0"/>
          </a:p>
          <a:p>
            <a:pPr marL="342900" lvl="2" indent="-342900" algn="r">
              <a:buFont typeface="Arial" charset="0"/>
              <a:buNone/>
            </a:pPr>
            <a:r>
              <a:rPr lang="ar-SA" dirty="0" smtClean="0"/>
              <a:t>أ- أنها تتألف من</a:t>
            </a:r>
            <a:r>
              <a:rPr lang="ar-SA" dirty="0" smtClean="0">
                <a:solidFill>
                  <a:srgbClr val="FF0000"/>
                </a:solidFill>
              </a:rPr>
              <a:t>(9)</a:t>
            </a:r>
            <a:r>
              <a:rPr lang="ar-SA" dirty="0" smtClean="0"/>
              <a:t> كلمات ووسطها كلمة </a:t>
            </a:r>
            <a:r>
              <a:rPr lang="ar-SA" dirty="0" smtClean="0">
                <a:solidFill>
                  <a:srgbClr val="FF0000"/>
                </a:solidFill>
              </a:rPr>
              <a:t>(</a:t>
            </a:r>
            <a:r>
              <a:rPr lang="ar-SA" b="1" dirty="0" smtClean="0">
                <a:solidFill>
                  <a:srgbClr val="FF0000"/>
                </a:solidFill>
              </a:rPr>
              <a:t>الرَّسُولَ</a:t>
            </a:r>
            <a:r>
              <a:rPr lang="ar-SA" dirty="0" smtClean="0">
                <a:solidFill>
                  <a:srgbClr val="FF0000"/>
                </a:solidFill>
              </a:rPr>
              <a:t>) </a:t>
            </a:r>
            <a:r>
              <a:rPr lang="ar-SA" dirty="0" smtClean="0"/>
              <a:t>وقبلها </a:t>
            </a:r>
            <a:r>
              <a:rPr lang="ar-SA" dirty="0" smtClean="0">
                <a:solidFill>
                  <a:srgbClr val="FF0000"/>
                </a:solidFill>
              </a:rPr>
              <a:t>(4)</a:t>
            </a:r>
            <a:r>
              <a:rPr lang="ar-SA" dirty="0" smtClean="0"/>
              <a:t> كلمات قوله تعالى</a:t>
            </a:r>
          </a:p>
          <a:p>
            <a:pPr marL="342900" lvl="2" indent="-342900" algn="r">
              <a:buFont typeface="Arial" charset="0"/>
              <a:buNone/>
            </a:pPr>
            <a:r>
              <a:rPr lang="ar-SA" dirty="0" smtClean="0"/>
              <a:t> </a:t>
            </a:r>
            <a:r>
              <a:rPr lang="ar-SA" dirty="0" smtClean="0">
                <a:solidFill>
                  <a:srgbClr val="FF0000"/>
                </a:solidFill>
              </a:rPr>
              <a:t>(</a:t>
            </a:r>
            <a:r>
              <a:rPr lang="ar-SA" b="1" dirty="0" smtClean="0">
                <a:solidFill>
                  <a:srgbClr val="FF0000"/>
                </a:solidFill>
              </a:rPr>
              <a:t>إِلَّا لِنَعْلَمَ مَنْ يَتَّبِعُ</a:t>
            </a:r>
            <a:r>
              <a:rPr lang="ar-SA" dirty="0" smtClean="0">
                <a:solidFill>
                  <a:srgbClr val="FF0000"/>
                </a:solidFill>
              </a:rPr>
              <a:t>) </a:t>
            </a:r>
            <a:r>
              <a:rPr lang="ar-SA" dirty="0" smtClean="0"/>
              <a:t>وبعدها </a:t>
            </a:r>
            <a:r>
              <a:rPr lang="ar-SA" dirty="0" smtClean="0">
                <a:solidFill>
                  <a:srgbClr val="FF0000"/>
                </a:solidFill>
              </a:rPr>
              <a:t>(4) </a:t>
            </a:r>
            <a:r>
              <a:rPr lang="ar-SA" dirty="0" smtClean="0"/>
              <a:t>كلمات أيضاً قوله تعالى </a:t>
            </a:r>
            <a:r>
              <a:rPr lang="ar-SA" dirty="0" smtClean="0">
                <a:solidFill>
                  <a:srgbClr val="FF0000"/>
                </a:solidFill>
              </a:rPr>
              <a:t>(</a:t>
            </a:r>
            <a:r>
              <a:rPr lang="ar-SA" b="1" dirty="0" smtClean="0">
                <a:solidFill>
                  <a:srgbClr val="FF0000"/>
                </a:solidFill>
              </a:rPr>
              <a:t>مِمَّنْ يَنْقَلِبُ عَلَى عَقِبَيْهِ</a:t>
            </a:r>
            <a:r>
              <a:rPr lang="ar-SA" dirty="0" smtClean="0">
                <a:solidFill>
                  <a:srgbClr val="FF0000"/>
                </a:solidFill>
              </a:rPr>
              <a:t>). </a:t>
            </a:r>
            <a:r>
              <a:rPr lang="ar-SA" dirty="0" smtClean="0"/>
              <a:t>ويلاحظ فيهما التقابل المعنوي كما يقول البلاغيون فضلا عن التقابل والتناظر العددي وهذا تناسق رائع بينهما.</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dirty="0" smtClean="0"/>
              <a:t>أولا : </a:t>
            </a:r>
            <a:r>
              <a:rPr lang="ar-IQ" sz="4000" b="1" dirty="0" smtClean="0"/>
              <a:t>في </a:t>
            </a:r>
            <a:r>
              <a:rPr lang="ar-SA" sz="4000" b="1" dirty="0" smtClean="0"/>
              <a:t>الظاهرة الوسطية</a:t>
            </a:r>
            <a:endParaRPr lang="en-US" sz="4000" dirty="0"/>
          </a:p>
        </p:txBody>
      </p:sp>
      <p:sp>
        <p:nvSpPr>
          <p:cNvPr id="3" name="Content Placeholder 2"/>
          <p:cNvSpPr>
            <a:spLocks noGrp="1"/>
          </p:cNvSpPr>
          <p:nvPr>
            <p:ph idx="1"/>
          </p:nvPr>
        </p:nvSpPr>
        <p:spPr>
          <a:xfrm>
            <a:off x="533400" y="1371600"/>
            <a:ext cx="8229600" cy="4525963"/>
          </a:xfrm>
        </p:spPr>
        <p:txBody>
          <a:bodyPr/>
          <a:lstStyle/>
          <a:p>
            <a:pPr algn="ctr" rtl="1">
              <a:buNone/>
            </a:pPr>
            <a:r>
              <a:rPr lang="ar-SA" dirty="0" smtClean="0"/>
              <a:t>( وَكَذَلِكَ</a:t>
            </a:r>
            <a:r>
              <a:rPr lang="ar-SA" sz="2400" dirty="0" smtClean="0"/>
              <a:t>(1)</a:t>
            </a:r>
            <a:r>
              <a:rPr lang="ar-SA" dirty="0" smtClean="0"/>
              <a:t> جَعَلْنَكُمْ</a:t>
            </a:r>
            <a:r>
              <a:rPr lang="ar-SA" sz="2400" dirty="0" smtClean="0"/>
              <a:t>(2)</a:t>
            </a:r>
            <a:r>
              <a:rPr lang="ar-SA" dirty="0" smtClean="0"/>
              <a:t> أُمَّةً </a:t>
            </a:r>
            <a:r>
              <a:rPr lang="ar-SA" sz="2400" dirty="0" smtClean="0"/>
              <a:t>(3)</a:t>
            </a:r>
            <a:r>
              <a:rPr lang="ar-SA" dirty="0" smtClean="0"/>
              <a:t> وَسَطًا</a:t>
            </a:r>
            <a:r>
              <a:rPr lang="ar-SA" sz="2400" dirty="0" smtClean="0"/>
              <a:t>(4)</a:t>
            </a:r>
            <a:r>
              <a:rPr lang="ar-SA" dirty="0" smtClean="0"/>
              <a:t> لِّتَكُونُواْ</a:t>
            </a:r>
            <a:r>
              <a:rPr lang="ar-SA" sz="2400" dirty="0" smtClean="0"/>
              <a:t>(5)</a:t>
            </a:r>
            <a:r>
              <a:rPr lang="ar-SA" dirty="0" smtClean="0"/>
              <a:t> شُهَدَاء</a:t>
            </a:r>
            <a:r>
              <a:rPr lang="ar-SA" sz="2400" dirty="0" smtClean="0"/>
              <a:t>( 6)</a:t>
            </a:r>
            <a:r>
              <a:rPr lang="ar-SA" dirty="0" smtClean="0"/>
              <a:t> عَلَى</a:t>
            </a:r>
            <a:r>
              <a:rPr lang="ar-SA" sz="2400" dirty="0" smtClean="0"/>
              <a:t>(7)</a:t>
            </a:r>
            <a:r>
              <a:rPr lang="ar-SA" dirty="0" smtClean="0"/>
              <a:t> النَّاسِ</a:t>
            </a:r>
            <a:r>
              <a:rPr lang="ar-SA" sz="2400" dirty="0" smtClean="0"/>
              <a:t>(8)</a:t>
            </a:r>
            <a:r>
              <a:rPr lang="ar-SA" dirty="0" smtClean="0"/>
              <a:t> وَيَكُونَ</a:t>
            </a:r>
            <a:r>
              <a:rPr lang="ar-SA" sz="2400" dirty="0" smtClean="0"/>
              <a:t>(9) </a:t>
            </a:r>
            <a:r>
              <a:rPr lang="ar-SA" dirty="0" smtClean="0"/>
              <a:t>الرَّسُولُ</a:t>
            </a:r>
            <a:r>
              <a:rPr lang="ar-SA" sz="2400" dirty="0" smtClean="0"/>
              <a:t>(10) </a:t>
            </a:r>
            <a:r>
              <a:rPr lang="ar-SA" dirty="0" smtClean="0"/>
              <a:t>عَلَيْكُمْ</a:t>
            </a:r>
            <a:r>
              <a:rPr lang="ar-SA" sz="2400" dirty="0" smtClean="0"/>
              <a:t>(11) </a:t>
            </a:r>
            <a:r>
              <a:rPr lang="ar-SA" dirty="0" smtClean="0"/>
              <a:t>شَهِيدًا</a:t>
            </a:r>
            <a:r>
              <a:rPr lang="ar-SA" sz="2400" dirty="0" smtClean="0"/>
              <a:t>( 12) </a:t>
            </a:r>
            <a:r>
              <a:rPr lang="ar-SA" dirty="0" smtClean="0"/>
              <a:t>وَمَا </a:t>
            </a:r>
            <a:r>
              <a:rPr lang="ar-SA" sz="2400" dirty="0" smtClean="0"/>
              <a:t>(13) </a:t>
            </a:r>
            <a:r>
              <a:rPr lang="ar-SA" dirty="0" smtClean="0"/>
              <a:t>جَعَلْنَا </a:t>
            </a:r>
            <a:r>
              <a:rPr lang="ar-SA" sz="2400" dirty="0" smtClean="0"/>
              <a:t>(14)</a:t>
            </a:r>
            <a:r>
              <a:rPr lang="ar-SA" dirty="0" smtClean="0"/>
              <a:t> الْقِبْلَةَ </a:t>
            </a:r>
            <a:r>
              <a:rPr lang="ar-SA" sz="2400" dirty="0" smtClean="0"/>
              <a:t>(15) </a:t>
            </a:r>
            <a:r>
              <a:rPr lang="ar-SA" dirty="0" smtClean="0"/>
              <a:t>الَّتِي</a:t>
            </a:r>
            <a:r>
              <a:rPr lang="ar-SA" sz="2400" dirty="0" smtClean="0"/>
              <a:t>(16) </a:t>
            </a:r>
            <a:r>
              <a:rPr lang="ar-SA" dirty="0" smtClean="0"/>
              <a:t>كُنتَ</a:t>
            </a:r>
            <a:r>
              <a:rPr lang="ar-SA" sz="2400" dirty="0" smtClean="0"/>
              <a:t>(17) </a:t>
            </a:r>
            <a:r>
              <a:rPr lang="ar-SA" dirty="0" smtClean="0"/>
              <a:t>عَلَيْهَا</a:t>
            </a:r>
            <a:r>
              <a:rPr lang="ar-SA" sz="2400" dirty="0" smtClean="0"/>
              <a:t>(18) </a:t>
            </a:r>
            <a:r>
              <a:rPr lang="ar-SA" dirty="0" smtClean="0">
                <a:solidFill>
                  <a:srgbClr val="FF0000"/>
                </a:solidFill>
              </a:rPr>
              <a:t>إِلاَّ</a:t>
            </a:r>
            <a:r>
              <a:rPr lang="ar-SA" sz="2400" dirty="0" smtClean="0"/>
              <a:t>(19) </a:t>
            </a:r>
            <a:r>
              <a:rPr lang="ar-SA" dirty="0" smtClean="0">
                <a:solidFill>
                  <a:srgbClr val="FF0000"/>
                </a:solidFill>
              </a:rPr>
              <a:t>لِنَعْلَمَ</a:t>
            </a:r>
            <a:r>
              <a:rPr lang="ar-SA" sz="2400" dirty="0" smtClean="0"/>
              <a:t>(20)</a:t>
            </a:r>
            <a:r>
              <a:rPr lang="ar-SA" dirty="0" smtClean="0">
                <a:solidFill>
                  <a:srgbClr val="FF0000"/>
                </a:solidFill>
              </a:rPr>
              <a:t> مَن</a:t>
            </a:r>
            <a:r>
              <a:rPr lang="ar-SA" sz="2400" dirty="0" smtClean="0"/>
              <a:t>(21)</a:t>
            </a:r>
            <a:r>
              <a:rPr lang="ar-SA" dirty="0" smtClean="0">
                <a:solidFill>
                  <a:srgbClr val="FF0000"/>
                </a:solidFill>
              </a:rPr>
              <a:t> يَتَّبِعُ</a:t>
            </a:r>
            <a:r>
              <a:rPr lang="ar-SA" sz="2400" dirty="0" smtClean="0"/>
              <a:t>(22) </a:t>
            </a:r>
          </a:p>
          <a:p>
            <a:pPr algn="ctr" rtl="1">
              <a:buNone/>
            </a:pPr>
            <a:r>
              <a:rPr lang="ar-SA" dirty="0" smtClean="0">
                <a:solidFill>
                  <a:srgbClr val="FF0000"/>
                </a:solidFill>
              </a:rPr>
              <a:t>الرَّسُولَ</a:t>
            </a:r>
            <a:r>
              <a:rPr lang="ar-SA" sz="2400" dirty="0" smtClean="0"/>
              <a:t>(23)</a:t>
            </a:r>
            <a:r>
              <a:rPr lang="ar-SA" dirty="0" smtClean="0">
                <a:solidFill>
                  <a:srgbClr val="FF0000"/>
                </a:solidFill>
              </a:rPr>
              <a:t> </a:t>
            </a:r>
          </a:p>
          <a:p>
            <a:pPr algn="ctr" rtl="1">
              <a:buNone/>
            </a:pPr>
            <a:r>
              <a:rPr lang="ar-SA" dirty="0" smtClean="0">
                <a:solidFill>
                  <a:srgbClr val="FF0000"/>
                </a:solidFill>
              </a:rPr>
              <a:t>مِمَّن</a:t>
            </a:r>
            <a:r>
              <a:rPr lang="ar-SA" sz="2400" dirty="0" smtClean="0"/>
              <a:t>(24)</a:t>
            </a:r>
            <a:r>
              <a:rPr lang="ar-SA" dirty="0" smtClean="0">
                <a:solidFill>
                  <a:srgbClr val="FF0000"/>
                </a:solidFill>
              </a:rPr>
              <a:t> يَنقَلِبُ</a:t>
            </a:r>
            <a:r>
              <a:rPr lang="ar-SA" sz="2400" dirty="0" smtClean="0"/>
              <a:t>(25)</a:t>
            </a:r>
            <a:r>
              <a:rPr lang="ar-SA" dirty="0" smtClean="0">
                <a:solidFill>
                  <a:srgbClr val="FF0000"/>
                </a:solidFill>
              </a:rPr>
              <a:t> عَلَى</a:t>
            </a:r>
            <a:r>
              <a:rPr lang="ar-SA" sz="2400" dirty="0" smtClean="0"/>
              <a:t>(26)</a:t>
            </a:r>
            <a:r>
              <a:rPr lang="ar-SA" dirty="0" smtClean="0">
                <a:solidFill>
                  <a:srgbClr val="FF0000"/>
                </a:solidFill>
              </a:rPr>
              <a:t> عَقِبَيْهِ</a:t>
            </a:r>
            <a:r>
              <a:rPr lang="ar-SA" sz="2400" dirty="0" smtClean="0"/>
              <a:t>(27)</a:t>
            </a:r>
            <a:r>
              <a:rPr lang="ar-SA" dirty="0" smtClean="0"/>
              <a:t> </a:t>
            </a:r>
          </a:p>
          <a:p>
            <a:pPr algn="ctr" rtl="1">
              <a:buNone/>
            </a:pPr>
            <a:r>
              <a:rPr lang="ar-SA" dirty="0" smtClean="0"/>
              <a:t>وَإِن</a:t>
            </a:r>
            <a:r>
              <a:rPr lang="ar-SA" sz="2400" dirty="0" smtClean="0"/>
              <a:t>(28)</a:t>
            </a:r>
            <a:r>
              <a:rPr lang="ar-SA" dirty="0" smtClean="0"/>
              <a:t> كَانَتْ</a:t>
            </a:r>
            <a:r>
              <a:rPr lang="ar-SA" sz="2400" dirty="0" smtClean="0"/>
              <a:t>(29)</a:t>
            </a:r>
            <a:r>
              <a:rPr lang="ar-SA" dirty="0" smtClean="0"/>
              <a:t> لَكَبِيرَة</a:t>
            </a:r>
            <a:r>
              <a:rPr lang="ar-SA" sz="2400" dirty="0" smtClean="0"/>
              <a:t>(ً30) </a:t>
            </a:r>
            <a:r>
              <a:rPr lang="ar-SA" dirty="0" smtClean="0"/>
              <a:t>إِلاَّ</a:t>
            </a:r>
            <a:r>
              <a:rPr lang="ar-SA" sz="2400" dirty="0" smtClean="0"/>
              <a:t>(31)</a:t>
            </a:r>
            <a:r>
              <a:rPr lang="ar-SA" dirty="0" smtClean="0"/>
              <a:t> عَلَى</a:t>
            </a:r>
            <a:r>
              <a:rPr lang="ar-SA" sz="2400" dirty="0" smtClean="0"/>
              <a:t>(32)</a:t>
            </a:r>
            <a:r>
              <a:rPr lang="ar-SA" dirty="0" smtClean="0"/>
              <a:t> الَّذِينَ</a:t>
            </a:r>
            <a:r>
              <a:rPr lang="ar-SA" sz="2400" dirty="0" smtClean="0"/>
              <a:t>(33)</a:t>
            </a:r>
            <a:r>
              <a:rPr lang="ar-SA" dirty="0" smtClean="0"/>
              <a:t> هَدَى</a:t>
            </a:r>
            <a:r>
              <a:rPr lang="ar-SA" sz="2400" dirty="0" smtClean="0"/>
              <a:t>(34)</a:t>
            </a:r>
            <a:r>
              <a:rPr lang="ar-SA" dirty="0" smtClean="0"/>
              <a:t> اللّهُ</a:t>
            </a:r>
            <a:r>
              <a:rPr lang="ar-SA" sz="2400" dirty="0" smtClean="0"/>
              <a:t>( 35)</a:t>
            </a:r>
            <a:r>
              <a:rPr lang="ar-SA" dirty="0" smtClean="0"/>
              <a:t>وَمَا</a:t>
            </a:r>
            <a:r>
              <a:rPr lang="ar-SA" sz="2400" dirty="0" smtClean="0"/>
              <a:t>(36)</a:t>
            </a:r>
            <a:r>
              <a:rPr lang="ar-SA" dirty="0" smtClean="0"/>
              <a:t> كَانَ</a:t>
            </a:r>
            <a:r>
              <a:rPr lang="ar-SA" sz="2400" dirty="0" smtClean="0"/>
              <a:t>(37)</a:t>
            </a:r>
            <a:r>
              <a:rPr lang="ar-SA" dirty="0" smtClean="0"/>
              <a:t> اللّهُ</a:t>
            </a:r>
            <a:r>
              <a:rPr lang="ar-SA" sz="2400" dirty="0" smtClean="0"/>
              <a:t>( 38)</a:t>
            </a:r>
            <a:r>
              <a:rPr lang="ar-SA" dirty="0" smtClean="0"/>
              <a:t>لِيُضِيعَ</a:t>
            </a:r>
            <a:r>
              <a:rPr lang="ar-SA" sz="2400" dirty="0" smtClean="0"/>
              <a:t>(39)</a:t>
            </a:r>
            <a:r>
              <a:rPr lang="ar-SA" dirty="0" smtClean="0"/>
              <a:t> إِيمَنَكُمْ</a:t>
            </a:r>
            <a:r>
              <a:rPr lang="ar-SA" sz="2400" dirty="0" smtClean="0"/>
              <a:t>(40)</a:t>
            </a:r>
            <a:r>
              <a:rPr lang="ar-SA" dirty="0" smtClean="0"/>
              <a:t> إِنَّ</a:t>
            </a:r>
            <a:r>
              <a:rPr lang="ar-SA" sz="2400" dirty="0" smtClean="0"/>
              <a:t>(41)</a:t>
            </a:r>
            <a:r>
              <a:rPr lang="ar-SA" dirty="0" smtClean="0"/>
              <a:t> اللّهَ</a:t>
            </a:r>
            <a:r>
              <a:rPr lang="ar-SA" sz="2400" dirty="0" smtClean="0"/>
              <a:t>(42)</a:t>
            </a:r>
            <a:r>
              <a:rPr lang="ar-SA" dirty="0" smtClean="0"/>
              <a:t>بِالنَّاسِ</a:t>
            </a:r>
            <a:r>
              <a:rPr lang="ar-SA" sz="2400" dirty="0" smtClean="0"/>
              <a:t>(43)</a:t>
            </a:r>
            <a:r>
              <a:rPr lang="ar-SA" dirty="0" smtClean="0"/>
              <a:t> لَرَءُوفٌ</a:t>
            </a:r>
            <a:r>
              <a:rPr lang="ar-SA" sz="2400" dirty="0" smtClean="0"/>
              <a:t>(44) </a:t>
            </a:r>
            <a:r>
              <a:rPr lang="ar-SA" dirty="0" smtClean="0"/>
              <a:t>رَّحِيمٌ</a:t>
            </a:r>
            <a:r>
              <a:rPr lang="ar-SA" sz="2400" dirty="0" smtClean="0"/>
              <a:t>(45) </a:t>
            </a:r>
            <a:r>
              <a:rPr lang="ar-SA" dirty="0" smtClean="0"/>
              <a:t>)</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ar-SA" sz="4000" b="1" smtClean="0"/>
              <a:t>أولا : </a:t>
            </a:r>
            <a:r>
              <a:rPr lang="ar-IQ" sz="4000" b="1" smtClean="0"/>
              <a:t>في </a:t>
            </a:r>
            <a:r>
              <a:rPr lang="ar-SA" sz="4000" b="1" smtClean="0"/>
              <a:t>الظاهرة الوسطية</a:t>
            </a:r>
            <a:endParaRPr lang="en-US" sz="4000" smtClean="0"/>
          </a:p>
        </p:txBody>
      </p:sp>
      <p:sp>
        <p:nvSpPr>
          <p:cNvPr id="3" name="Content Placeholder 2"/>
          <p:cNvSpPr>
            <a:spLocks noGrp="1"/>
          </p:cNvSpPr>
          <p:nvPr>
            <p:ph idx="1"/>
          </p:nvPr>
        </p:nvSpPr>
        <p:spPr/>
        <p:txBody>
          <a:bodyPr rtlCol="0">
            <a:normAutofit fontScale="92500"/>
          </a:bodyPr>
          <a:lstStyle/>
          <a:p>
            <a:pPr algn="just" rtl="1" fontAlgn="auto">
              <a:spcAft>
                <a:spcPts val="0"/>
              </a:spcAft>
              <a:buFont typeface="Arial" pitchFamily="34" charset="0"/>
              <a:buNone/>
              <a:defRPr/>
            </a:pPr>
            <a:r>
              <a:rPr lang="ar-SA" dirty="0" smtClean="0"/>
              <a:t> ب- إن عدد حروف هذه العبارة هو </a:t>
            </a:r>
            <a:r>
              <a:rPr lang="ar-SA" dirty="0" smtClean="0">
                <a:solidFill>
                  <a:srgbClr val="FF0000"/>
                </a:solidFill>
              </a:rPr>
              <a:t>(36) </a:t>
            </a:r>
            <a:r>
              <a:rPr lang="ar-SA" dirty="0" smtClean="0"/>
              <a:t>حرفاً ، حيث أن: </a:t>
            </a:r>
            <a:r>
              <a:rPr lang="ar-SA" dirty="0" smtClean="0">
                <a:solidFill>
                  <a:srgbClr val="FF0000"/>
                </a:solidFill>
              </a:rPr>
              <a:t>(4×9=36) </a:t>
            </a:r>
            <a:r>
              <a:rPr lang="ar-SA" dirty="0" smtClean="0"/>
              <a:t>وفي ذلك فيه إشارة الى عدد كلمات العبارة الأربع التي جاءت قبل وبعد الكلمة الوسط </a:t>
            </a:r>
            <a:r>
              <a:rPr lang="ar-SA" dirty="0" smtClean="0">
                <a:solidFill>
                  <a:srgbClr val="FF0000"/>
                </a:solidFill>
              </a:rPr>
              <a:t>(الرَّسُولَ) </a:t>
            </a:r>
            <a:r>
              <a:rPr lang="ar-SA" dirty="0" smtClean="0"/>
              <a:t>. فضلا على أن كلمة </a:t>
            </a:r>
            <a:r>
              <a:rPr lang="ar-SA" dirty="0" smtClean="0">
                <a:solidFill>
                  <a:srgbClr val="FF0000"/>
                </a:solidFill>
              </a:rPr>
              <a:t>(وَسَطاً)  </a:t>
            </a:r>
            <a:r>
              <a:rPr lang="ar-SA" dirty="0" smtClean="0"/>
              <a:t>جاءت الرابعة ترتيبا في مطلع الآية كما ذكرنا اعلاه.</a:t>
            </a:r>
          </a:p>
          <a:p>
            <a:pPr algn="just" rtl="1" fontAlgn="auto">
              <a:spcAft>
                <a:spcPts val="0"/>
              </a:spcAft>
              <a:buFont typeface="Arial" pitchFamily="34" charset="0"/>
              <a:buNone/>
              <a:defRPr/>
            </a:pPr>
            <a:r>
              <a:rPr lang="ar-SA" dirty="0" smtClean="0"/>
              <a:t>ج- إن عدد الحروف قبل وبعد كلمة </a:t>
            </a:r>
            <a:r>
              <a:rPr lang="ar-SA" dirty="0" smtClean="0">
                <a:solidFill>
                  <a:srgbClr val="FF0000"/>
                </a:solidFill>
              </a:rPr>
              <a:t>(</a:t>
            </a:r>
            <a:r>
              <a:rPr lang="ar-SA" b="1" dirty="0" smtClean="0">
                <a:solidFill>
                  <a:srgbClr val="FF0000"/>
                </a:solidFill>
              </a:rPr>
              <a:t>رسول</a:t>
            </a:r>
            <a:r>
              <a:rPr lang="ar-SA" dirty="0" smtClean="0">
                <a:solidFill>
                  <a:srgbClr val="FF0000"/>
                </a:solidFill>
              </a:rPr>
              <a:t>) </a:t>
            </a:r>
            <a:r>
              <a:rPr lang="ar-SA" dirty="0" smtClean="0"/>
              <a:t>هو </a:t>
            </a:r>
            <a:r>
              <a:rPr lang="ar-SA" dirty="0" smtClean="0">
                <a:solidFill>
                  <a:srgbClr val="FF0000"/>
                </a:solidFill>
              </a:rPr>
              <a:t>(16) </a:t>
            </a:r>
            <a:r>
              <a:rPr lang="ar-SA" dirty="0" smtClean="0"/>
              <a:t>حرفاً حيث</a:t>
            </a:r>
            <a:r>
              <a:rPr lang="ar-SA" dirty="0" smtClean="0">
                <a:solidFill>
                  <a:srgbClr val="FF0000"/>
                </a:solidFill>
              </a:rPr>
              <a:t> </a:t>
            </a:r>
            <a:r>
              <a:rPr lang="ar-SA" dirty="0" smtClean="0"/>
              <a:t>ان قبلها العبارة  </a:t>
            </a:r>
            <a:r>
              <a:rPr lang="ar-SA" dirty="0" smtClean="0">
                <a:solidFill>
                  <a:srgbClr val="FF0000"/>
                </a:solidFill>
              </a:rPr>
              <a:t>(إِلَّا لِنَعْلَمَ مَنْ يَتَّبِعُ</a:t>
            </a:r>
            <a:r>
              <a:rPr lang="ar-SA" b="1" dirty="0" smtClean="0">
                <a:solidFill>
                  <a:srgbClr val="FF0000"/>
                </a:solidFill>
              </a:rPr>
              <a:t> </a:t>
            </a:r>
            <a:r>
              <a:rPr lang="ar-SA" dirty="0" smtClean="0">
                <a:solidFill>
                  <a:srgbClr val="FF0000"/>
                </a:solidFill>
              </a:rPr>
              <a:t>ال) </a:t>
            </a:r>
            <a:r>
              <a:rPr lang="ar-SA" dirty="0" smtClean="0"/>
              <a:t>وبعدها العبارة </a:t>
            </a:r>
            <a:r>
              <a:rPr lang="ar-SA" dirty="0" smtClean="0">
                <a:solidFill>
                  <a:srgbClr val="FF0000"/>
                </a:solidFill>
              </a:rPr>
              <a:t>(مِمَّنْ يَنْقَلِبُ عَلَى عَقِبَيْهِ) </a:t>
            </a:r>
            <a:r>
              <a:rPr lang="ar-SA" dirty="0" smtClean="0"/>
              <a:t>وهما متناظرتان عدديا وهذا الرقم 16 =(4</a:t>
            </a:r>
            <a:r>
              <a:rPr lang="ar-SA" b="1" dirty="0" smtClean="0"/>
              <a:t>×</a:t>
            </a:r>
            <a:r>
              <a:rPr lang="ar-SA" dirty="0" smtClean="0"/>
              <a:t>4).</a:t>
            </a:r>
            <a:r>
              <a:rPr lang="ar-SA" dirty="0" smtClean="0">
                <a:solidFill>
                  <a:srgbClr val="FF0000"/>
                </a:solidFill>
              </a:rPr>
              <a:t> </a:t>
            </a:r>
            <a:r>
              <a:rPr lang="ar-SA" dirty="0" smtClean="0"/>
              <a:t>كما أن كلمة </a:t>
            </a:r>
            <a:r>
              <a:rPr lang="ar-SA" dirty="0" smtClean="0">
                <a:solidFill>
                  <a:srgbClr val="FF0000"/>
                </a:solidFill>
              </a:rPr>
              <a:t>(</a:t>
            </a:r>
            <a:r>
              <a:rPr lang="ar-SA" b="1" dirty="0" smtClean="0">
                <a:solidFill>
                  <a:srgbClr val="FF0000"/>
                </a:solidFill>
              </a:rPr>
              <a:t>رسول</a:t>
            </a:r>
            <a:r>
              <a:rPr lang="ar-SA" dirty="0" smtClean="0">
                <a:solidFill>
                  <a:srgbClr val="FF0000"/>
                </a:solidFill>
              </a:rPr>
              <a:t>) </a:t>
            </a:r>
            <a:r>
              <a:rPr lang="ar-SA" dirty="0" smtClean="0"/>
              <a:t>تتألف من </a:t>
            </a:r>
            <a:r>
              <a:rPr lang="ar-SA" dirty="0" smtClean="0">
                <a:solidFill>
                  <a:srgbClr val="FF0000"/>
                </a:solidFill>
              </a:rPr>
              <a:t>أربعة </a:t>
            </a:r>
            <a:r>
              <a:rPr lang="ar-SA" dirty="0" smtClean="0"/>
              <a:t>حروف أيضا!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43000"/>
          </a:xfrm>
        </p:spPr>
        <p:txBody>
          <a:bodyPr/>
          <a:lstStyle/>
          <a:p>
            <a:r>
              <a:rPr lang="ar-SA" sz="4000" b="1" dirty="0" smtClean="0"/>
              <a:t>أولا : </a:t>
            </a:r>
            <a:r>
              <a:rPr lang="ar-IQ" sz="4000" b="1" dirty="0" smtClean="0"/>
              <a:t>في </a:t>
            </a:r>
            <a:r>
              <a:rPr lang="ar-SA" sz="4000" b="1" dirty="0" smtClean="0"/>
              <a:t>الظاهرة الوسطية</a:t>
            </a:r>
            <a:endParaRPr lang="en-US" sz="4000" dirty="0" smtClean="0"/>
          </a:p>
        </p:txBody>
      </p:sp>
      <p:sp>
        <p:nvSpPr>
          <p:cNvPr id="21506" name="Content Placeholder 2"/>
          <p:cNvSpPr>
            <a:spLocks noGrp="1"/>
          </p:cNvSpPr>
          <p:nvPr>
            <p:ph idx="1"/>
          </p:nvPr>
        </p:nvSpPr>
        <p:spPr>
          <a:xfrm>
            <a:off x="533400" y="1219200"/>
            <a:ext cx="8229600" cy="4525963"/>
          </a:xfrm>
        </p:spPr>
        <p:txBody>
          <a:bodyPr/>
          <a:lstStyle/>
          <a:p>
            <a:pPr algn="just" rtl="1">
              <a:buFont typeface="Arial" charset="0"/>
              <a:buNone/>
            </a:pPr>
            <a:r>
              <a:rPr lang="ar-SA" dirty="0" smtClean="0"/>
              <a:t>وفي ذلك تأكيد آخر على الترتيب </a:t>
            </a:r>
            <a:r>
              <a:rPr lang="ar-SA" dirty="0" smtClean="0">
                <a:solidFill>
                  <a:srgbClr val="FF0000"/>
                </a:solidFill>
              </a:rPr>
              <a:t>الرابع </a:t>
            </a:r>
            <a:r>
              <a:rPr lang="ar-SA" dirty="0" smtClean="0"/>
              <a:t>في ورود كلمة (</a:t>
            </a:r>
            <a:r>
              <a:rPr lang="ar-SA" dirty="0" smtClean="0">
                <a:solidFill>
                  <a:srgbClr val="FF0000"/>
                </a:solidFill>
              </a:rPr>
              <a:t>وَسَطاً</a:t>
            </a:r>
            <a:r>
              <a:rPr lang="ar-SA" dirty="0" smtClean="0"/>
              <a:t>) في الآية موضوعه البحث  وحصول الترابط العددي المحكم بينهما من جهة وبين كلمة (</a:t>
            </a:r>
            <a:r>
              <a:rPr lang="ar-SA" dirty="0" smtClean="0">
                <a:solidFill>
                  <a:srgbClr val="FF0000"/>
                </a:solidFill>
              </a:rPr>
              <a:t>الرسول</a:t>
            </a:r>
            <a:r>
              <a:rPr lang="ar-SA" dirty="0" smtClean="0"/>
              <a:t>) الوسطية من جهة أخرى كما ذكرنا أعلاه. علما ان إسم المصطفى صلى الله  عليه وسلم (</a:t>
            </a:r>
            <a:r>
              <a:rPr lang="ar-SA" dirty="0" smtClean="0">
                <a:solidFill>
                  <a:srgbClr val="FF0000"/>
                </a:solidFill>
              </a:rPr>
              <a:t>محمد</a:t>
            </a:r>
            <a:r>
              <a:rPr lang="ar-SA" dirty="0" smtClean="0"/>
              <a:t>) يتألف من </a:t>
            </a:r>
            <a:r>
              <a:rPr lang="ar-SA" dirty="0" smtClean="0">
                <a:solidFill>
                  <a:srgbClr val="FF0000"/>
                </a:solidFill>
              </a:rPr>
              <a:t>أربعة أحرف </a:t>
            </a:r>
            <a:r>
              <a:rPr lang="ar-SA" dirty="0" smtClean="0"/>
              <a:t>وقد تكرر في القرآن الكريم </a:t>
            </a:r>
            <a:r>
              <a:rPr lang="ar-SA" dirty="0" smtClean="0">
                <a:solidFill>
                  <a:srgbClr val="FF0000"/>
                </a:solidFill>
              </a:rPr>
              <a:t>أربع</a:t>
            </a:r>
            <a:r>
              <a:rPr lang="ar-SA" dirty="0" smtClean="0"/>
              <a:t> مرات أيضاً ! في الآيات الكريمة التالية:</a:t>
            </a:r>
          </a:p>
          <a:p>
            <a:pPr marL="514350" indent="-514350" algn="just" rtl="1">
              <a:buFont typeface="+mj-lt"/>
              <a:buAutoNum type="arabicPeriod"/>
            </a:pPr>
            <a:r>
              <a:rPr lang="ar-SA" dirty="0" smtClean="0">
                <a:solidFill>
                  <a:srgbClr val="FF0000"/>
                </a:solidFill>
              </a:rPr>
              <a:t>الآية رقم 144 من سورة آل عمران</a:t>
            </a:r>
          </a:p>
          <a:p>
            <a:pPr marL="514350" indent="-514350" algn="just" rtl="1">
              <a:buFont typeface="+mj-lt"/>
              <a:buAutoNum type="arabicPeriod"/>
            </a:pPr>
            <a:r>
              <a:rPr lang="ar-SA" dirty="0" smtClean="0">
                <a:solidFill>
                  <a:srgbClr val="FF0000"/>
                </a:solidFill>
              </a:rPr>
              <a:t>الآية رقم 40 من سورة الآحزاب</a:t>
            </a:r>
          </a:p>
          <a:p>
            <a:pPr marL="514350" indent="-514350" algn="just" rtl="1">
              <a:buFont typeface="+mj-lt"/>
              <a:buAutoNum type="arabicPeriod"/>
            </a:pPr>
            <a:r>
              <a:rPr lang="ar-SA" dirty="0" smtClean="0">
                <a:solidFill>
                  <a:srgbClr val="FF0000"/>
                </a:solidFill>
              </a:rPr>
              <a:t>الآية رقم 2 من سورة محمد</a:t>
            </a:r>
          </a:p>
          <a:p>
            <a:pPr marL="514350" indent="-514350" algn="just" rtl="1">
              <a:buFont typeface="+mj-lt"/>
              <a:buAutoNum type="arabicPeriod"/>
            </a:pPr>
            <a:r>
              <a:rPr lang="ar-SA" dirty="0" smtClean="0">
                <a:solidFill>
                  <a:srgbClr val="FF0000"/>
                </a:solidFill>
              </a:rPr>
              <a:t>الآية رقم 29 من سورة الفتح</a:t>
            </a:r>
          </a:p>
          <a:p>
            <a:pPr algn="r">
              <a:buFont typeface="Arial" charset="0"/>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ar-SA" b="1" dirty="0" smtClean="0"/>
              <a:t>ثانياً</a:t>
            </a:r>
            <a:r>
              <a:rPr lang="ar-IQ" b="1" dirty="0" smtClean="0"/>
              <a:t>:</a:t>
            </a:r>
            <a:r>
              <a:rPr lang="ar-SA" b="1" dirty="0" smtClean="0"/>
              <a:t> </a:t>
            </a:r>
            <a:r>
              <a:rPr lang="ar-IQ" b="1" dirty="0" smtClean="0"/>
              <a:t>في </a:t>
            </a:r>
            <a:r>
              <a:rPr lang="ar-SA" b="1" dirty="0" smtClean="0"/>
              <a:t>السيرة النبوية </a:t>
            </a:r>
            <a:endParaRPr lang="ar-IQ" dirty="0" smtClean="0"/>
          </a:p>
        </p:txBody>
      </p:sp>
      <p:sp>
        <p:nvSpPr>
          <p:cNvPr id="3" name="Content Placeholder 2"/>
          <p:cNvSpPr>
            <a:spLocks noGrp="1"/>
          </p:cNvSpPr>
          <p:nvPr>
            <p:ph idx="1"/>
          </p:nvPr>
        </p:nvSpPr>
        <p:spPr/>
        <p:txBody>
          <a:bodyPr rtlCol="0">
            <a:normAutofit fontScale="92500" lnSpcReduction="20000"/>
          </a:bodyPr>
          <a:lstStyle/>
          <a:p>
            <a:pPr marL="514350" indent="-514350" algn="just" rtl="1" fontAlgn="auto">
              <a:spcAft>
                <a:spcPts val="0"/>
              </a:spcAft>
              <a:buFont typeface="Arial" pitchFamily="34" charset="0"/>
              <a:buAutoNum type="arabicPeriod"/>
              <a:defRPr/>
            </a:pPr>
            <a:r>
              <a:rPr lang="ar-SA" b="1" dirty="0" smtClean="0"/>
              <a:t>مدة الدعوة النبوية في مكة المكرمة والمدينة المنورة</a:t>
            </a:r>
            <a:r>
              <a:rPr lang="ar-SA" dirty="0" smtClean="0"/>
              <a:t>:</a:t>
            </a:r>
          </a:p>
          <a:p>
            <a:pPr marL="514350" indent="-514350" algn="just" rtl="1" fontAlgn="auto">
              <a:spcAft>
                <a:spcPts val="0"/>
              </a:spcAft>
              <a:buFont typeface="Arial" pitchFamily="34" charset="0"/>
              <a:buNone/>
              <a:defRPr/>
            </a:pPr>
            <a:r>
              <a:rPr lang="ar-SA" dirty="0" smtClean="0"/>
              <a:t>	</a:t>
            </a:r>
            <a:r>
              <a:rPr lang="ar-IQ" dirty="0" smtClean="0"/>
              <a:t>ان </a:t>
            </a:r>
            <a:r>
              <a:rPr lang="ar-SA" dirty="0" smtClean="0"/>
              <a:t>كلمة (</a:t>
            </a:r>
            <a:r>
              <a:rPr lang="ar-SA" b="1" dirty="0" smtClean="0">
                <a:solidFill>
                  <a:srgbClr val="FF0000"/>
                </a:solidFill>
              </a:rPr>
              <a:t>الرَّسُولَ</a:t>
            </a:r>
            <a:r>
              <a:rPr lang="ar-SA" dirty="0" smtClean="0"/>
              <a:t>) في هذه الآية المباركة قد ذكرت مرتين الاولى في الترتيب </a:t>
            </a:r>
            <a:r>
              <a:rPr lang="ar-IQ" dirty="0" smtClean="0"/>
              <a:t>رقم (</a:t>
            </a:r>
            <a:r>
              <a:rPr lang="ar-SA" dirty="0" smtClean="0"/>
              <a:t>10</a:t>
            </a:r>
            <a:r>
              <a:rPr lang="ar-IQ" dirty="0" smtClean="0"/>
              <a:t>)</a:t>
            </a:r>
            <a:r>
              <a:rPr lang="ar-SA" dirty="0" smtClean="0"/>
              <a:t> والثانية في الترتيب</a:t>
            </a:r>
            <a:r>
              <a:rPr lang="ar-IQ" dirty="0" smtClean="0"/>
              <a:t> رقم (</a:t>
            </a:r>
            <a:r>
              <a:rPr lang="ar-SA" dirty="0" smtClean="0"/>
              <a:t>23</a:t>
            </a:r>
            <a:r>
              <a:rPr lang="ar-IQ" dirty="0" smtClean="0"/>
              <a:t>) </a:t>
            </a:r>
            <a:r>
              <a:rPr lang="ar-SA" dirty="0" smtClean="0"/>
              <a:t>فإذا اعتبرنا أن الكلمة الواحدة في هذه الآية تعادل عاما واحدا فإن :</a:t>
            </a:r>
            <a:endParaRPr lang="ar-IQ" dirty="0" smtClean="0"/>
          </a:p>
          <a:p>
            <a:pPr marL="514350" indent="-514350" algn="just" rtl="1" fontAlgn="auto">
              <a:spcAft>
                <a:spcPts val="0"/>
              </a:spcAft>
              <a:buFont typeface="Arial" pitchFamily="34" charset="0"/>
              <a:buNone/>
              <a:defRPr/>
            </a:pPr>
            <a:r>
              <a:rPr lang="ar-IQ" dirty="0" smtClean="0"/>
              <a:t>أ. </a:t>
            </a:r>
            <a:r>
              <a:rPr lang="ar-SA" dirty="0" smtClean="0"/>
              <a:t>هذا الرقم (23)  يمثل عمر الدعوه النبوية كاملة من بعثته الى وفاته صلى الله عليه وسلم ،</a:t>
            </a:r>
            <a:endParaRPr lang="ar-IQ" dirty="0" smtClean="0"/>
          </a:p>
          <a:p>
            <a:pPr marL="514350" indent="-514350" algn="just" rtl="1" fontAlgn="auto">
              <a:spcAft>
                <a:spcPts val="0"/>
              </a:spcAft>
              <a:buFont typeface="Arial" pitchFamily="34" charset="0"/>
              <a:buNone/>
              <a:defRPr/>
            </a:pPr>
            <a:r>
              <a:rPr lang="ar-IQ" dirty="0" smtClean="0"/>
              <a:t>ب.</a:t>
            </a:r>
            <a:r>
              <a:rPr lang="ar-SA" dirty="0" smtClean="0"/>
              <a:t> </a:t>
            </a:r>
            <a:r>
              <a:rPr lang="ar-IQ" dirty="0" smtClean="0"/>
              <a:t>والرقم (</a:t>
            </a:r>
            <a:r>
              <a:rPr lang="ar-SA" dirty="0" smtClean="0"/>
              <a:t>10</a:t>
            </a:r>
            <a:r>
              <a:rPr lang="ar-IQ" dirty="0" smtClean="0"/>
              <a:t>)</a:t>
            </a:r>
            <a:r>
              <a:rPr lang="ar-SA" dirty="0" smtClean="0"/>
              <a:t> </a:t>
            </a:r>
            <a:r>
              <a:rPr lang="ar-IQ" dirty="0" smtClean="0"/>
              <a:t>يمثل مدة الدعوة في </a:t>
            </a:r>
            <a:r>
              <a:rPr lang="ar-SA" dirty="0" smtClean="0"/>
              <a:t>المدينة المنورة .</a:t>
            </a:r>
            <a:endParaRPr lang="ar-IQ" dirty="0" smtClean="0"/>
          </a:p>
          <a:p>
            <a:pPr marL="514350" indent="-514350" algn="just" rtl="1" fontAlgn="auto">
              <a:spcAft>
                <a:spcPts val="0"/>
              </a:spcAft>
              <a:buFont typeface="Arial" pitchFamily="34" charset="0"/>
              <a:buNone/>
              <a:defRPr/>
            </a:pPr>
            <a:r>
              <a:rPr lang="ar-IQ" dirty="0" smtClean="0"/>
              <a:t>ج. والفرق بينهما (23-10 = 13) هو مدة الدعوة في مكة المكرمة.</a:t>
            </a:r>
            <a:r>
              <a:rPr lang="ar-SA" dirty="0" smtClean="0"/>
              <a:t> </a:t>
            </a:r>
            <a:endParaRPr lang="en-US" dirty="0" smtClean="0"/>
          </a:p>
          <a:p>
            <a:pPr algn="just" rtl="1" fontAlgn="auto">
              <a:spcAft>
                <a:spcPts val="0"/>
              </a:spcAft>
              <a:buFont typeface="Arial" pitchFamily="34" charset="0"/>
              <a:buNone/>
              <a:defRPr/>
            </a:pP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smtClean="0"/>
              <a:t>ثانياً</a:t>
            </a:r>
            <a:r>
              <a:rPr lang="ar-IQ" b="1" dirty="0" smtClean="0"/>
              <a:t>:</a:t>
            </a:r>
            <a:r>
              <a:rPr lang="ar-SA" b="1" dirty="0" smtClean="0"/>
              <a:t> </a:t>
            </a:r>
            <a:r>
              <a:rPr lang="ar-IQ" b="1" dirty="0" smtClean="0"/>
              <a:t>في </a:t>
            </a:r>
            <a:r>
              <a:rPr lang="ar-SA" b="1" dirty="0" smtClean="0"/>
              <a:t>السيرة النبوية </a:t>
            </a:r>
            <a:endParaRPr lang="en-US" dirty="0"/>
          </a:p>
        </p:txBody>
      </p:sp>
      <p:sp>
        <p:nvSpPr>
          <p:cNvPr id="3" name="Content Placeholder 2"/>
          <p:cNvSpPr>
            <a:spLocks noGrp="1"/>
          </p:cNvSpPr>
          <p:nvPr>
            <p:ph idx="1"/>
          </p:nvPr>
        </p:nvSpPr>
        <p:spPr/>
        <p:txBody>
          <a:bodyPr/>
          <a:lstStyle/>
          <a:p>
            <a:pPr algn="just" rtl="1"/>
            <a:r>
              <a:rPr lang="ar-SA" dirty="0" smtClean="0"/>
              <a:t>( وَكَذَلِكَ جَعَلْنَكُمْ أُمَّةً وَسَطًا لِّتَكُونُواْ شُهَدَاء عَلَى النَّاسِ وَيَكُونَ </a:t>
            </a:r>
            <a:r>
              <a:rPr lang="ar-SA" dirty="0" smtClean="0">
                <a:solidFill>
                  <a:srgbClr val="FF0000"/>
                </a:solidFill>
              </a:rPr>
              <a:t>الرَّسُولُ(10)</a:t>
            </a:r>
            <a:r>
              <a:rPr lang="ar-SA" dirty="0" smtClean="0"/>
              <a:t>عَلَيْكُمْ شَهِيدًا وَمَا جَعَلْنَا الْقِبْلَةَ الَّتِي كُنتَ عَلَيْهَا إِلاَّ لِنَعْلَمَ مَن يَتَّبِعُ </a:t>
            </a:r>
            <a:r>
              <a:rPr lang="ar-SA" dirty="0" smtClean="0">
                <a:solidFill>
                  <a:srgbClr val="FF0000"/>
                </a:solidFill>
              </a:rPr>
              <a:t>الرَّسُولَ (23)</a:t>
            </a:r>
            <a:r>
              <a:rPr lang="ar-SA" dirty="0" smtClean="0"/>
              <a:t> مِمَّن يَنقَلِبُ عَلَى عَقِبَيْهِ وَإِن كَانَتْ لَكَبِيرَةً إِلاَّ عَلَى الَّذِينَ هَدَى اللّهُ وَمَا كَانَ اللّهُ لِيُضِيعَ إِيمَنَكُمْ إِنَّ اللّهَ بِالنَّاسِ لَرَءُوفٌ رَّحِيمٌ)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ar-SA" smtClean="0"/>
              <a:t>عمر الرسول عليه الصلاة والسلام</a:t>
            </a:r>
            <a:endParaRPr lang="en-US" smtClean="0"/>
          </a:p>
        </p:txBody>
      </p:sp>
      <p:pic>
        <p:nvPicPr>
          <p:cNvPr id="23554" name="Content Placeholder 3" descr="500X361.jpg"/>
          <p:cNvPicPr>
            <a:picLocks noGrp="1" noChangeAspect="1"/>
          </p:cNvPicPr>
          <p:nvPr>
            <p:ph idx="1"/>
          </p:nvPr>
        </p:nvPicPr>
        <p:blipFill>
          <a:blip r:embed="rId2" cstate="print"/>
          <a:srcRect/>
          <a:stretch>
            <a:fillRect/>
          </a:stretch>
        </p:blipFill>
        <p:spPr>
          <a:xfrm>
            <a:off x="1143000" y="1371600"/>
            <a:ext cx="6934200" cy="52006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عمر الرسول صلى الله عليه وسلم</a:t>
            </a:r>
            <a:endParaRPr lang="en-US" dirty="0"/>
          </a:p>
        </p:txBody>
      </p:sp>
      <p:sp>
        <p:nvSpPr>
          <p:cNvPr id="3" name="Content Placeholder 2"/>
          <p:cNvSpPr>
            <a:spLocks noGrp="1"/>
          </p:cNvSpPr>
          <p:nvPr>
            <p:ph idx="1"/>
          </p:nvPr>
        </p:nvSpPr>
        <p:spPr/>
        <p:txBody>
          <a:bodyPr/>
          <a:lstStyle/>
          <a:p>
            <a:pPr algn="just" rtl="1"/>
            <a:r>
              <a:rPr lang="ar-SA" dirty="0" smtClean="0"/>
              <a:t>( وَكَذَلِكَ جَعَلْنَكُمْ أُمَّةً وَسَطًا لِّتَكُونُواْ شُهَدَاء عَلَى النَّاسِ وَيَكُونَ </a:t>
            </a:r>
            <a:r>
              <a:rPr lang="ar-SA" dirty="0" smtClean="0">
                <a:solidFill>
                  <a:srgbClr val="FF0000"/>
                </a:solidFill>
              </a:rPr>
              <a:t>الرَّسُولُ عَلَيْكُمْ شَهِيدًا وَمَا جَعَلْنَا الْقِبْلَةَ الَّتِي كُنتَ عَلَيْهَا إِلاَّ لِنَعْلَمَ مَن يَتَّبِعُ الرَّسُولَ </a:t>
            </a:r>
            <a:r>
              <a:rPr lang="ar-SA" dirty="0" smtClean="0"/>
              <a:t>مِمَّن يَنقَلِبُ عَلَى عَقِبَيْهِ وَإِن كَانَتْ لَكَبِيرَةً إِلاَّ عَلَى الَّذِينَ هَدَى اللّهُ وَمَا كَانَ اللّهُ لِيُضِيعَ إِيمَنَكُمْ إِنَّ اللّهَ بِالنَّاسِ لَرَءُوفٌ رَّحِيمٌ)</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ar-SA" b="1" smtClean="0"/>
              <a:t>ثانياً</a:t>
            </a:r>
            <a:r>
              <a:rPr lang="ar-IQ" b="1" smtClean="0"/>
              <a:t>:</a:t>
            </a:r>
            <a:r>
              <a:rPr lang="ar-SA" b="1" smtClean="0"/>
              <a:t> </a:t>
            </a:r>
            <a:r>
              <a:rPr lang="ar-IQ" b="1" smtClean="0"/>
              <a:t>في </a:t>
            </a:r>
            <a:r>
              <a:rPr lang="ar-SA" b="1" smtClean="0"/>
              <a:t>السيرة النبوية </a:t>
            </a:r>
            <a:endParaRPr lang="ar-IQ" smtClean="0"/>
          </a:p>
        </p:txBody>
      </p:sp>
      <p:sp>
        <p:nvSpPr>
          <p:cNvPr id="3" name="Content Placeholder 2"/>
          <p:cNvSpPr>
            <a:spLocks noGrp="1"/>
          </p:cNvSpPr>
          <p:nvPr>
            <p:ph idx="1"/>
          </p:nvPr>
        </p:nvSpPr>
        <p:spPr/>
        <p:txBody>
          <a:bodyPr rtlCol="0">
            <a:normAutofit fontScale="92500" lnSpcReduction="10000"/>
          </a:bodyPr>
          <a:lstStyle/>
          <a:p>
            <a:pPr algn="just" rtl="1" fontAlgn="auto">
              <a:spcAft>
                <a:spcPts val="0"/>
              </a:spcAft>
              <a:buFont typeface="Arial" pitchFamily="34" charset="0"/>
              <a:buNone/>
              <a:defRPr/>
            </a:pPr>
            <a:r>
              <a:rPr lang="ar-IQ" dirty="0" smtClean="0"/>
              <a:t>2.</a:t>
            </a:r>
            <a:r>
              <a:rPr lang="ar-SA" dirty="0" smtClean="0"/>
              <a:t> </a:t>
            </a:r>
            <a:r>
              <a:rPr lang="ar-SA" b="1" dirty="0" smtClean="0"/>
              <a:t>عمر الرسول عليه الصلاة والسلام</a:t>
            </a:r>
            <a:r>
              <a:rPr lang="ar-SA" dirty="0" smtClean="0"/>
              <a:t>:</a:t>
            </a:r>
          </a:p>
          <a:p>
            <a:pPr algn="just" rtl="1" fontAlgn="auto">
              <a:spcAft>
                <a:spcPts val="0"/>
              </a:spcAft>
              <a:buFont typeface="Arial" pitchFamily="34" charset="0"/>
              <a:buNone/>
              <a:defRPr/>
            </a:pPr>
            <a:r>
              <a:rPr lang="ar-SA" dirty="0" smtClean="0"/>
              <a:t>	 إن عدد الحروف بين كلمة (</a:t>
            </a:r>
            <a:r>
              <a:rPr lang="ar-SA" b="1" dirty="0" smtClean="0">
                <a:solidFill>
                  <a:srgbClr val="FF0000"/>
                </a:solidFill>
              </a:rPr>
              <a:t>الرَّسُولَ</a:t>
            </a:r>
            <a:r>
              <a:rPr lang="ar-SA" dirty="0" smtClean="0"/>
              <a:t>) الاولى والثانية </a:t>
            </a:r>
            <a:r>
              <a:rPr lang="ar-SA" dirty="0" smtClean="0">
                <a:solidFill>
                  <a:srgbClr val="FF0000"/>
                </a:solidFill>
              </a:rPr>
              <a:t>(</a:t>
            </a:r>
            <a:r>
              <a:rPr lang="ar-SA" b="1" dirty="0" smtClean="0">
                <a:solidFill>
                  <a:srgbClr val="FF0000"/>
                </a:solidFill>
              </a:rPr>
              <a:t>وبضمنها كلمة الرَّسُولَ في الحالتين</a:t>
            </a:r>
            <a:r>
              <a:rPr lang="ar-SA" dirty="0" smtClean="0">
                <a:solidFill>
                  <a:srgbClr val="FF0000"/>
                </a:solidFill>
              </a:rPr>
              <a:t> ) هو 62 حرفاً</a:t>
            </a:r>
            <a:r>
              <a:rPr lang="ar-SA" dirty="0" smtClean="0"/>
              <a:t>. فإذا اعتبرنا ان كل حرف في هذا المقطع من الآية يعادل عاما واحدا فإن ذلك يمثل (والله اعلم) عمره صلى الله عليه وسلم حيث تمثل الاولى عام ولادته والثانية عام وفاته عليه أفضل الصلاة والسلام . </a:t>
            </a:r>
          </a:p>
          <a:p>
            <a:pPr algn="just" rtl="1" fontAlgn="auto">
              <a:spcAft>
                <a:spcPts val="0"/>
              </a:spcAft>
              <a:buFont typeface="Arial" pitchFamily="34" charset="0"/>
              <a:buNone/>
              <a:defRPr/>
            </a:pPr>
            <a:r>
              <a:rPr lang="ar-SA" dirty="0" smtClean="0"/>
              <a:t>وهذا الرقم 62 هو معدل عمره البالغ </a:t>
            </a:r>
            <a:r>
              <a:rPr lang="ar-SA" dirty="0" smtClean="0">
                <a:solidFill>
                  <a:srgbClr val="FF0000"/>
                </a:solidFill>
              </a:rPr>
              <a:t>63</a:t>
            </a:r>
            <a:r>
              <a:rPr lang="ar-SA" dirty="0" smtClean="0"/>
              <a:t> عاماً بالتقويم الهجري (القمري) و </a:t>
            </a:r>
            <a:r>
              <a:rPr lang="ar-SA" dirty="0" smtClean="0">
                <a:solidFill>
                  <a:srgbClr val="FF0000"/>
                </a:solidFill>
              </a:rPr>
              <a:t>61</a:t>
            </a:r>
            <a:r>
              <a:rPr lang="ar-SA" dirty="0" smtClean="0"/>
              <a:t> بالحساب الشمسي (الميلادي ) حيث بالإمكان الحساب والأخذ بهما لقوله تعالى: (</a:t>
            </a:r>
            <a:r>
              <a:rPr lang="ar-SA" b="1" dirty="0" smtClean="0"/>
              <a:t>الشَّمْسُ وَالْقَمَرُ بِحُسْبَانٍ</a:t>
            </a:r>
            <a:r>
              <a:rPr lang="ar-SA" dirty="0" smtClean="0"/>
              <a:t>) الرحمن: ٥ .</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2400" dirty="0" smtClean="0"/>
              <a:t>تاريخ ولادة ووفاة  (عمر) الرسول الأعظم سيدنا محمد صلى الله عليه وسلم بالتقويمين القمري (الهجري) والشمسي (الميلادي)</a:t>
            </a:r>
            <a:endParaRPr lang="en-US" sz="2400" dirty="0"/>
          </a:p>
        </p:txBody>
      </p:sp>
      <p:graphicFrame>
        <p:nvGraphicFramePr>
          <p:cNvPr id="4" name="Content Placeholder 3"/>
          <p:cNvGraphicFramePr>
            <a:graphicFrameLocks noGrp="1"/>
          </p:cNvGraphicFramePr>
          <p:nvPr>
            <p:ph idx="1"/>
          </p:nvPr>
        </p:nvGraphicFramePr>
        <p:xfrm>
          <a:off x="457200" y="1600200"/>
          <a:ext cx="8229600" cy="3261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rtl="1"/>
                      <a:r>
                        <a:rPr lang="ar-SA" sz="2800" dirty="0" smtClean="0">
                          <a:latin typeface="Traditional Arabic" pitchFamily="18" charset="-78"/>
                          <a:cs typeface="Traditional Arabic" pitchFamily="18" charset="-78"/>
                        </a:rPr>
                        <a:t>العمر</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تاريخ</a:t>
                      </a:r>
                      <a:r>
                        <a:rPr lang="ar-SA" sz="2800" baseline="0" dirty="0" smtClean="0">
                          <a:latin typeface="Traditional Arabic" pitchFamily="18" charset="-78"/>
                          <a:cs typeface="Traditional Arabic" pitchFamily="18" charset="-78"/>
                        </a:rPr>
                        <a:t> الوفاة</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تاريخ</a:t>
                      </a:r>
                      <a:r>
                        <a:rPr lang="ar-SA" sz="2800" baseline="0" dirty="0" smtClean="0">
                          <a:latin typeface="Traditional Arabic" pitchFamily="18" charset="-78"/>
                          <a:cs typeface="Traditional Arabic" pitchFamily="18" charset="-78"/>
                        </a:rPr>
                        <a:t> الولادة</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نوع التاريخ</a:t>
                      </a:r>
                      <a:endParaRPr lang="en-US" sz="2800" dirty="0">
                        <a:latin typeface="Traditional Arabic" pitchFamily="18" charset="-78"/>
                        <a:cs typeface="Traditional Arabic" pitchFamily="18" charset="-78"/>
                      </a:endParaRPr>
                    </a:p>
                  </a:txBody>
                  <a:tcPr/>
                </a:tc>
              </a:tr>
              <a:tr h="370840">
                <a:tc>
                  <a:txBody>
                    <a:bodyPr/>
                    <a:lstStyle/>
                    <a:p>
                      <a:pPr algn="ctr" rtl="1"/>
                      <a:r>
                        <a:rPr lang="ar-SA" sz="2800" dirty="0" smtClean="0">
                          <a:latin typeface="Traditional Arabic" pitchFamily="18" charset="-78"/>
                          <a:cs typeface="Traditional Arabic" pitchFamily="18" charset="-78"/>
                        </a:rPr>
                        <a:t>63 عاما وأربعة</a:t>
                      </a:r>
                      <a:r>
                        <a:rPr lang="ar-SA" sz="2800" baseline="0" dirty="0" smtClean="0">
                          <a:latin typeface="Traditional Arabic" pitchFamily="18" charset="-78"/>
                          <a:cs typeface="Traditional Arabic" pitchFamily="18" charset="-78"/>
                        </a:rPr>
                        <a:t> أيام</a:t>
                      </a:r>
                    </a:p>
                    <a:p>
                      <a:pPr algn="ctr" rtl="1"/>
                      <a:r>
                        <a:rPr lang="ar-SA" sz="2800" baseline="0" dirty="0" smtClean="0">
                          <a:latin typeface="Traditional Arabic" pitchFamily="18" charset="-78"/>
                          <a:cs typeface="Traditional Arabic" pitchFamily="18" charset="-78"/>
                        </a:rPr>
                        <a:t>(22330يوما)</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يوم الإثنين</a:t>
                      </a:r>
                    </a:p>
                    <a:p>
                      <a:pPr algn="ctr" rtl="1"/>
                      <a:r>
                        <a:rPr lang="ar-SA" sz="2800" dirty="0" smtClean="0">
                          <a:latin typeface="Traditional Arabic" pitchFamily="18" charset="-78"/>
                          <a:cs typeface="Traditional Arabic" pitchFamily="18" charset="-78"/>
                        </a:rPr>
                        <a:t>12 ربيع</a:t>
                      </a:r>
                      <a:r>
                        <a:rPr lang="ar-SA" sz="2800" baseline="0" dirty="0" smtClean="0">
                          <a:latin typeface="Traditional Arabic" pitchFamily="18" charset="-78"/>
                          <a:cs typeface="Traditional Arabic" pitchFamily="18" charset="-78"/>
                        </a:rPr>
                        <a:t> الأول 11هجري</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يوم الإثنين </a:t>
                      </a:r>
                    </a:p>
                    <a:p>
                      <a:pPr algn="ctr" rtl="1"/>
                      <a:r>
                        <a:rPr lang="ar-SA" sz="2800" dirty="0" smtClean="0">
                          <a:latin typeface="Traditional Arabic" pitchFamily="18" charset="-78"/>
                          <a:cs typeface="Traditional Arabic" pitchFamily="18" charset="-78"/>
                        </a:rPr>
                        <a:t>9 ربيع الأول من عام الفيل (53عاما قبل الهجرة النبوية)</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القمري (الهجري)</a:t>
                      </a:r>
                      <a:endParaRPr lang="en-US" sz="2800" dirty="0">
                        <a:latin typeface="Traditional Arabic" pitchFamily="18" charset="-78"/>
                        <a:cs typeface="Traditional Arabic" pitchFamily="18" charset="-78"/>
                      </a:endParaRPr>
                    </a:p>
                  </a:txBody>
                  <a:tcPr/>
                </a:tc>
              </a:tr>
              <a:tr h="370840">
                <a:tc>
                  <a:txBody>
                    <a:bodyPr/>
                    <a:lstStyle/>
                    <a:p>
                      <a:pPr algn="ctr" rtl="1"/>
                      <a:r>
                        <a:rPr lang="ar-SA" sz="2800" dirty="0" smtClean="0">
                          <a:latin typeface="Traditional Arabic" pitchFamily="18" charset="-78"/>
                          <a:cs typeface="Traditional Arabic" pitchFamily="18" charset="-78"/>
                        </a:rPr>
                        <a:t>61 سنة و تسع واربعون يوما</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8 يونيو-حزيران 632م</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20 أبريل -نيسان 571م</a:t>
                      </a:r>
                      <a:endParaRPr lang="en-US" sz="2800" dirty="0">
                        <a:latin typeface="Traditional Arabic" pitchFamily="18" charset="-78"/>
                        <a:cs typeface="Traditional Arabic" pitchFamily="18" charset="-78"/>
                      </a:endParaRPr>
                    </a:p>
                  </a:txBody>
                  <a:tcPr/>
                </a:tc>
                <a:tc>
                  <a:txBody>
                    <a:bodyPr/>
                    <a:lstStyle/>
                    <a:p>
                      <a:pPr algn="ctr" rtl="1"/>
                      <a:r>
                        <a:rPr lang="ar-SA" sz="2800" dirty="0" smtClean="0">
                          <a:latin typeface="Traditional Arabic" pitchFamily="18" charset="-78"/>
                          <a:cs typeface="Traditional Arabic" pitchFamily="18" charset="-78"/>
                        </a:rPr>
                        <a:t>الشمسي (الميلادي)</a:t>
                      </a:r>
                      <a:endParaRPr lang="en-US" sz="2800" dirty="0">
                        <a:latin typeface="Traditional Arabic" pitchFamily="18" charset="-78"/>
                        <a:cs typeface="Traditional Arabic" pitchFamily="18" charset="-78"/>
                      </a:endParaRPr>
                    </a:p>
                  </a:txBody>
                  <a:tcPr/>
                </a:tc>
              </a:tr>
            </a:tbl>
          </a:graphicData>
        </a:graphic>
      </p:graphicFrame>
      <p:sp>
        <p:nvSpPr>
          <p:cNvPr id="5" name="TextBox 4"/>
          <p:cNvSpPr txBox="1"/>
          <p:nvPr/>
        </p:nvSpPr>
        <p:spPr>
          <a:xfrm>
            <a:off x="381000" y="5257800"/>
            <a:ext cx="8458200" cy="1200329"/>
          </a:xfrm>
          <a:prstGeom prst="rect">
            <a:avLst/>
          </a:prstGeom>
          <a:noFill/>
        </p:spPr>
        <p:txBody>
          <a:bodyPr wrap="square" rtlCol="0">
            <a:spAutoFit/>
          </a:bodyPr>
          <a:lstStyle/>
          <a:p>
            <a:pPr algn="just" rtl="1"/>
            <a:r>
              <a:rPr lang="ar-SA" sz="2400" dirty="0" smtClean="0"/>
              <a:t>المصادر: </a:t>
            </a:r>
          </a:p>
          <a:p>
            <a:pPr algn="just" rtl="1">
              <a:buFont typeface="Arial" pitchFamily="34" charset="0"/>
              <a:buChar char="•"/>
            </a:pPr>
            <a:r>
              <a:rPr lang="ar-SA" sz="2400" dirty="0" smtClean="0"/>
              <a:t>الرحيق المختوم- صفي الرحمن المباركفوري: ص 62 – ص 528</a:t>
            </a:r>
          </a:p>
          <a:p>
            <a:pPr algn="just" rtl="1">
              <a:buFont typeface="Arial" pitchFamily="34" charset="0"/>
              <a:buChar char="•"/>
            </a:pPr>
            <a:r>
              <a:rPr lang="ar-SA" sz="2400" dirty="0" smtClean="0"/>
              <a:t>العالم المصري محمود باشا الفلكي (من الشبكة العنكبوتية)</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ar-SA" smtClean="0"/>
              <a:t>المسجد النبوي الشريف في المدينة المنورة</a:t>
            </a:r>
            <a:endParaRPr lang="en-US" smtClean="0"/>
          </a:p>
        </p:txBody>
      </p:sp>
      <p:pic>
        <p:nvPicPr>
          <p:cNvPr id="14338" name="Content Placeholder 3" descr="alharam_606.jpg"/>
          <p:cNvPicPr>
            <a:picLocks noGrp="1" noChangeAspect="1"/>
          </p:cNvPicPr>
          <p:nvPr>
            <p:ph idx="1"/>
          </p:nvPr>
        </p:nvPicPr>
        <p:blipFill>
          <a:blip r:embed="rId2" cstate="print"/>
          <a:srcRect/>
          <a:stretch>
            <a:fillRect/>
          </a:stretch>
        </p:blipFill>
        <p:spPr>
          <a:xfrm>
            <a:off x="4343400" y="1295400"/>
            <a:ext cx="4286250" cy="4935538"/>
          </a:xfrm>
        </p:spPr>
      </p:pic>
      <p:pic>
        <p:nvPicPr>
          <p:cNvPr id="14339" name="Picture 4" descr="images.jpg"/>
          <p:cNvPicPr>
            <a:picLocks noChangeAspect="1"/>
          </p:cNvPicPr>
          <p:nvPr/>
        </p:nvPicPr>
        <p:blipFill>
          <a:blip r:embed="rId3" cstate="print"/>
          <a:srcRect/>
          <a:stretch>
            <a:fillRect/>
          </a:stretch>
        </p:blipFill>
        <p:spPr bwMode="auto">
          <a:xfrm>
            <a:off x="0" y="1295400"/>
            <a:ext cx="4343400" cy="4953000"/>
          </a:xfrm>
          <a:prstGeom prst="rect">
            <a:avLst/>
          </a:prstGeom>
          <a:noFill/>
          <a:ln w="9525">
            <a:noFill/>
            <a:miter lim="800000"/>
            <a:headEnd/>
            <a:tailEnd/>
          </a:ln>
        </p:spPr>
      </p:pic>
      <p:sp>
        <p:nvSpPr>
          <p:cNvPr id="14340" name="TextBox 5"/>
          <p:cNvSpPr txBox="1">
            <a:spLocks noChangeArrowheads="1"/>
          </p:cNvSpPr>
          <p:nvPr/>
        </p:nvSpPr>
        <p:spPr bwMode="auto">
          <a:xfrm>
            <a:off x="1219200" y="5657850"/>
            <a:ext cx="7162800" cy="1200150"/>
          </a:xfrm>
          <a:prstGeom prst="rect">
            <a:avLst/>
          </a:prstGeom>
          <a:noFill/>
          <a:ln w="9525">
            <a:noFill/>
            <a:miter lim="800000"/>
            <a:headEnd/>
            <a:tailEnd/>
          </a:ln>
        </p:spPr>
        <p:txBody>
          <a:bodyPr>
            <a:spAutoFit/>
          </a:bodyPr>
          <a:lstStyle/>
          <a:p>
            <a:pPr algn="ctr"/>
            <a:r>
              <a:rPr lang="en-US" sz="2400" b="1">
                <a:latin typeface="Calibri" pitchFamily="34" charset="0"/>
              </a:rPr>
              <a:t> </a:t>
            </a:r>
          </a:p>
          <a:p>
            <a:pPr algn="ctr"/>
            <a:endParaRPr lang="en-US" sz="2400" b="1">
              <a:latin typeface="Calibri" pitchFamily="34" charset="0"/>
            </a:endParaRPr>
          </a:p>
          <a:p>
            <a:pPr algn="ctr" rtl="1"/>
            <a:r>
              <a:rPr lang="en-US" sz="2400" b="1">
                <a:latin typeface="Calibri" pitchFamily="34" charset="0"/>
              </a:rPr>
              <a:t>20-19</a:t>
            </a:r>
            <a:r>
              <a:rPr lang="ar-SA" sz="2400" b="1">
                <a:latin typeface="Calibri" pitchFamily="34" charset="0"/>
              </a:rPr>
              <a:t> جمادى الآخرة </a:t>
            </a:r>
            <a:r>
              <a:rPr lang="en-US" sz="2400" b="1">
                <a:latin typeface="Calibri" pitchFamily="34" charset="0"/>
              </a:rPr>
              <a:t>1433</a:t>
            </a:r>
            <a:r>
              <a:rPr lang="ar-SA" sz="2400" b="1">
                <a:latin typeface="Calibri" pitchFamily="34" charset="0"/>
              </a:rPr>
              <a:t>هـ الموافق </a:t>
            </a:r>
            <a:r>
              <a:rPr lang="en-US" sz="2400" b="1">
                <a:latin typeface="Calibri" pitchFamily="34" charset="0"/>
              </a:rPr>
              <a:t>2012/5/11-10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rtl="1"/>
            <a:r>
              <a:rPr lang="ar-SA" b="1" dirty="0" smtClean="0"/>
              <a:t>ثانياً</a:t>
            </a:r>
            <a:r>
              <a:rPr lang="ar-IQ" b="1" dirty="0" smtClean="0"/>
              <a:t>:</a:t>
            </a:r>
            <a:r>
              <a:rPr lang="ar-SA" b="1" dirty="0" smtClean="0"/>
              <a:t> </a:t>
            </a:r>
            <a:r>
              <a:rPr lang="ar-IQ" b="1" dirty="0" smtClean="0"/>
              <a:t>في </a:t>
            </a:r>
            <a:r>
              <a:rPr lang="ar-SA" b="1" dirty="0" smtClean="0"/>
              <a:t>السيرة النبوية </a:t>
            </a:r>
            <a:endParaRPr lang="en-US" dirty="0" smtClean="0"/>
          </a:p>
        </p:txBody>
      </p:sp>
      <p:sp>
        <p:nvSpPr>
          <p:cNvPr id="25602" name="Content Placeholder 2"/>
          <p:cNvSpPr>
            <a:spLocks noGrp="1"/>
          </p:cNvSpPr>
          <p:nvPr>
            <p:ph idx="1"/>
          </p:nvPr>
        </p:nvSpPr>
        <p:spPr/>
        <p:txBody>
          <a:bodyPr/>
          <a:lstStyle/>
          <a:p>
            <a:pPr algn="just" rtl="1">
              <a:buFont typeface="Arial" charset="0"/>
              <a:buNone/>
            </a:pPr>
            <a:r>
              <a:rPr lang="ar-SA" dirty="0" smtClean="0"/>
              <a:t>3 .</a:t>
            </a:r>
            <a:r>
              <a:rPr lang="ar-SA" b="1" dirty="0" smtClean="0"/>
              <a:t> تغيير (القبلة) من بيت المقدس الى المسجد الحرام:</a:t>
            </a:r>
          </a:p>
          <a:p>
            <a:pPr algn="just" rtl="1">
              <a:buFont typeface="Arial" charset="0"/>
              <a:buNone/>
            </a:pPr>
            <a:r>
              <a:rPr lang="ar-SA" dirty="0" smtClean="0"/>
              <a:t> أن موقع كلمة </a:t>
            </a:r>
            <a:r>
              <a:rPr lang="ar-SA" dirty="0" smtClean="0">
                <a:solidFill>
                  <a:srgbClr val="FF0000"/>
                </a:solidFill>
              </a:rPr>
              <a:t>(القبلة) </a:t>
            </a:r>
            <a:r>
              <a:rPr lang="ar-SA" dirty="0" smtClean="0"/>
              <a:t>في هذه الآية الكريمة هو </a:t>
            </a:r>
            <a:r>
              <a:rPr lang="ar-SA" dirty="0" smtClean="0">
                <a:solidFill>
                  <a:srgbClr val="FF0000"/>
                </a:solidFill>
              </a:rPr>
              <a:t>(15) </a:t>
            </a:r>
            <a:r>
              <a:rPr lang="ar-SA" dirty="0" smtClean="0"/>
              <a:t>ترتيبا. وباعتبار ان كل كلمة في هذه الآية تعادل عاما واحدا فإن في ذلك إشارة للمدة التي قضاها المسلمون وهم يصلون باتجاه بيت المقدس قبل تحويلها الى البيت الحرام في مكة المكرمة. وهي (15)عاما. حيث تشمل مدة (13) عاما في مكة المكرمة ونحو عامين بعد الهجرة على أرجح الأقوال </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4000" b="1" dirty="0" smtClean="0"/>
              <a:t>ثانياً</a:t>
            </a:r>
            <a:r>
              <a:rPr lang="ar-IQ" sz="4000" b="1" dirty="0" smtClean="0"/>
              <a:t>:</a:t>
            </a:r>
            <a:r>
              <a:rPr lang="ar-SA" sz="4000" b="1" dirty="0" smtClean="0"/>
              <a:t> </a:t>
            </a:r>
            <a:r>
              <a:rPr lang="ar-IQ" sz="4000" b="1" dirty="0" smtClean="0"/>
              <a:t>في </a:t>
            </a:r>
            <a:r>
              <a:rPr lang="ar-SA" sz="4000" b="1" dirty="0" smtClean="0"/>
              <a:t>السيرة النبوية </a:t>
            </a:r>
            <a:endParaRPr lang="en-US" sz="4000" dirty="0"/>
          </a:p>
        </p:txBody>
      </p:sp>
      <p:sp>
        <p:nvSpPr>
          <p:cNvPr id="3" name="Content Placeholder 2"/>
          <p:cNvSpPr>
            <a:spLocks noGrp="1"/>
          </p:cNvSpPr>
          <p:nvPr>
            <p:ph idx="1"/>
          </p:nvPr>
        </p:nvSpPr>
        <p:spPr/>
        <p:txBody>
          <a:bodyPr/>
          <a:lstStyle/>
          <a:p>
            <a:pPr algn="just" rtl="1">
              <a:buNone/>
            </a:pPr>
            <a:r>
              <a:rPr lang="ar-SA" dirty="0" smtClean="0"/>
              <a:t>( وَكَذَلِكَ</a:t>
            </a:r>
            <a:r>
              <a:rPr lang="ar-SA" sz="2400" dirty="0" smtClean="0"/>
              <a:t>(1)</a:t>
            </a:r>
            <a:r>
              <a:rPr lang="ar-SA" dirty="0" smtClean="0"/>
              <a:t> جَعَلْنَكُمْ</a:t>
            </a:r>
            <a:r>
              <a:rPr lang="ar-SA" sz="2400" dirty="0" smtClean="0"/>
              <a:t>(2)</a:t>
            </a:r>
            <a:r>
              <a:rPr lang="ar-SA" dirty="0" smtClean="0"/>
              <a:t> أُمَّةً </a:t>
            </a:r>
            <a:r>
              <a:rPr lang="ar-SA" sz="2400" dirty="0" smtClean="0"/>
              <a:t>(3)</a:t>
            </a:r>
            <a:r>
              <a:rPr lang="ar-SA" dirty="0" smtClean="0"/>
              <a:t> وَسَطًا</a:t>
            </a:r>
            <a:r>
              <a:rPr lang="ar-SA" sz="2400" dirty="0" smtClean="0"/>
              <a:t>(4)</a:t>
            </a:r>
            <a:r>
              <a:rPr lang="ar-SA" dirty="0" smtClean="0"/>
              <a:t> لِّتَكُونُواْ</a:t>
            </a:r>
            <a:r>
              <a:rPr lang="ar-SA" sz="2400" dirty="0" smtClean="0"/>
              <a:t>(5)</a:t>
            </a:r>
            <a:r>
              <a:rPr lang="ar-SA" dirty="0" smtClean="0"/>
              <a:t> شُهَدَاء</a:t>
            </a:r>
            <a:r>
              <a:rPr lang="ar-SA" sz="2400" dirty="0" smtClean="0"/>
              <a:t>( 6)</a:t>
            </a:r>
            <a:r>
              <a:rPr lang="ar-SA" dirty="0" smtClean="0"/>
              <a:t> عَلَى</a:t>
            </a:r>
            <a:r>
              <a:rPr lang="ar-SA" sz="2400" dirty="0" smtClean="0"/>
              <a:t>(7)</a:t>
            </a:r>
            <a:r>
              <a:rPr lang="ar-SA" dirty="0" smtClean="0"/>
              <a:t> النَّاسِ</a:t>
            </a:r>
            <a:r>
              <a:rPr lang="ar-SA" sz="2400" dirty="0" smtClean="0"/>
              <a:t>(8)</a:t>
            </a:r>
            <a:r>
              <a:rPr lang="ar-SA" dirty="0" smtClean="0"/>
              <a:t> وَيَكُونَ</a:t>
            </a:r>
            <a:r>
              <a:rPr lang="ar-SA" sz="2400" dirty="0" smtClean="0"/>
              <a:t>(9) </a:t>
            </a:r>
            <a:r>
              <a:rPr lang="ar-SA" dirty="0" smtClean="0"/>
              <a:t>الرَّسُولُ</a:t>
            </a:r>
            <a:r>
              <a:rPr lang="ar-SA" sz="2400" dirty="0" smtClean="0"/>
              <a:t>(10) </a:t>
            </a:r>
            <a:r>
              <a:rPr lang="ar-SA" dirty="0" smtClean="0"/>
              <a:t>عَلَيْكُمْ</a:t>
            </a:r>
            <a:r>
              <a:rPr lang="ar-SA" sz="2400" dirty="0" smtClean="0"/>
              <a:t>(11) </a:t>
            </a:r>
            <a:r>
              <a:rPr lang="ar-SA" dirty="0" smtClean="0"/>
              <a:t>شَهِيدًا</a:t>
            </a:r>
            <a:r>
              <a:rPr lang="ar-SA" sz="2400" dirty="0" smtClean="0"/>
              <a:t>( 12) </a:t>
            </a:r>
            <a:r>
              <a:rPr lang="ar-SA" dirty="0" smtClean="0"/>
              <a:t>وَمَا </a:t>
            </a:r>
            <a:r>
              <a:rPr lang="ar-SA" sz="2400" dirty="0" smtClean="0"/>
              <a:t>(13) </a:t>
            </a:r>
            <a:r>
              <a:rPr lang="ar-SA" dirty="0" smtClean="0"/>
              <a:t>جَعَلْنَا </a:t>
            </a:r>
            <a:r>
              <a:rPr lang="ar-SA" sz="2400" dirty="0" smtClean="0"/>
              <a:t>(14)</a:t>
            </a:r>
            <a:r>
              <a:rPr lang="ar-SA" dirty="0" smtClean="0"/>
              <a:t> </a:t>
            </a:r>
            <a:r>
              <a:rPr lang="ar-SA" dirty="0" smtClean="0">
                <a:solidFill>
                  <a:srgbClr val="FF0000"/>
                </a:solidFill>
              </a:rPr>
              <a:t>الْقِبْلَةَ </a:t>
            </a:r>
            <a:r>
              <a:rPr lang="ar-SA" sz="2400" dirty="0" smtClean="0">
                <a:solidFill>
                  <a:srgbClr val="FF0000"/>
                </a:solidFill>
              </a:rPr>
              <a:t>(15) </a:t>
            </a:r>
            <a:r>
              <a:rPr lang="ar-SA" dirty="0" smtClean="0"/>
              <a:t>الَّتِي</a:t>
            </a:r>
            <a:r>
              <a:rPr lang="ar-SA" sz="2400" dirty="0" smtClean="0"/>
              <a:t>(16) </a:t>
            </a:r>
            <a:r>
              <a:rPr lang="ar-SA" dirty="0" smtClean="0"/>
              <a:t>كُنتَ</a:t>
            </a:r>
            <a:r>
              <a:rPr lang="ar-SA" sz="2400" dirty="0" smtClean="0"/>
              <a:t>(17) </a:t>
            </a:r>
            <a:r>
              <a:rPr lang="ar-SA" dirty="0" smtClean="0"/>
              <a:t>عَلَيْهَا</a:t>
            </a:r>
            <a:r>
              <a:rPr lang="ar-SA" sz="2400" dirty="0" smtClean="0"/>
              <a:t>(18) </a:t>
            </a:r>
            <a:r>
              <a:rPr lang="ar-SA" dirty="0" smtClean="0"/>
              <a:t>إِلاَّ</a:t>
            </a:r>
            <a:r>
              <a:rPr lang="ar-SA" sz="2400" dirty="0" smtClean="0"/>
              <a:t>(19) </a:t>
            </a:r>
            <a:r>
              <a:rPr lang="ar-SA" dirty="0" smtClean="0"/>
              <a:t>لِنَعْلَمَ</a:t>
            </a:r>
            <a:r>
              <a:rPr lang="ar-SA" sz="2400" dirty="0" smtClean="0"/>
              <a:t>(20)</a:t>
            </a:r>
            <a:r>
              <a:rPr lang="ar-SA" dirty="0" smtClean="0"/>
              <a:t> مَن</a:t>
            </a:r>
            <a:r>
              <a:rPr lang="ar-SA" sz="2400" dirty="0" smtClean="0"/>
              <a:t>(21)</a:t>
            </a:r>
            <a:r>
              <a:rPr lang="ar-SA" dirty="0" smtClean="0"/>
              <a:t> يَتَّبِعُ</a:t>
            </a:r>
            <a:r>
              <a:rPr lang="ar-SA" sz="2400" dirty="0" smtClean="0"/>
              <a:t>(22) </a:t>
            </a:r>
            <a:r>
              <a:rPr lang="ar-SA" dirty="0" smtClean="0"/>
              <a:t>الرَّسُولَ</a:t>
            </a:r>
            <a:r>
              <a:rPr lang="ar-SA" sz="2400" dirty="0" smtClean="0"/>
              <a:t>(23)</a:t>
            </a:r>
            <a:r>
              <a:rPr lang="ar-SA" dirty="0" smtClean="0"/>
              <a:t> مِمَّن</a:t>
            </a:r>
            <a:r>
              <a:rPr lang="ar-SA" sz="2400" dirty="0" smtClean="0"/>
              <a:t>(24)</a:t>
            </a:r>
            <a:r>
              <a:rPr lang="ar-SA" dirty="0" smtClean="0"/>
              <a:t> يَنقَلِبُ</a:t>
            </a:r>
            <a:r>
              <a:rPr lang="ar-SA" sz="2400" dirty="0" smtClean="0"/>
              <a:t>(25)</a:t>
            </a:r>
            <a:r>
              <a:rPr lang="ar-SA" dirty="0" smtClean="0"/>
              <a:t> عَلَى</a:t>
            </a:r>
            <a:r>
              <a:rPr lang="ar-SA" sz="2400" dirty="0" smtClean="0"/>
              <a:t>(26)</a:t>
            </a:r>
            <a:r>
              <a:rPr lang="ar-SA" dirty="0" smtClean="0"/>
              <a:t> عَقِبَيْهِ</a:t>
            </a:r>
            <a:r>
              <a:rPr lang="ar-SA" sz="2400" dirty="0" smtClean="0"/>
              <a:t>(27)</a:t>
            </a:r>
            <a:r>
              <a:rPr lang="ar-SA" dirty="0" smtClean="0"/>
              <a:t> وَإِن</a:t>
            </a:r>
            <a:r>
              <a:rPr lang="ar-SA" sz="2400" dirty="0" smtClean="0"/>
              <a:t>(28)</a:t>
            </a:r>
            <a:r>
              <a:rPr lang="ar-SA" dirty="0" smtClean="0"/>
              <a:t> كَانَتْ</a:t>
            </a:r>
            <a:r>
              <a:rPr lang="ar-SA" sz="2400" dirty="0" smtClean="0"/>
              <a:t>(29)</a:t>
            </a:r>
            <a:r>
              <a:rPr lang="ar-SA" dirty="0" smtClean="0"/>
              <a:t> لَكَبِيرَة</a:t>
            </a:r>
            <a:r>
              <a:rPr lang="ar-SA" sz="2400" dirty="0" smtClean="0"/>
              <a:t>(ً30) </a:t>
            </a:r>
            <a:r>
              <a:rPr lang="ar-SA" dirty="0" smtClean="0"/>
              <a:t>إِلاَّ</a:t>
            </a:r>
            <a:r>
              <a:rPr lang="ar-SA" sz="2400" dirty="0" smtClean="0"/>
              <a:t>(31)</a:t>
            </a:r>
            <a:r>
              <a:rPr lang="ar-SA" dirty="0" smtClean="0"/>
              <a:t> عَلَى</a:t>
            </a:r>
            <a:r>
              <a:rPr lang="ar-SA" sz="2400" dirty="0" smtClean="0"/>
              <a:t>(32)</a:t>
            </a:r>
            <a:r>
              <a:rPr lang="ar-SA" dirty="0" smtClean="0"/>
              <a:t> الَّذِينَ</a:t>
            </a:r>
            <a:r>
              <a:rPr lang="ar-SA" sz="2400" dirty="0" smtClean="0"/>
              <a:t>(33)</a:t>
            </a:r>
            <a:r>
              <a:rPr lang="ar-SA" dirty="0" smtClean="0"/>
              <a:t> هَدَى</a:t>
            </a:r>
            <a:r>
              <a:rPr lang="ar-SA" sz="2400" dirty="0" smtClean="0"/>
              <a:t>(34)</a:t>
            </a:r>
            <a:r>
              <a:rPr lang="ar-SA" dirty="0" smtClean="0"/>
              <a:t> اللّهُ</a:t>
            </a:r>
            <a:r>
              <a:rPr lang="ar-SA" sz="2400" dirty="0" smtClean="0"/>
              <a:t>( 35)</a:t>
            </a:r>
            <a:r>
              <a:rPr lang="ar-SA" dirty="0" smtClean="0"/>
              <a:t>وَمَا</a:t>
            </a:r>
            <a:r>
              <a:rPr lang="ar-SA" sz="2400" dirty="0" smtClean="0"/>
              <a:t>(36)</a:t>
            </a:r>
            <a:r>
              <a:rPr lang="ar-SA" dirty="0" smtClean="0"/>
              <a:t> كَانَ</a:t>
            </a:r>
            <a:r>
              <a:rPr lang="ar-SA" sz="2400" dirty="0" smtClean="0"/>
              <a:t>(37)</a:t>
            </a:r>
            <a:r>
              <a:rPr lang="ar-SA" dirty="0" smtClean="0"/>
              <a:t> اللّهُ</a:t>
            </a:r>
            <a:r>
              <a:rPr lang="ar-SA" sz="2400" dirty="0" smtClean="0"/>
              <a:t>( 38)</a:t>
            </a:r>
            <a:r>
              <a:rPr lang="ar-SA" dirty="0" smtClean="0"/>
              <a:t>لِيُضِيعَ</a:t>
            </a:r>
            <a:r>
              <a:rPr lang="ar-SA" sz="2400" dirty="0" smtClean="0"/>
              <a:t>(39)</a:t>
            </a:r>
            <a:r>
              <a:rPr lang="ar-SA" dirty="0" smtClean="0"/>
              <a:t> إِيمَنَكُمْ</a:t>
            </a:r>
            <a:r>
              <a:rPr lang="ar-SA" sz="2400" dirty="0" smtClean="0"/>
              <a:t>(40)</a:t>
            </a:r>
            <a:r>
              <a:rPr lang="ar-SA" dirty="0" smtClean="0"/>
              <a:t> إِنَّ</a:t>
            </a:r>
            <a:r>
              <a:rPr lang="ar-SA" sz="2400" dirty="0" smtClean="0"/>
              <a:t>(41)</a:t>
            </a:r>
            <a:r>
              <a:rPr lang="ar-SA" dirty="0" smtClean="0"/>
              <a:t> اللّهَ</a:t>
            </a:r>
            <a:r>
              <a:rPr lang="ar-SA" sz="2400" dirty="0" smtClean="0"/>
              <a:t>(42)</a:t>
            </a:r>
            <a:r>
              <a:rPr lang="ar-SA" dirty="0" smtClean="0"/>
              <a:t>بِالنَّاسِ</a:t>
            </a:r>
            <a:r>
              <a:rPr lang="ar-SA" sz="2400" dirty="0" smtClean="0"/>
              <a:t>(43)</a:t>
            </a:r>
            <a:r>
              <a:rPr lang="ar-SA" dirty="0" smtClean="0"/>
              <a:t> لَرَءُوفٌ</a:t>
            </a:r>
            <a:r>
              <a:rPr lang="ar-SA" sz="2400" dirty="0" smtClean="0"/>
              <a:t>(44) </a:t>
            </a:r>
            <a:r>
              <a:rPr lang="ar-SA" dirty="0" smtClean="0"/>
              <a:t>رَّحِيمٌ</a:t>
            </a:r>
            <a:r>
              <a:rPr lang="ar-SA" sz="2400" dirty="0" smtClean="0"/>
              <a:t>(45) </a:t>
            </a:r>
            <a:r>
              <a:rPr lang="ar-SA" dirty="0" smtClean="0"/>
              <a:t>)</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rtlCol="0">
            <a:normAutofit fontScale="90000"/>
          </a:bodyPr>
          <a:lstStyle/>
          <a:p>
            <a:pPr fontAlgn="auto">
              <a:spcAft>
                <a:spcPts val="0"/>
              </a:spcAft>
              <a:defRPr/>
            </a:pPr>
            <a:r>
              <a:rPr lang="ar-SA" dirty="0" smtClean="0"/>
              <a:t>المسجد الأقصى والكعبة المشرفة في المسجد الحرام</a:t>
            </a:r>
            <a:endParaRPr lang="en-US" dirty="0"/>
          </a:p>
        </p:txBody>
      </p:sp>
      <p:pic>
        <p:nvPicPr>
          <p:cNvPr id="26626" name="Content Placeholder 3" descr="akksa.jpg"/>
          <p:cNvPicPr>
            <a:picLocks noGrp="1" noChangeAspect="1"/>
          </p:cNvPicPr>
          <p:nvPr>
            <p:ph idx="1"/>
          </p:nvPr>
        </p:nvPicPr>
        <p:blipFill>
          <a:blip r:embed="rId2" cstate="print"/>
          <a:srcRect/>
          <a:stretch>
            <a:fillRect/>
          </a:stretch>
        </p:blipFill>
        <p:spPr>
          <a:xfrm>
            <a:off x="76200" y="1371600"/>
            <a:ext cx="4419600" cy="4191000"/>
          </a:xfrm>
        </p:spPr>
      </p:pic>
      <p:pic>
        <p:nvPicPr>
          <p:cNvPr id="26627" name="Picture 4" descr="alk3ba(1).jpg"/>
          <p:cNvPicPr>
            <a:picLocks noChangeAspect="1"/>
          </p:cNvPicPr>
          <p:nvPr/>
        </p:nvPicPr>
        <p:blipFill>
          <a:blip r:embed="rId3" cstate="print"/>
          <a:srcRect/>
          <a:stretch>
            <a:fillRect/>
          </a:stretch>
        </p:blipFill>
        <p:spPr bwMode="auto">
          <a:xfrm>
            <a:off x="4495800" y="1371600"/>
            <a:ext cx="43719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ar-IQ" b="1" dirty="0" smtClean="0"/>
              <a:t>ثالثاً:</a:t>
            </a:r>
            <a:r>
              <a:rPr lang="ar-SA" b="1" dirty="0" smtClean="0"/>
              <a:t> </a:t>
            </a:r>
            <a:r>
              <a:rPr lang="ar-IQ" b="1" dirty="0" smtClean="0"/>
              <a:t>في الصلوات الخمس</a:t>
            </a:r>
            <a:r>
              <a:rPr lang="ar-SA" b="1" dirty="0" smtClean="0"/>
              <a:t> </a:t>
            </a:r>
            <a:endParaRPr lang="ar-IQ" dirty="0" smtClean="0"/>
          </a:p>
        </p:txBody>
      </p:sp>
      <p:sp>
        <p:nvSpPr>
          <p:cNvPr id="3" name="Content Placeholder 2"/>
          <p:cNvSpPr>
            <a:spLocks noGrp="1"/>
          </p:cNvSpPr>
          <p:nvPr>
            <p:ph idx="1"/>
          </p:nvPr>
        </p:nvSpPr>
        <p:spPr/>
        <p:txBody>
          <a:bodyPr>
            <a:normAutofit lnSpcReduction="10000"/>
          </a:bodyPr>
          <a:lstStyle/>
          <a:p>
            <a:pPr algn="just" rtl="1">
              <a:buFont typeface="Arial" charset="0"/>
              <a:buNone/>
            </a:pPr>
            <a:r>
              <a:rPr lang="ar-IQ" sz="3000" dirty="0" smtClean="0"/>
              <a:t>قوله تعالى</a:t>
            </a:r>
            <a:r>
              <a:rPr lang="ar-SA" sz="3000" dirty="0" smtClean="0"/>
              <a:t> :</a:t>
            </a:r>
            <a:r>
              <a:rPr lang="ar-IQ" sz="3000" dirty="0" smtClean="0"/>
              <a:t> (</a:t>
            </a:r>
            <a:r>
              <a:rPr lang="ar-SA" sz="3000" b="1" dirty="0" smtClean="0">
                <a:solidFill>
                  <a:srgbClr val="FF0000"/>
                </a:solidFill>
              </a:rPr>
              <a:t>وَمَا كَانَ اللّهُ لِيُضِيعَ إِيمَنَكُمْ</a:t>
            </a:r>
            <a:r>
              <a:rPr lang="ar-IQ" sz="3000" dirty="0" smtClean="0"/>
              <a:t>) </a:t>
            </a:r>
            <a:endParaRPr lang="en-US" sz="3000" dirty="0" smtClean="0"/>
          </a:p>
          <a:p>
            <a:pPr algn="just" rtl="1">
              <a:buFont typeface="Arial" charset="0"/>
              <a:buNone/>
            </a:pPr>
            <a:r>
              <a:rPr lang="ar-SA" sz="3000" dirty="0" smtClean="0"/>
              <a:t>   </a:t>
            </a:r>
            <a:r>
              <a:rPr lang="ar-IQ" sz="3000" dirty="0" smtClean="0"/>
              <a:t>تتألف</a:t>
            </a:r>
            <a:r>
              <a:rPr lang="ar-SA" sz="3000" dirty="0" smtClean="0"/>
              <a:t> هذه العبارة</a:t>
            </a:r>
            <a:r>
              <a:rPr lang="ar-IQ" sz="3000" dirty="0" smtClean="0"/>
              <a:t> من </a:t>
            </a:r>
            <a:r>
              <a:rPr lang="ar-IQ" sz="3000" dirty="0" smtClean="0">
                <a:solidFill>
                  <a:srgbClr val="FF0000"/>
                </a:solidFill>
              </a:rPr>
              <a:t>خمس كلمات</a:t>
            </a:r>
            <a:r>
              <a:rPr lang="ar-SA" sz="3000" dirty="0" smtClean="0">
                <a:solidFill>
                  <a:srgbClr val="FF0000"/>
                </a:solidFill>
              </a:rPr>
              <a:t> </a:t>
            </a:r>
            <a:r>
              <a:rPr lang="ar-SA" sz="3000" dirty="0" smtClean="0"/>
              <a:t>.</a:t>
            </a:r>
            <a:r>
              <a:rPr lang="ar-IQ" sz="3000" dirty="0" smtClean="0"/>
              <a:t> وإيمانكم بمعنى صلاتكم</a:t>
            </a:r>
            <a:r>
              <a:rPr lang="ar-SA" sz="3000" dirty="0" smtClean="0"/>
              <a:t> التي كنتم تؤدونها </a:t>
            </a:r>
            <a:r>
              <a:rPr lang="ar-IQ" sz="3000" dirty="0" smtClean="0"/>
              <a:t>باتجاه بيت المقدس قبل تحول القبلة الى المسجد الحرام في مكة المكرمة. وقد يكون في ذلك اشارة الى</a:t>
            </a:r>
            <a:r>
              <a:rPr lang="en-US" sz="3000" dirty="0" smtClean="0"/>
              <a:t> </a:t>
            </a:r>
            <a:r>
              <a:rPr lang="ar-SA" sz="3000" dirty="0" smtClean="0"/>
              <a:t>عدد</a:t>
            </a:r>
            <a:r>
              <a:rPr lang="ar-IQ" sz="3000" dirty="0" smtClean="0"/>
              <a:t> الصلوات</a:t>
            </a:r>
            <a:r>
              <a:rPr lang="ar-SA" sz="3000" dirty="0" smtClean="0"/>
              <a:t> المفروضة في اليوم والليلة وكونها</a:t>
            </a:r>
            <a:r>
              <a:rPr lang="ar-IQ" sz="3000" dirty="0" smtClean="0"/>
              <a:t> خمس </a:t>
            </a:r>
            <a:r>
              <a:rPr lang="ar-SA" sz="3000" dirty="0" smtClean="0"/>
              <a:t> صلوات  وكذلك في قوله تعالى: (</a:t>
            </a:r>
            <a:r>
              <a:rPr lang="ar-SA" sz="3000" b="1" dirty="0" smtClean="0"/>
              <a:t>إِنَّ اللّهَ بِالنَّاسِ لَرءُوفٌ رَّحِيمٌ</a:t>
            </a:r>
            <a:r>
              <a:rPr lang="ar-SA" sz="3000" dirty="0" smtClean="0"/>
              <a:t>) التي هي ختام الآية ومعطوفة على العبارة التي سبقتها تتألف أيضا من </a:t>
            </a:r>
            <a:r>
              <a:rPr lang="ar-SA" sz="3000" dirty="0" smtClean="0">
                <a:solidFill>
                  <a:srgbClr val="FF0000"/>
                </a:solidFill>
              </a:rPr>
              <a:t>خمس كلمات </a:t>
            </a:r>
            <a:r>
              <a:rPr lang="ar-SA" sz="3000" dirty="0" smtClean="0"/>
              <a:t>بعدد الصلوات. وكلتا العبارتين تتألفان من </a:t>
            </a:r>
            <a:r>
              <a:rPr lang="ar-SA" sz="3000" dirty="0" smtClean="0">
                <a:solidFill>
                  <a:srgbClr val="FF0000"/>
                </a:solidFill>
              </a:rPr>
              <a:t>21</a:t>
            </a:r>
            <a:r>
              <a:rPr lang="ar-SA" sz="3000" dirty="0" smtClean="0"/>
              <a:t> حرفا دليلا على التناسق والتناظر العددي والترابط الموضوعي بينهما . فتأمل!</a:t>
            </a:r>
            <a:endParaRPr lang="en-US" sz="3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sz="4000" b="1" dirty="0" smtClean="0"/>
              <a:t>ثالثاً:</a:t>
            </a:r>
            <a:r>
              <a:rPr lang="ar-SA" sz="4000" b="1" dirty="0" smtClean="0"/>
              <a:t> </a:t>
            </a:r>
            <a:r>
              <a:rPr lang="ar-IQ" sz="4000" b="1" dirty="0" smtClean="0"/>
              <a:t>في الصلوات الخمس</a:t>
            </a:r>
            <a:r>
              <a:rPr lang="ar-SA" sz="4000" b="1" dirty="0" smtClean="0"/>
              <a:t> </a:t>
            </a:r>
            <a:endParaRPr lang="en-US" sz="4000" dirty="0"/>
          </a:p>
        </p:txBody>
      </p:sp>
      <p:sp>
        <p:nvSpPr>
          <p:cNvPr id="3" name="Content Placeholder 2"/>
          <p:cNvSpPr>
            <a:spLocks noGrp="1"/>
          </p:cNvSpPr>
          <p:nvPr>
            <p:ph idx="1"/>
          </p:nvPr>
        </p:nvSpPr>
        <p:spPr>
          <a:xfrm>
            <a:off x="0" y="1524000"/>
            <a:ext cx="9144000" cy="4953000"/>
          </a:xfrm>
        </p:spPr>
        <p:txBody>
          <a:bodyPr/>
          <a:lstStyle/>
          <a:p>
            <a:pPr algn="just" rtl="1">
              <a:buNone/>
            </a:pPr>
            <a:r>
              <a:rPr lang="ar-SA" dirty="0" smtClean="0"/>
              <a:t>( وَكَذَلِكَ</a:t>
            </a:r>
            <a:r>
              <a:rPr lang="ar-SA" sz="2400" dirty="0" smtClean="0"/>
              <a:t>(1)</a:t>
            </a:r>
            <a:r>
              <a:rPr lang="ar-SA" dirty="0" smtClean="0"/>
              <a:t> جَعَلْنَكُمْ</a:t>
            </a:r>
            <a:r>
              <a:rPr lang="ar-SA" sz="2400" dirty="0" smtClean="0"/>
              <a:t>(2)</a:t>
            </a:r>
            <a:r>
              <a:rPr lang="ar-SA" dirty="0" smtClean="0"/>
              <a:t> أُمَّةً </a:t>
            </a:r>
            <a:r>
              <a:rPr lang="ar-SA" sz="2400" dirty="0" smtClean="0"/>
              <a:t>(3)</a:t>
            </a:r>
            <a:r>
              <a:rPr lang="ar-SA" dirty="0" smtClean="0"/>
              <a:t> وَسَطًا</a:t>
            </a:r>
            <a:r>
              <a:rPr lang="ar-SA" sz="2400" dirty="0" smtClean="0"/>
              <a:t>(4)</a:t>
            </a:r>
            <a:r>
              <a:rPr lang="ar-SA" dirty="0" smtClean="0"/>
              <a:t> لِّتَكُونُواْ</a:t>
            </a:r>
            <a:r>
              <a:rPr lang="ar-SA" sz="2400" dirty="0" smtClean="0"/>
              <a:t>(5)</a:t>
            </a:r>
            <a:r>
              <a:rPr lang="ar-SA" dirty="0" smtClean="0"/>
              <a:t> شُهَدَاء</a:t>
            </a:r>
            <a:r>
              <a:rPr lang="ar-SA" sz="2400" dirty="0" smtClean="0"/>
              <a:t>( 6)</a:t>
            </a:r>
            <a:r>
              <a:rPr lang="ar-SA" dirty="0" smtClean="0"/>
              <a:t> عَلَى</a:t>
            </a:r>
            <a:r>
              <a:rPr lang="ar-SA" sz="2400" dirty="0" smtClean="0"/>
              <a:t>(7)</a:t>
            </a:r>
            <a:r>
              <a:rPr lang="ar-SA" dirty="0" smtClean="0"/>
              <a:t> النَّاسِ</a:t>
            </a:r>
            <a:r>
              <a:rPr lang="ar-SA" sz="2400" dirty="0" smtClean="0"/>
              <a:t>(8)</a:t>
            </a:r>
            <a:r>
              <a:rPr lang="ar-SA" dirty="0" smtClean="0"/>
              <a:t> وَيَكُونَ</a:t>
            </a:r>
            <a:r>
              <a:rPr lang="ar-SA" sz="2400" dirty="0" smtClean="0"/>
              <a:t>(9) </a:t>
            </a:r>
            <a:r>
              <a:rPr lang="ar-SA" dirty="0" smtClean="0"/>
              <a:t>الرَّسُولُ</a:t>
            </a:r>
            <a:r>
              <a:rPr lang="ar-SA" sz="2400" dirty="0" smtClean="0"/>
              <a:t>(10) </a:t>
            </a:r>
            <a:r>
              <a:rPr lang="ar-SA" dirty="0" smtClean="0"/>
              <a:t>عَلَيْكُمْ</a:t>
            </a:r>
            <a:r>
              <a:rPr lang="ar-SA" sz="2400" dirty="0" smtClean="0"/>
              <a:t>(11) </a:t>
            </a:r>
            <a:r>
              <a:rPr lang="ar-SA" dirty="0" smtClean="0"/>
              <a:t>شَهِيدًا</a:t>
            </a:r>
            <a:r>
              <a:rPr lang="ar-SA" sz="2400" dirty="0" smtClean="0"/>
              <a:t>( 12) </a:t>
            </a:r>
            <a:r>
              <a:rPr lang="ar-SA" dirty="0" smtClean="0"/>
              <a:t>وَمَا </a:t>
            </a:r>
            <a:r>
              <a:rPr lang="ar-SA" sz="2400" dirty="0" smtClean="0"/>
              <a:t>(13) </a:t>
            </a:r>
            <a:r>
              <a:rPr lang="ar-SA" dirty="0" smtClean="0"/>
              <a:t>جَعَلْنَا </a:t>
            </a:r>
            <a:r>
              <a:rPr lang="ar-SA" sz="2400" dirty="0" smtClean="0"/>
              <a:t>(14)</a:t>
            </a:r>
            <a:r>
              <a:rPr lang="ar-SA" dirty="0" smtClean="0"/>
              <a:t> الْقِبْلَةَ </a:t>
            </a:r>
            <a:r>
              <a:rPr lang="ar-SA" sz="2400" dirty="0" smtClean="0"/>
              <a:t>(15) </a:t>
            </a:r>
            <a:r>
              <a:rPr lang="ar-SA" dirty="0" smtClean="0"/>
              <a:t>الَّتِي</a:t>
            </a:r>
            <a:r>
              <a:rPr lang="ar-SA" sz="2400" dirty="0" smtClean="0"/>
              <a:t>(16) </a:t>
            </a:r>
            <a:r>
              <a:rPr lang="ar-SA" dirty="0" smtClean="0"/>
              <a:t>كُنتَ</a:t>
            </a:r>
            <a:r>
              <a:rPr lang="ar-SA" sz="2400" dirty="0" smtClean="0"/>
              <a:t>(17) </a:t>
            </a:r>
            <a:r>
              <a:rPr lang="ar-SA" dirty="0" smtClean="0"/>
              <a:t>عَلَيْهَا</a:t>
            </a:r>
            <a:r>
              <a:rPr lang="ar-SA" sz="2400" dirty="0" smtClean="0"/>
              <a:t>(18) </a:t>
            </a:r>
            <a:r>
              <a:rPr lang="ar-SA" dirty="0" smtClean="0"/>
              <a:t>إِلاَّ</a:t>
            </a:r>
            <a:r>
              <a:rPr lang="ar-SA" sz="2400" dirty="0" smtClean="0"/>
              <a:t>(19) </a:t>
            </a:r>
            <a:r>
              <a:rPr lang="ar-SA" dirty="0" smtClean="0"/>
              <a:t>لِنَعْلَمَ</a:t>
            </a:r>
            <a:r>
              <a:rPr lang="ar-SA" sz="2400" dirty="0" smtClean="0"/>
              <a:t>(20)</a:t>
            </a:r>
            <a:r>
              <a:rPr lang="ar-SA" dirty="0" smtClean="0"/>
              <a:t> مَن</a:t>
            </a:r>
            <a:r>
              <a:rPr lang="ar-SA" sz="2400" dirty="0" smtClean="0"/>
              <a:t>(21)</a:t>
            </a:r>
            <a:r>
              <a:rPr lang="ar-SA" dirty="0" smtClean="0"/>
              <a:t> يَتَّبِعُ</a:t>
            </a:r>
            <a:r>
              <a:rPr lang="ar-SA" sz="2400" dirty="0" smtClean="0"/>
              <a:t>(22) </a:t>
            </a:r>
            <a:r>
              <a:rPr lang="ar-SA" dirty="0" smtClean="0"/>
              <a:t>الرَّسُولَ</a:t>
            </a:r>
            <a:r>
              <a:rPr lang="ar-SA" sz="2400" dirty="0" smtClean="0"/>
              <a:t>(23)</a:t>
            </a:r>
            <a:r>
              <a:rPr lang="ar-SA" dirty="0" smtClean="0"/>
              <a:t> مِمَّن</a:t>
            </a:r>
            <a:r>
              <a:rPr lang="ar-SA" sz="2400" dirty="0" smtClean="0"/>
              <a:t>(24)</a:t>
            </a:r>
            <a:r>
              <a:rPr lang="ar-SA" dirty="0" smtClean="0"/>
              <a:t> يَنقَلِبُ</a:t>
            </a:r>
            <a:r>
              <a:rPr lang="ar-SA" sz="2400" dirty="0" smtClean="0"/>
              <a:t>(25)</a:t>
            </a:r>
            <a:r>
              <a:rPr lang="ar-SA" dirty="0" smtClean="0"/>
              <a:t>عَلَى</a:t>
            </a:r>
            <a:r>
              <a:rPr lang="ar-SA" sz="2400" dirty="0" smtClean="0"/>
              <a:t>(26)</a:t>
            </a:r>
            <a:r>
              <a:rPr lang="ar-SA" dirty="0" smtClean="0"/>
              <a:t> عَقِبَيْهِ</a:t>
            </a:r>
            <a:r>
              <a:rPr lang="ar-SA" sz="2400" dirty="0" smtClean="0"/>
              <a:t>(27)</a:t>
            </a:r>
            <a:r>
              <a:rPr lang="ar-SA" dirty="0" smtClean="0"/>
              <a:t> وَإِن</a:t>
            </a:r>
            <a:r>
              <a:rPr lang="ar-SA" sz="2400" dirty="0" smtClean="0"/>
              <a:t>(28)</a:t>
            </a:r>
            <a:r>
              <a:rPr lang="ar-SA" dirty="0" smtClean="0"/>
              <a:t> كَانَتْ</a:t>
            </a:r>
            <a:r>
              <a:rPr lang="ar-SA" sz="2400" dirty="0" smtClean="0"/>
              <a:t>(29)</a:t>
            </a:r>
            <a:r>
              <a:rPr lang="ar-SA" dirty="0" smtClean="0"/>
              <a:t> لَكَبِيرَة</a:t>
            </a:r>
            <a:r>
              <a:rPr lang="ar-SA" sz="2400" dirty="0" smtClean="0"/>
              <a:t>(ً30) </a:t>
            </a:r>
            <a:r>
              <a:rPr lang="ar-SA" dirty="0" smtClean="0"/>
              <a:t>إِلاَّ</a:t>
            </a:r>
            <a:r>
              <a:rPr lang="ar-SA" sz="2400" dirty="0" smtClean="0"/>
              <a:t>(31)</a:t>
            </a:r>
            <a:r>
              <a:rPr lang="ar-SA" dirty="0" smtClean="0"/>
              <a:t> عَلَى </a:t>
            </a:r>
            <a:r>
              <a:rPr lang="ar-SA" sz="2400" dirty="0" smtClean="0"/>
              <a:t>(32)</a:t>
            </a:r>
            <a:r>
              <a:rPr lang="ar-SA" dirty="0" smtClean="0"/>
              <a:t> الَّذِينَ </a:t>
            </a:r>
            <a:r>
              <a:rPr lang="ar-SA" sz="2400" dirty="0" smtClean="0"/>
              <a:t>(33)</a:t>
            </a:r>
            <a:r>
              <a:rPr lang="ar-SA" dirty="0" smtClean="0"/>
              <a:t> هَدَى </a:t>
            </a:r>
            <a:r>
              <a:rPr lang="ar-SA" sz="2400" dirty="0" smtClean="0"/>
              <a:t>(34)</a:t>
            </a:r>
            <a:r>
              <a:rPr lang="ar-SA" dirty="0" smtClean="0"/>
              <a:t> اللّهُ     </a:t>
            </a:r>
            <a:r>
              <a:rPr lang="ar-SA" sz="2400" dirty="0" smtClean="0"/>
              <a:t>( 35) </a:t>
            </a:r>
          </a:p>
          <a:p>
            <a:pPr algn="ctr" rtl="1">
              <a:buNone/>
            </a:pPr>
            <a:r>
              <a:rPr lang="ar-SA" dirty="0" smtClean="0">
                <a:solidFill>
                  <a:srgbClr val="FF0000"/>
                </a:solidFill>
              </a:rPr>
              <a:t>وَمَا</a:t>
            </a:r>
            <a:r>
              <a:rPr lang="ar-SA" sz="2400" dirty="0" smtClean="0">
                <a:solidFill>
                  <a:srgbClr val="FF0000"/>
                </a:solidFill>
              </a:rPr>
              <a:t>(36)</a:t>
            </a:r>
            <a:r>
              <a:rPr lang="ar-SA" dirty="0" smtClean="0">
                <a:solidFill>
                  <a:srgbClr val="FF0000"/>
                </a:solidFill>
              </a:rPr>
              <a:t> كَانَ</a:t>
            </a:r>
            <a:r>
              <a:rPr lang="ar-SA" sz="2400" dirty="0" smtClean="0">
                <a:solidFill>
                  <a:srgbClr val="FF0000"/>
                </a:solidFill>
              </a:rPr>
              <a:t>(37)</a:t>
            </a:r>
            <a:r>
              <a:rPr lang="ar-SA" dirty="0" smtClean="0">
                <a:solidFill>
                  <a:srgbClr val="FF0000"/>
                </a:solidFill>
              </a:rPr>
              <a:t> اللّهُ</a:t>
            </a:r>
            <a:r>
              <a:rPr lang="ar-SA" sz="2400" dirty="0" smtClean="0">
                <a:solidFill>
                  <a:srgbClr val="FF0000"/>
                </a:solidFill>
              </a:rPr>
              <a:t>(38) </a:t>
            </a:r>
            <a:r>
              <a:rPr lang="ar-SA" dirty="0" smtClean="0">
                <a:solidFill>
                  <a:srgbClr val="FF0000"/>
                </a:solidFill>
              </a:rPr>
              <a:t>لِيُضِيعَ </a:t>
            </a:r>
            <a:r>
              <a:rPr lang="ar-SA" sz="2400" dirty="0" smtClean="0">
                <a:solidFill>
                  <a:srgbClr val="FF0000"/>
                </a:solidFill>
              </a:rPr>
              <a:t>(39)</a:t>
            </a:r>
            <a:r>
              <a:rPr lang="ar-SA" dirty="0" smtClean="0">
                <a:solidFill>
                  <a:srgbClr val="FF0000"/>
                </a:solidFill>
              </a:rPr>
              <a:t> إِيمَنَكُمْ </a:t>
            </a:r>
            <a:r>
              <a:rPr lang="ar-SA" sz="2400" dirty="0" smtClean="0">
                <a:solidFill>
                  <a:srgbClr val="FF0000"/>
                </a:solidFill>
              </a:rPr>
              <a:t>(40)</a:t>
            </a:r>
          </a:p>
          <a:p>
            <a:pPr algn="ctr" rtl="1">
              <a:buNone/>
            </a:pPr>
            <a:r>
              <a:rPr lang="ar-SA" sz="2400" dirty="0" smtClean="0">
                <a:solidFill>
                  <a:srgbClr val="FF0000"/>
                </a:solidFill>
              </a:rPr>
              <a:t> </a:t>
            </a:r>
            <a:r>
              <a:rPr lang="ar-SA" dirty="0" smtClean="0">
                <a:solidFill>
                  <a:srgbClr val="FF0000"/>
                </a:solidFill>
              </a:rPr>
              <a:t>إِنَّ</a:t>
            </a:r>
            <a:r>
              <a:rPr lang="ar-SA" sz="2400" dirty="0" smtClean="0">
                <a:solidFill>
                  <a:srgbClr val="FF0000"/>
                </a:solidFill>
              </a:rPr>
              <a:t>(41) </a:t>
            </a:r>
            <a:r>
              <a:rPr lang="ar-SA" dirty="0" smtClean="0">
                <a:solidFill>
                  <a:srgbClr val="FF0000"/>
                </a:solidFill>
              </a:rPr>
              <a:t>اللّهَ</a:t>
            </a:r>
            <a:r>
              <a:rPr lang="ar-SA" sz="2400" dirty="0" smtClean="0">
                <a:solidFill>
                  <a:srgbClr val="FF0000"/>
                </a:solidFill>
              </a:rPr>
              <a:t>(42) </a:t>
            </a:r>
            <a:r>
              <a:rPr lang="ar-SA" dirty="0" smtClean="0">
                <a:solidFill>
                  <a:srgbClr val="FF0000"/>
                </a:solidFill>
              </a:rPr>
              <a:t>بِالنَّاسِ</a:t>
            </a:r>
            <a:r>
              <a:rPr lang="ar-SA" sz="2400" dirty="0" smtClean="0">
                <a:solidFill>
                  <a:srgbClr val="FF0000"/>
                </a:solidFill>
              </a:rPr>
              <a:t>(43)</a:t>
            </a:r>
            <a:r>
              <a:rPr lang="ar-SA" dirty="0" smtClean="0">
                <a:solidFill>
                  <a:srgbClr val="FF0000"/>
                </a:solidFill>
              </a:rPr>
              <a:t> لَرَءُوفٌ</a:t>
            </a:r>
            <a:r>
              <a:rPr lang="ar-SA" sz="2400" dirty="0" smtClean="0">
                <a:solidFill>
                  <a:srgbClr val="FF0000"/>
                </a:solidFill>
              </a:rPr>
              <a:t>(44) </a:t>
            </a:r>
            <a:r>
              <a:rPr lang="ar-SA" dirty="0" smtClean="0">
                <a:solidFill>
                  <a:srgbClr val="FF0000"/>
                </a:solidFill>
              </a:rPr>
              <a:t>رَّحِيمٌ</a:t>
            </a:r>
            <a:r>
              <a:rPr lang="ar-SA" sz="2400" dirty="0" smtClean="0">
                <a:solidFill>
                  <a:srgbClr val="FF0000"/>
                </a:solidFill>
              </a:rPr>
              <a:t>(45) </a:t>
            </a:r>
            <a:r>
              <a:rPr lang="ar-SA" dirty="0" smtClean="0">
                <a:solidFill>
                  <a:srgbClr val="FF0000"/>
                </a:solidFill>
              </a:rPr>
              <a:t>)</a:t>
            </a:r>
            <a:endParaRPr lang="en-US" dirty="0" smtClean="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rtl="1"/>
            <a:r>
              <a:rPr lang="ar-SA" sz="4000" b="1" dirty="0" smtClean="0"/>
              <a:t>رابعا: ( أُمة الوسط) تتجه الى الوسط!</a:t>
            </a:r>
            <a:endParaRPr lang="en-US" sz="4000" b="1" dirty="0" smtClean="0"/>
          </a:p>
        </p:txBody>
      </p:sp>
      <p:sp>
        <p:nvSpPr>
          <p:cNvPr id="28674" name="Content Placeholder 2"/>
          <p:cNvSpPr>
            <a:spLocks noGrp="1"/>
          </p:cNvSpPr>
          <p:nvPr>
            <p:ph idx="1"/>
          </p:nvPr>
        </p:nvSpPr>
        <p:spPr/>
        <p:txBody>
          <a:bodyPr/>
          <a:lstStyle/>
          <a:p>
            <a:pPr algn="just" rtl="1">
              <a:buNone/>
            </a:pPr>
            <a:r>
              <a:rPr lang="ar-SA" dirty="0" smtClean="0"/>
              <a:t>إن الأمة الإسلامية هي أمة الوسط (</a:t>
            </a:r>
            <a:r>
              <a:rPr lang="ar-SA" dirty="0" smtClean="0">
                <a:solidFill>
                  <a:srgbClr val="FF0000"/>
                </a:solidFill>
              </a:rPr>
              <a:t>وَكَذَلِكَ جَعَلْنَكُمْ أُمَّةً وَسَطًا </a:t>
            </a:r>
            <a:r>
              <a:rPr lang="ar-SA" dirty="0" smtClean="0"/>
              <a:t>) فهي تتجه في صلواتها الى مكة المكرمة (</a:t>
            </a:r>
            <a:r>
              <a:rPr lang="ar-SA" dirty="0" smtClean="0">
                <a:solidFill>
                  <a:srgbClr val="FF0000"/>
                </a:solidFill>
              </a:rPr>
              <a:t>أم القرى</a:t>
            </a:r>
            <a:r>
              <a:rPr lang="ar-SA" dirty="0" smtClean="0"/>
              <a:t>) التي تقع في مركز اليابسة وفي وسط  القارات السبع كما ثبت ذلك في الدراسات الحديثة فهي (</a:t>
            </a:r>
            <a:r>
              <a:rPr lang="ar-SA" dirty="0" smtClean="0">
                <a:solidFill>
                  <a:srgbClr val="FF0000"/>
                </a:solidFill>
              </a:rPr>
              <a:t>سرة الأرض ومنها دُحيت</a:t>
            </a:r>
            <a:r>
              <a:rPr lang="ar-SA" dirty="0" smtClean="0"/>
              <a:t>) كما قال المصطفى صلى الله عليه وسلم .وقد ورد ذكرها بإسم </a:t>
            </a:r>
            <a:r>
              <a:rPr lang="ar-SA" dirty="0" smtClean="0">
                <a:solidFill>
                  <a:srgbClr val="FF0000"/>
                </a:solidFill>
              </a:rPr>
              <a:t>(أم القرى )</a:t>
            </a:r>
            <a:r>
              <a:rPr lang="ar-SA" dirty="0" smtClean="0"/>
              <a:t> في القرآن الكريم مرتين وذلك في سورة الأنعام الآية رقم 92 وفي سورة الشورى الآية رقم 7 .</a:t>
            </a:r>
            <a:endParaRPr lang="ar-IQ"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ar-SA" smtClean="0">
                <a:solidFill>
                  <a:srgbClr val="FF0000"/>
                </a:solidFill>
              </a:rPr>
              <a:t> مكة المكرمة (ام القرى) مركز اليابسة</a:t>
            </a:r>
          </a:p>
        </p:txBody>
      </p:sp>
      <p:sp>
        <p:nvSpPr>
          <p:cNvPr id="33794" name="Content Placeholder 2"/>
          <p:cNvSpPr>
            <a:spLocks noGrp="1"/>
          </p:cNvSpPr>
          <p:nvPr>
            <p:ph idx="1"/>
          </p:nvPr>
        </p:nvSpPr>
        <p:spPr/>
        <p:txBody>
          <a:bodyPr/>
          <a:lstStyle/>
          <a:p>
            <a:pPr algn="just" rtl="1">
              <a:buFont typeface="Arial" charset="0"/>
              <a:buNone/>
            </a:pPr>
            <a:r>
              <a:rPr lang="ar-SA" dirty="0" smtClean="0"/>
              <a:t>قال تعالى:</a:t>
            </a:r>
            <a:endParaRPr lang="ar-SA" dirty="0" smtClean="0">
              <a:solidFill>
                <a:srgbClr val="FF0000"/>
              </a:solidFill>
            </a:endParaRPr>
          </a:p>
          <a:p>
            <a:pPr algn="just" rtl="1"/>
            <a:r>
              <a:rPr lang="ar-SA" dirty="0" smtClean="0">
                <a:solidFill>
                  <a:srgbClr val="FF0000"/>
                </a:solidFill>
              </a:rPr>
              <a:t> </a:t>
            </a:r>
            <a:r>
              <a:rPr lang="ar-SA" dirty="0" smtClean="0"/>
              <a:t>(وَهَٰذَا كِتَابٌ أَنْزَلْنَاهُ مُبَارَكٌ مُصَدِّقُ الَّذِي بَيْنَ يَدَيْهِ وَلِتُنْذِرَ     </a:t>
            </a:r>
            <a:r>
              <a:rPr lang="ar-SA" dirty="0" smtClean="0">
                <a:solidFill>
                  <a:srgbClr val="FF0000"/>
                </a:solidFill>
              </a:rPr>
              <a:t>أُمَّ الْقُرَىٰ وَمَنْ حَوْلَهَا </a:t>
            </a:r>
            <a:r>
              <a:rPr lang="ar-SA" dirty="0" smtClean="0"/>
              <a:t>وَالَّذِينَ يُؤْمِنُونَ بِالْآخِرَةِ يُؤْمِنُونَ بِهِ ۖ وَهُمْ عَلَىٰ صَلَاتِهِمْ يُحَافِظُونَ) [ الأنعام 6: 92] .</a:t>
            </a:r>
          </a:p>
          <a:p>
            <a:pPr algn="just" rtl="1"/>
            <a:r>
              <a:rPr lang="ar-SA" dirty="0" smtClean="0"/>
              <a:t>(وَكَذَٰلِكَ أَوْحَيْنَا إِلَيْكَ قُرْآنًا عَرَبِيًّا لِتُنْذِرَ </a:t>
            </a:r>
            <a:r>
              <a:rPr lang="ar-SA" dirty="0" smtClean="0">
                <a:solidFill>
                  <a:srgbClr val="FF0000"/>
                </a:solidFill>
              </a:rPr>
              <a:t>أُمَّ الْقُرَىٰ وَمَنْ حَوْلَهَا </a:t>
            </a:r>
            <a:r>
              <a:rPr lang="ar-SA" dirty="0" smtClean="0"/>
              <a:t>وَتُنْذِرَ يَوْمَ الْجَمْعِ لَا رَيْبَ فِيهِ ۚ فَرِيقٌ فِي الْجَنَّةِ وَفَرِيقٌ فِي السَّعِيرِ) [الشورى 42: 7]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rtlCol="0">
            <a:normAutofit fontScale="90000"/>
          </a:bodyPr>
          <a:lstStyle/>
          <a:p>
            <a:pPr fontAlgn="auto">
              <a:spcAft>
                <a:spcPts val="0"/>
              </a:spcAft>
              <a:defRPr/>
            </a:pPr>
            <a:r>
              <a:rPr lang="ar-SA" sz="3600" dirty="0" smtClean="0"/>
              <a:t>الأمة الإسلامية أمة الوسط (خير أمة أخرجت للناس) تتجه إلى  الوسط مكة المكرمة (</a:t>
            </a:r>
            <a:r>
              <a:rPr lang="ar-SA" sz="3600" dirty="0" smtClean="0">
                <a:solidFill>
                  <a:srgbClr val="FF0000"/>
                </a:solidFill>
              </a:rPr>
              <a:t>أم القرى</a:t>
            </a:r>
            <a:r>
              <a:rPr lang="ar-SA" sz="3600" dirty="0" smtClean="0"/>
              <a:t>) خير بقاع الأرض وأشرفها ومركزها</a:t>
            </a:r>
            <a:endParaRPr lang="en-US" sz="3600" dirty="0"/>
          </a:p>
        </p:txBody>
      </p:sp>
      <p:pic>
        <p:nvPicPr>
          <p:cNvPr id="29698" name="Picture 2" descr="C:\Users\Rand-Wajeeh\Pictures\mrkka2.jpg"/>
          <p:cNvPicPr>
            <a:picLocks noGrp="1" noChangeAspect="1" noChangeArrowheads="1"/>
          </p:cNvPicPr>
          <p:nvPr>
            <p:ph idx="1"/>
          </p:nvPr>
        </p:nvPicPr>
        <p:blipFill>
          <a:blip r:embed="rId2" cstate="print"/>
          <a:srcRect/>
          <a:stretch>
            <a:fillRect/>
          </a:stretch>
        </p:blipFill>
        <p:spPr>
          <a:xfrm>
            <a:off x="533400" y="1219200"/>
            <a:ext cx="7924800" cy="5410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3"/>
          <p:cNvPicPr>
            <a:picLocks noChangeAspect="1" noChangeArrowheads="1"/>
          </p:cNvPicPr>
          <p:nvPr/>
        </p:nvPicPr>
        <p:blipFill>
          <a:blip r:embed="rId2" cstate="print"/>
          <a:srcRect/>
          <a:stretch>
            <a:fillRect/>
          </a:stretch>
        </p:blipFill>
        <p:spPr bwMode="auto">
          <a:xfrm>
            <a:off x="1214438" y="71438"/>
            <a:ext cx="6357937" cy="665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globe"/>
          <p:cNvPicPr>
            <a:picLocks noChangeAspect="1" noChangeArrowheads="1"/>
          </p:cNvPicPr>
          <p:nvPr/>
        </p:nvPicPr>
        <p:blipFill>
          <a:blip r:embed="rId2" cstate="print"/>
          <a:srcRect/>
          <a:stretch>
            <a:fillRect/>
          </a:stretch>
        </p:blipFill>
        <p:spPr bwMode="auto">
          <a:xfrm>
            <a:off x="714375" y="-22225"/>
            <a:ext cx="7858125" cy="688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rtl="1"/>
            <a:r>
              <a:rPr lang="ar-SA" sz="5400" b="1" smtClean="0">
                <a:solidFill>
                  <a:srgbClr val="FF0000"/>
                </a:solidFill>
              </a:rPr>
              <a:t>المعجزة العددية في الآية</a:t>
            </a:r>
            <a:r>
              <a:rPr lang="ar-IQ" sz="5400" b="1" smtClean="0">
                <a:solidFill>
                  <a:srgbClr val="FF0000"/>
                </a:solidFill>
              </a:rPr>
              <a:t> رقم</a:t>
            </a:r>
            <a:r>
              <a:rPr lang="ar-SA" sz="5400" b="1" smtClean="0">
                <a:solidFill>
                  <a:srgbClr val="FF0000"/>
                </a:solidFill>
              </a:rPr>
              <a:t> 143 من سورة البقرة قوله تعالى</a:t>
            </a:r>
            <a:r>
              <a:rPr lang="ar-IQ" sz="5400" b="1" smtClean="0">
                <a:solidFill>
                  <a:srgbClr val="FF0000"/>
                </a:solidFill>
              </a:rPr>
              <a:t>:</a:t>
            </a:r>
            <a:endParaRPr lang="en-US" sz="5400" smtClean="0">
              <a:solidFill>
                <a:srgbClr val="FF0000"/>
              </a:solidFill>
            </a:endParaRPr>
          </a:p>
        </p:txBody>
      </p:sp>
      <p:sp>
        <p:nvSpPr>
          <p:cNvPr id="15362" name="Content Placeholder 2"/>
          <p:cNvSpPr>
            <a:spLocks noGrp="1"/>
          </p:cNvSpPr>
          <p:nvPr>
            <p:ph idx="1"/>
          </p:nvPr>
        </p:nvSpPr>
        <p:spPr>
          <a:xfrm>
            <a:off x="381000" y="1828800"/>
            <a:ext cx="8229600" cy="4525963"/>
          </a:xfrm>
        </p:spPr>
        <p:txBody>
          <a:bodyPr/>
          <a:lstStyle/>
          <a:p>
            <a:pPr algn="just" rtl="1">
              <a:buFont typeface="Arial" charset="0"/>
              <a:buNone/>
            </a:pPr>
            <a:r>
              <a:rPr lang="ar-SA" sz="4400" dirty="0" smtClean="0"/>
              <a:t>( وَكَذَلِكَ جَعَلْنَكُمْ أُمَّةً وَسَطًا لِّتَكُونُواْ شُهَدَاء عَلَى النَّاسِ وَيَكُونَ الرَّسُولُ عَلَيْكُمْ شَهِيدًا وَمَا جَعَلْنَا الْقِبْلَةَ الَّتِي كُنتَ عَلَيْهَا إِلاَّ لِنَعْلَمَ مَن يَتَّبِعُ الرَّسُولَ مِمَّن يَنقَلِبُ عَلَى عَقِبَيْهِ وَإِن كَانَتْ لَكَبِيرَةً إِلاَّ عَلَى الَّذِينَ هَدَى اللّهُ وَمَا كَانَ اللّهُ لِيُضِيعَ إِيمَنَكُمْ إِنَّ اللّهَ بِالنَّاسِ لَرَءُوفٌ رَّحِيمٌ)  </a:t>
            </a:r>
            <a:endParaRPr lang="en-US" sz="4400" dirty="0" smtClean="0"/>
          </a:p>
          <a:p>
            <a:pPr algn="just" rtl="1">
              <a:buFont typeface="Arial" charset="0"/>
              <a:buNone/>
            </a:pPr>
            <a:endParaRPr lang="ar-IQ" sz="4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fontAlgn="auto">
              <a:spcAft>
                <a:spcPts val="0"/>
              </a:spcAft>
              <a:defRPr/>
            </a:pPr>
            <a:r>
              <a:rPr lang="ar-SA" dirty="0" smtClean="0"/>
              <a:t> مكة المكرمة (</a:t>
            </a:r>
            <a:r>
              <a:rPr lang="ar-SA" b="1" dirty="0" smtClean="0">
                <a:solidFill>
                  <a:srgbClr val="FF0000"/>
                </a:solidFill>
              </a:rPr>
              <a:t>أم القرى</a:t>
            </a:r>
            <a:r>
              <a:rPr lang="ar-SA" dirty="0" smtClean="0"/>
              <a:t>) مركز اليابسة </a:t>
            </a:r>
            <a:br>
              <a:rPr lang="ar-SA" dirty="0" smtClean="0"/>
            </a:br>
            <a:r>
              <a:rPr lang="ar-SA" dirty="0" smtClean="0"/>
              <a:t>في الكرة الأرضية</a:t>
            </a:r>
            <a:endParaRPr lang="en-US" dirty="0"/>
          </a:p>
        </p:txBody>
      </p:sp>
      <p:pic>
        <p:nvPicPr>
          <p:cNvPr id="32770" name="Picture 5" descr="C:\Users\Rand-Wajeeh\Pictures\Mekka1.jpg"/>
          <p:cNvPicPr>
            <a:picLocks noGrp="1" noChangeAspect="1" noChangeArrowheads="1"/>
          </p:cNvPicPr>
          <p:nvPr>
            <p:ph idx="1"/>
          </p:nvPr>
        </p:nvPicPr>
        <p:blipFill>
          <a:blip r:embed="rId2" cstate="print"/>
          <a:srcRect/>
          <a:stretch>
            <a:fillRect/>
          </a:stretch>
        </p:blipFill>
        <p:spPr>
          <a:xfrm>
            <a:off x="685800" y="1371600"/>
            <a:ext cx="7391400" cy="5257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ar-SA" smtClean="0"/>
              <a:t>القارات السبع (اليابسة)</a:t>
            </a:r>
          </a:p>
        </p:txBody>
      </p:sp>
      <p:pic>
        <p:nvPicPr>
          <p:cNvPr id="36866" name="Content Placeholder 3" descr="k3continents.gif"/>
          <p:cNvPicPr>
            <a:picLocks noGrp="1" noChangeAspect="1"/>
          </p:cNvPicPr>
          <p:nvPr>
            <p:ph idx="1"/>
          </p:nvPr>
        </p:nvPicPr>
        <p:blipFill>
          <a:blip r:embed="rId2" cstate="print"/>
          <a:srcRect/>
          <a:stretch>
            <a:fillRect/>
          </a:stretch>
        </p:blipFill>
        <p:spPr>
          <a:xfrm>
            <a:off x="1714500" y="1709738"/>
            <a:ext cx="5715000" cy="43053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1"/>
          </a:xfrm>
        </p:spPr>
        <p:txBody>
          <a:bodyPr rtlCol="0">
            <a:normAutofit fontScale="90000"/>
          </a:bodyPr>
          <a:lstStyle/>
          <a:p>
            <a:pPr algn="just" fontAlgn="auto">
              <a:spcAft>
                <a:spcPts val="0"/>
              </a:spcAft>
              <a:defRPr/>
            </a:pPr>
            <a:r>
              <a:rPr lang="ar-SA" sz="2800" dirty="0" smtClean="0">
                <a:solidFill>
                  <a:srgbClr val="FF0000"/>
                </a:solidFill>
              </a:rPr>
              <a:t> عبارة ( البر والبحر) مجتمعة ومتتالية في الآية الكريمة نفسها قد تكررت في القرآن الكريم سبع مرات وقد يكون ذلك إشارة عن عدد القارات والمحيطات السبع.</a:t>
            </a:r>
            <a:endParaRPr lang="ar-SA" sz="2800" dirty="0">
              <a:solidFill>
                <a:srgbClr val="FF0000"/>
              </a:solidFill>
            </a:endParaRPr>
          </a:p>
        </p:txBody>
      </p:sp>
      <p:graphicFrame>
        <p:nvGraphicFramePr>
          <p:cNvPr id="4" name="Content Placeholder 3"/>
          <p:cNvGraphicFramePr>
            <a:graphicFrameLocks noGrp="1"/>
          </p:cNvGraphicFramePr>
          <p:nvPr>
            <p:ph idx="1"/>
          </p:nvPr>
        </p:nvGraphicFramePr>
        <p:xfrm>
          <a:off x="500005" y="928688"/>
          <a:ext cx="8215370" cy="5715041"/>
        </p:xfrm>
        <a:graphic>
          <a:graphicData uri="http://schemas.openxmlformats.org/drawingml/2006/table">
            <a:tbl>
              <a:tblPr rtl="1" firstRow="1" bandRow="1">
                <a:tableStyleId>{5C22544A-7EE6-4342-B048-85BDC9FD1C3A}</a:tableStyleId>
              </a:tblPr>
              <a:tblGrid>
                <a:gridCol w="609938"/>
                <a:gridCol w="5852937"/>
                <a:gridCol w="863103"/>
                <a:gridCol w="889392"/>
              </a:tblGrid>
              <a:tr h="171651">
                <a:tc gridSpan="4">
                  <a:txBody>
                    <a:bodyPr/>
                    <a:lstStyle/>
                    <a:p>
                      <a:pPr algn="ctr" rtl="1">
                        <a:spcAft>
                          <a:spcPts val="0"/>
                        </a:spcAft>
                      </a:pPr>
                      <a:endParaRPr lang="en-US" sz="1100" b="1" kern="0" dirty="0">
                        <a:latin typeface="Calibri"/>
                        <a:ea typeface="Times New Roman"/>
                        <a:cs typeface="Arial"/>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74511">
                <a:tc>
                  <a:txBody>
                    <a:bodyPr/>
                    <a:lstStyle/>
                    <a:p>
                      <a:pPr algn="ctr" rtl="1">
                        <a:spcAft>
                          <a:spcPts val="0"/>
                        </a:spcAft>
                      </a:pPr>
                      <a:r>
                        <a:rPr lang="ar-SA" sz="2000" b="1" dirty="0">
                          <a:latin typeface="Times New Roman"/>
                          <a:ea typeface="Times New Roman"/>
                          <a:cs typeface="Simplified Arabic"/>
                        </a:rPr>
                        <a:t>ت</a:t>
                      </a:r>
                      <a:endParaRPr lang="en-US" sz="2000" dirty="0">
                        <a:latin typeface="Times New Roman"/>
                        <a:ea typeface="Times New Roman"/>
                        <a:cs typeface="Simplified Arabic"/>
                      </a:endParaRPr>
                    </a:p>
                  </a:txBody>
                  <a:tcPr marL="68580" marR="68580" marT="0" marB="0"/>
                </a:tc>
                <a:tc>
                  <a:txBody>
                    <a:bodyPr/>
                    <a:lstStyle/>
                    <a:p>
                      <a:pPr algn="ctr" rtl="1">
                        <a:spcAft>
                          <a:spcPts val="0"/>
                        </a:spcAft>
                      </a:pPr>
                      <a:r>
                        <a:rPr lang="ar-SA" sz="2400" b="1" dirty="0">
                          <a:latin typeface="Times New Roman"/>
                          <a:ea typeface="Times New Roman"/>
                          <a:cs typeface="Simplified Arabic"/>
                        </a:rPr>
                        <a:t>الآية</a:t>
                      </a:r>
                      <a:endParaRPr lang="en-US" sz="2400" dirty="0">
                        <a:latin typeface="Times New Roman"/>
                        <a:ea typeface="Times New Roman"/>
                        <a:cs typeface="Simplified Arabic"/>
                      </a:endParaRPr>
                    </a:p>
                  </a:txBody>
                  <a:tcPr marL="68580" marR="68580" marT="0" marB="0"/>
                </a:tc>
                <a:tc>
                  <a:txBody>
                    <a:bodyPr/>
                    <a:lstStyle/>
                    <a:p>
                      <a:pPr algn="ctr" rtl="1">
                        <a:spcAft>
                          <a:spcPts val="0"/>
                        </a:spcAft>
                      </a:pPr>
                      <a:r>
                        <a:rPr lang="ar-SA" sz="2000" b="1" dirty="0">
                          <a:latin typeface="Times New Roman"/>
                          <a:ea typeface="Times New Roman"/>
                          <a:cs typeface="Simplified Arabic"/>
                        </a:rPr>
                        <a:t>السورة</a:t>
                      </a:r>
                      <a:endParaRPr lang="en-US" sz="2000" dirty="0">
                        <a:latin typeface="Times New Roman"/>
                        <a:ea typeface="Times New Roman"/>
                        <a:cs typeface="Simplified Arabic"/>
                      </a:endParaRPr>
                    </a:p>
                  </a:txBody>
                  <a:tcPr marL="68580" marR="68580" marT="0" marB="0"/>
                </a:tc>
                <a:tc>
                  <a:txBody>
                    <a:bodyPr/>
                    <a:lstStyle/>
                    <a:p>
                      <a:pPr algn="ctr" rtl="1">
                        <a:spcAft>
                          <a:spcPts val="0"/>
                        </a:spcAft>
                      </a:pPr>
                      <a:r>
                        <a:rPr lang="ar-SA" sz="2000" b="1" dirty="0">
                          <a:latin typeface="Times New Roman"/>
                          <a:ea typeface="Times New Roman"/>
                          <a:cs typeface="Simplified Arabic"/>
                        </a:rPr>
                        <a:t>رقم الآية</a:t>
                      </a:r>
                      <a:endParaRPr lang="en-US" sz="2000" dirty="0">
                        <a:latin typeface="Times New Roman"/>
                        <a:ea typeface="Times New Roman"/>
                        <a:cs typeface="Simplified Arabic"/>
                      </a:endParaRPr>
                    </a:p>
                  </a:txBody>
                  <a:tcPr marL="68580" marR="68580" marT="0" marB="0"/>
                </a:tc>
              </a:tr>
              <a:tr h="737450">
                <a:tc>
                  <a:txBody>
                    <a:bodyPr/>
                    <a:lstStyle/>
                    <a:p>
                      <a:pPr algn="ctr" rtl="1">
                        <a:spcAft>
                          <a:spcPts val="0"/>
                        </a:spcAft>
                      </a:pPr>
                      <a:r>
                        <a:rPr lang="ar-SA" sz="1800" dirty="0">
                          <a:latin typeface="Times New Roman"/>
                          <a:ea typeface="Times New Roman"/>
                          <a:cs typeface="+mj-cs"/>
                        </a:rPr>
                        <a:t>1</a:t>
                      </a:r>
                      <a:endParaRPr lang="en-US" sz="1800" dirty="0">
                        <a:latin typeface="Times New Roman"/>
                        <a:ea typeface="Times New Roman"/>
                        <a:cs typeface="+mj-cs"/>
                      </a:endParaRPr>
                    </a:p>
                  </a:txBody>
                  <a:tcPr marL="68580" marR="68580" marT="0" marB="0" anchor="ctr"/>
                </a:tc>
                <a:tc>
                  <a:txBody>
                    <a:bodyPr/>
                    <a:lstStyle/>
                    <a:p>
                      <a:pPr algn="just" rtl="1">
                        <a:spcAft>
                          <a:spcPts val="0"/>
                        </a:spcAft>
                      </a:pPr>
                      <a:r>
                        <a:rPr lang="ar-SA" sz="1600" b="1" dirty="0">
                          <a:latin typeface="Calibri"/>
                          <a:ea typeface="Times New Roman"/>
                          <a:cs typeface="+mj-cs"/>
                        </a:rPr>
                        <a:t>وَعِنْدَهُ مَفَاتِحُ الْغَيْبِ لا يَعْلَمُهَا إِلا هُوَ وَيَعْلَمُ مَا فِي </a:t>
                      </a:r>
                      <a:r>
                        <a:rPr lang="ar-SA" sz="1600" b="1" dirty="0">
                          <a:solidFill>
                            <a:srgbClr val="FF0000"/>
                          </a:solidFill>
                          <a:latin typeface="Calibri"/>
                          <a:ea typeface="Times New Roman"/>
                          <a:cs typeface="+mj-cs"/>
                        </a:rPr>
                        <a:t>الْبَرِّ وَالْبَحْرِ </a:t>
                      </a:r>
                      <a:r>
                        <a:rPr lang="ar-SA" sz="1600" b="1" dirty="0">
                          <a:latin typeface="Calibri"/>
                          <a:ea typeface="Times New Roman"/>
                          <a:cs typeface="+mj-cs"/>
                        </a:rPr>
                        <a:t>وَمَا تَسْقُطُ مِنْ وَرَقَةٍ إِلا يَعْلَمُهَا وَلا حَبَّةٍ فِي ظُلُمَاتِ الأَرْضِ وَلا رَطْبٍ وَلا يَابِسٍ إِلا فِي كِتَابٍ مُبِينٍ</a:t>
                      </a:r>
                      <a:endParaRPr lang="en-US" sz="1600" b="1" dirty="0">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الأنعام</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59</a:t>
                      </a:r>
                      <a:endParaRPr lang="en-US" sz="1800" kern="1200" dirty="0">
                        <a:solidFill>
                          <a:schemeClr val="dk1"/>
                        </a:solidFill>
                        <a:latin typeface="Times New Roman"/>
                        <a:ea typeface="Times New Roman"/>
                        <a:cs typeface="Simplified Arabic"/>
                      </a:endParaRPr>
                    </a:p>
                  </a:txBody>
                  <a:tcPr marL="68580" marR="68580" marT="0" marB="0" anchor="ctr"/>
                </a:tc>
              </a:tr>
              <a:tr h="680632">
                <a:tc>
                  <a:txBody>
                    <a:bodyPr/>
                    <a:lstStyle/>
                    <a:p>
                      <a:pPr algn="ctr" rtl="1">
                        <a:spcAft>
                          <a:spcPts val="0"/>
                        </a:spcAft>
                      </a:pPr>
                      <a:r>
                        <a:rPr lang="ar-SA" sz="1800" dirty="0">
                          <a:latin typeface="Times New Roman"/>
                          <a:ea typeface="Times New Roman"/>
                          <a:cs typeface="+mj-cs"/>
                        </a:rPr>
                        <a:t>2</a:t>
                      </a:r>
                      <a:endParaRPr lang="en-US" sz="1800" dirty="0">
                        <a:latin typeface="Times New Roman"/>
                        <a:ea typeface="Times New Roman"/>
                        <a:cs typeface="+mj-cs"/>
                      </a:endParaRPr>
                    </a:p>
                  </a:txBody>
                  <a:tcPr marL="68580" marR="68580" marT="0" marB="0" anchor="ctr"/>
                </a:tc>
                <a:tc>
                  <a:txBody>
                    <a:bodyPr/>
                    <a:lstStyle/>
                    <a:p>
                      <a:pPr marL="0" algn="just" defTabSz="914400" rtl="1" eaLnBrk="1" latinLnBrk="0" hangingPunct="1">
                        <a:spcAft>
                          <a:spcPts val="0"/>
                        </a:spcAft>
                      </a:pPr>
                      <a:r>
                        <a:rPr lang="ar-SA" sz="1600" b="1" kern="1200" dirty="0">
                          <a:solidFill>
                            <a:schemeClr val="dk1"/>
                          </a:solidFill>
                          <a:latin typeface="Calibri"/>
                          <a:ea typeface="Times New Roman"/>
                          <a:cs typeface="+mj-cs"/>
                        </a:rPr>
                        <a:t>قُلْ مَنْ يُنَجِّيكُمْ مِنْ ظُلُمَاتِ </a:t>
                      </a:r>
                      <a:r>
                        <a:rPr lang="ar-SA" sz="1600" b="1" kern="1200" dirty="0">
                          <a:solidFill>
                            <a:srgbClr val="FF0000"/>
                          </a:solidFill>
                          <a:latin typeface="Calibri"/>
                          <a:ea typeface="Times New Roman"/>
                          <a:cs typeface="+mj-cs"/>
                        </a:rPr>
                        <a:t>الْبَرِّ وَالْبَحْرِ </a:t>
                      </a:r>
                      <a:r>
                        <a:rPr lang="ar-SA" sz="1600" b="1" kern="1200" dirty="0">
                          <a:solidFill>
                            <a:schemeClr val="dk1"/>
                          </a:solidFill>
                          <a:latin typeface="Calibri"/>
                          <a:ea typeface="Times New Roman"/>
                          <a:cs typeface="+mj-cs"/>
                        </a:rPr>
                        <a:t>تَدْعُونَهُ تَضَرُّعًا وَخُفْيَةً لَئِنْ أَنجَانَا مِنْ هَذِهِ لَنَكُونَنَّ مِنْ الشَّاكِرِينَ</a:t>
                      </a:r>
                      <a:endParaRPr lang="en-US" sz="1600" b="1" kern="1200" dirty="0">
                        <a:solidFill>
                          <a:schemeClr val="dk1"/>
                        </a:solidFill>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الأنعام</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63</a:t>
                      </a:r>
                      <a:endParaRPr lang="en-US" sz="1800" kern="1200" dirty="0">
                        <a:solidFill>
                          <a:schemeClr val="dk1"/>
                        </a:solidFill>
                        <a:latin typeface="Times New Roman"/>
                        <a:ea typeface="Times New Roman"/>
                        <a:cs typeface="Simplified Arabic"/>
                      </a:endParaRPr>
                    </a:p>
                  </a:txBody>
                  <a:tcPr marL="68580" marR="68580" marT="0" marB="0" anchor="ctr"/>
                </a:tc>
              </a:tr>
              <a:tr h="742200">
                <a:tc>
                  <a:txBody>
                    <a:bodyPr/>
                    <a:lstStyle/>
                    <a:p>
                      <a:pPr algn="ctr" rtl="1">
                        <a:spcAft>
                          <a:spcPts val="0"/>
                        </a:spcAft>
                      </a:pPr>
                      <a:r>
                        <a:rPr lang="ar-SA" sz="1800" dirty="0">
                          <a:latin typeface="Times New Roman"/>
                          <a:ea typeface="Times New Roman"/>
                          <a:cs typeface="+mj-cs"/>
                        </a:rPr>
                        <a:t>3</a:t>
                      </a:r>
                      <a:endParaRPr lang="en-US" sz="1800" dirty="0">
                        <a:latin typeface="Times New Roman"/>
                        <a:ea typeface="Times New Roman"/>
                        <a:cs typeface="+mj-cs"/>
                      </a:endParaRPr>
                    </a:p>
                  </a:txBody>
                  <a:tcPr marL="68580" marR="68580" marT="0" marB="0" anchor="ctr"/>
                </a:tc>
                <a:tc>
                  <a:txBody>
                    <a:bodyPr/>
                    <a:lstStyle/>
                    <a:p>
                      <a:pPr marL="0" algn="just" defTabSz="914400" rtl="1" eaLnBrk="1" latinLnBrk="0" hangingPunct="1">
                        <a:spcAft>
                          <a:spcPts val="0"/>
                        </a:spcAft>
                      </a:pPr>
                      <a:r>
                        <a:rPr lang="ar-SA" sz="1600" b="1" kern="1200" dirty="0">
                          <a:solidFill>
                            <a:schemeClr val="dk1"/>
                          </a:solidFill>
                          <a:latin typeface="Calibri"/>
                          <a:ea typeface="Times New Roman"/>
                          <a:cs typeface="+mj-cs"/>
                        </a:rPr>
                        <a:t>وَهُوَ الَّذِي جَعَلَ لَكُمْ النُّجُومَ لِتَهْتَدُوا بِهَا فِي ظُلُمَاتِ </a:t>
                      </a:r>
                      <a:r>
                        <a:rPr lang="ar-SA" sz="1600" b="1" kern="1200" dirty="0">
                          <a:solidFill>
                            <a:srgbClr val="FF0000"/>
                          </a:solidFill>
                          <a:latin typeface="Calibri"/>
                          <a:ea typeface="Times New Roman"/>
                          <a:cs typeface="+mj-cs"/>
                        </a:rPr>
                        <a:t>الْبَرِّ وَالْبَحْرِ </a:t>
                      </a:r>
                      <a:r>
                        <a:rPr lang="ar-SA" sz="1600" b="1" kern="1200" dirty="0">
                          <a:solidFill>
                            <a:schemeClr val="dk1"/>
                          </a:solidFill>
                          <a:latin typeface="Calibri"/>
                          <a:ea typeface="Times New Roman"/>
                          <a:cs typeface="+mj-cs"/>
                        </a:rPr>
                        <a:t>قَدْ فَصَّلْنَا الآيَاتِ لِقَوْمٍ يَعْلَمُونَ</a:t>
                      </a:r>
                      <a:endParaRPr lang="en-US" sz="1600" b="1" kern="1200" dirty="0">
                        <a:solidFill>
                          <a:schemeClr val="dk1"/>
                        </a:solidFill>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الأنعام</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97</a:t>
                      </a:r>
                      <a:endParaRPr lang="en-US" sz="1800" kern="1200" dirty="0">
                        <a:solidFill>
                          <a:schemeClr val="dk1"/>
                        </a:solidFill>
                        <a:latin typeface="Times New Roman"/>
                        <a:ea typeface="Times New Roman"/>
                        <a:cs typeface="Simplified Arabic"/>
                      </a:endParaRPr>
                    </a:p>
                  </a:txBody>
                  <a:tcPr marL="68580" marR="68580" marT="0" marB="0" anchor="ctr"/>
                </a:tc>
              </a:tr>
              <a:tr h="1179920">
                <a:tc>
                  <a:txBody>
                    <a:bodyPr/>
                    <a:lstStyle/>
                    <a:p>
                      <a:pPr algn="ctr" rtl="1">
                        <a:spcAft>
                          <a:spcPts val="0"/>
                        </a:spcAft>
                      </a:pPr>
                      <a:r>
                        <a:rPr lang="ar-SA" sz="1800" dirty="0">
                          <a:latin typeface="Times New Roman"/>
                          <a:ea typeface="Times New Roman"/>
                          <a:cs typeface="+mj-cs"/>
                        </a:rPr>
                        <a:t>4</a:t>
                      </a:r>
                      <a:endParaRPr lang="en-US" sz="1800" dirty="0">
                        <a:latin typeface="Times New Roman"/>
                        <a:ea typeface="Times New Roman"/>
                        <a:cs typeface="+mj-cs"/>
                      </a:endParaRPr>
                    </a:p>
                  </a:txBody>
                  <a:tcPr marL="68580" marR="68580" marT="0" marB="0" anchor="ctr"/>
                </a:tc>
                <a:tc>
                  <a:txBody>
                    <a:bodyPr/>
                    <a:lstStyle/>
                    <a:p>
                      <a:pPr marL="0" algn="just" defTabSz="914400" rtl="1" eaLnBrk="1" latinLnBrk="0" hangingPunct="1">
                        <a:spcAft>
                          <a:spcPts val="0"/>
                        </a:spcAft>
                        <a:tabLst>
                          <a:tab pos="625475" algn="l"/>
                        </a:tabLst>
                      </a:pPr>
                      <a:r>
                        <a:rPr lang="ar-SA" sz="1600" b="1" kern="1200" dirty="0">
                          <a:solidFill>
                            <a:schemeClr val="dk1"/>
                          </a:solidFill>
                          <a:latin typeface="Calibri"/>
                          <a:ea typeface="Times New Roman"/>
                          <a:cs typeface="+mj-cs"/>
                        </a:rPr>
                        <a:t>هُوَ الَّذِي يُسَيِّرُكُمْ </a:t>
                      </a:r>
                      <a:r>
                        <a:rPr lang="ar-SA" sz="1600" b="1" kern="1200" dirty="0" smtClean="0">
                          <a:solidFill>
                            <a:schemeClr val="dk1"/>
                          </a:solidFill>
                          <a:latin typeface="Calibri"/>
                          <a:ea typeface="Times New Roman"/>
                          <a:cs typeface="+mj-cs"/>
                        </a:rPr>
                        <a:t> في ظلمات </a:t>
                      </a:r>
                      <a:r>
                        <a:rPr lang="ar-SA" sz="1600" b="1" kern="1200" dirty="0" smtClean="0">
                          <a:solidFill>
                            <a:srgbClr val="FF0000"/>
                          </a:solidFill>
                          <a:latin typeface="Calibri"/>
                          <a:ea typeface="Times New Roman"/>
                          <a:cs typeface="+mj-cs"/>
                        </a:rPr>
                        <a:t>ال</a:t>
                      </a:r>
                      <a:r>
                        <a:rPr lang="ar-SA" sz="1600" b="1" kern="1200" dirty="0" smtClean="0">
                          <a:solidFill>
                            <a:srgbClr val="FF0000"/>
                          </a:solidFill>
                          <a:latin typeface="+mn-lt"/>
                          <a:ea typeface="Times New Roman"/>
                          <a:cs typeface="+mj-cs"/>
                        </a:rPr>
                        <a:t>بَرِّ </a:t>
                      </a:r>
                      <a:r>
                        <a:rPr lang="ar-SA" sz="1600" b="1" kern="1200" dirty="0" smtClean="0">
                          <a:solidFill>
                            <a:srgbClr val="FF0000"/>
                          </a:solidFill>
                          <a:latin typeface="Calibri"/>
                          <a:ea typeface="Times New Roman"/>
                          <a:cs typeface="+mj-cs"/>
                        </a:rPr>
                        <a:t>وَا</a:t>
                      </a:r>
                      <a:r>
                        <a:rPr lang="ar-SA" sz="1600" b="1" kern="1200" dirty="0" smtClean="0">
                          <a:solidFill>
                            <a:srgbClr val="FF0000"/>
                          </a:solidFill>
                          <a:latin typeface="+mn-lt"/>
                          <a:ea typeface="Times New Roman"/>
                          <a:cs typeface="+mj-cs"/>
                        </a:rPr>
                        <a:t>لْ</a:t>
                      </a:r>
                      <a:r>
                        <a:rPr lang="ar-SA" sz="1600" b="1" kern="1200" dirty="0" smtClean="0">
                          <a:solidFill>
                            <a:srgbClr val="FF0000"/>
                          </a:solidFill>
                          <a:latin typeface="Calibri"/>
                          <a:ea typeface="Times New Roman"/>
                          <a:cs typeface="+mj-cs"/>
                        </a:rPr>
                        <a:t>ْبَحْرِ </a:t>
                      </a:r>
                      <a:r>
                        <a:rPr lang="ar-SA" sz="1600" b="1" kern="1200" dirty="0">
                          <a:solidFill>
                            <a:schemeClr val="dk1"/>
                          </a:solidFill>
                          <a:latin typeface="Calibri"/>
                          <a:ea typeface="Times New Roman"/>
                          <a:cs typeface="+mj-cs"/>
                        </a:rPr>
                        <a:t>حَتَّى إِذَا كُنْتُمْ فِي الْفُلْكِ وَجَرَيْنَ بِهِمْ بِرِيحٍ طَيِّبَةٍ وَفَرِحُوا بِهَا جَاءَتْهَا رِيحٌ عَاصِفٌ وَجَاءَهُمْ الْمَوْجُ مِنْ كُلِّ مَكَانٍ وَظَنُّوا أَنَّهُمْ أُحِيطَ بِهِمْ دَعَوْا اللَّهَ مُخْلِصِينَ لَهُ الدِّينَ لَئِنْ أَنْجَيْتَنَا مِنْ هَذِهِ لَنَكُونَنَّ مِنْ الشَّاكِرِينَ</a:t>
                      </a:r>
                      <a:endParaRPr lang="en-US" sz="1600" b="1" kern="1200" dirty="0">
                        <a:solidFill>
                          <a:schemeClr val="dk1"/>
                        </a:solidFill>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يونس</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22</a:t>
                      </a:r>
                      <a:endParaRPr lang="en-US" sz="1800" kern="1200" dirty="0">
                        <a:solidFill>
                          <a:schemeClr val="dk1"/>
                        </a:solidFill>
                        <a:latin typeface="Times New Roman"/>
                        <a:ea typeface="Times New Roman"/>
                        <a:cs typeface="Simplified Arabic"/>
                      </a:endParaRPr>
                    </a:p>
                  </a:txBody>
                  <a:tcPr marL="68580" marR="68580" marT="0" marB="0" anchor="ctr"/>
                </a:tc>
              </a:tr>
              <a:tr h="648757">
                <a:tc>
                  <a:txBody>
                    <a:bodyPr/>
                    <a:lstStyle/>
                    <a:p>
                      <a:pPr algn="ctr" rtl="1">
                        <a:spcAft>
                          <a:spcPts val="0"/>
                        </a:spcAft>
                      </a:pPr>
                      <a:r>
                        <a:rPr lang="ar-SA" sz="1800" dirty="0">
                          <a:latin typeface="Times New Roman"/>
                          <a:ea typeface="Times New Roman"/>
                          <a:cs typeface="+mj-cs"/>
                        </a:rPr>
                        <a:t>5</a:t>
                      </a:r>
                      <a:endParaRPr lang="en-US" sz="1800" dirty="0">
                        <a:latin typeface="Times New Roman"/>
                        <a:ea typeface="Times New Roman"/>
                        <a:cs typeface="+mj-cs"/>
                      </a:endParaRPr>
                    </a:p>
                  </a:txBody>
                  <a:tcPr marL="68580" marR="68580" marT="0" marB="0" anchor="ctr"/>
                </a:tc>
                <a:tc>
                  <a:txBody>
                    <a:bodyPr/>
                    <a:lstStyle/>
                    <a:p>
                      <a:pPr marL="0" algn="just" defTabSz="914400" rtl="1" eaLnBrk="1" latinLnBrk="0" hangingPunct="1">
                        <a:spcAft>
                          <a:spcPts val="0"/>
                        </a:spcAft>
                      </a:pPr>
                      <a:r>
                        <a:rPr lang="ar-SA" sz="1600" b="1" kern="1200" dirty="0">
                          <a:solidFill>
                            <a:schemeClr val="dk1"/>
                          </a:solidFill>
                          <a:latin typeface="Calibri"/>
                          <a:ea typeface="Times New Roman"/>
                          <a:cs typeface="+mj-cs"/>
                        </a:rPr>
                        <a:t>وَلَقَدْ كَرَّمْنَا بَنِي آدَمَ وَحَمَلْنَاهُمْ فِي </a:t>
                      </a:r>
                      <a:r>
                        <a:rPr lang="ar-SA" sz="1600" b="1" kern="1200" dirty="0">
                          <a:solidFill>
                            <a:srgbClr val="FF0000"/>
                          </a:solidFill>
                          <a:latin typeface="Calibri"/>
                          <a:ea typeface="Times New Roman"/>
                          <a:cs typeface="+mj-cs"/>
                        </a:rPr>
                        <a:t>الْبَرِّ وَالْبَحْرِ </a:t>
                      </a:r>
                      <a:r>
                        <a:rPr lang="ar-SA" sz="1600" b="1" kern="1200" dirty="0">
                          <a:solidFill>
                            <a:schemeClr val="dk1"/>
                          </a:solidFill>
                          <a:latin typeface="Calibri"/>
                          <a:ea typeface="Times New Roman"/>
                          <a:cs typeface="+mj-cs"/>
                        </a:rPr>
                        <a:t>وَرَزَقْنَاهُمْ مِنْ الطَّيِّبَاتِ وَفَضَّلْنَاهُمْ عَلَى كَثِيرٍ مِمَّنْ خَلَقْنَا تَفْضِيلا</a:t>
                      </a:r>
                      <a:endParaRPr lang="en-US" sz="1600" b="1" kern="1200" dirty="0">
                        <a:solidFill>
                          <a:schemeClr val="dk1"/>
                        </a:solidFill>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الإسراء</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70</a:t>
                      </a:r>
                      <a:endParaRPr lang="en-US" sz="1800" kern="1200" dirty="0">
                        <a:solidFill>
                          <a:schemeClr val="dk1"/>
                        </a:solidFill>
                        <a:latin typeface="Times New Roman"/>
                        <a:ea typeface="Times New Roman"/>
                        <a:cs typeface="Simplified Arabic"/>
                      </a:endParaRPr>
                    </a:p>
                  </a:txBody>
                  <a:tcPr marL="68580" marR="68580" marT="0" marB="0" anchor="ctr"/>
                </a:tc>
              </a:tr>
              <a:tr h="589960">
                <a:tc>
                  <a:txBody>
                    <a:bodyPr/>
                    <a:lstStyle/>
                    <a:p>
                      <a:pPr algn="ctr" rtl="1">
                        <a:spcAft>
                          <a:spcPts val="0"/>
                        </a:spcAft>
                      </a:pPr>
                      <a:r>
                        <a:rPr lang="ar-SA" sz="1800" dirty="0">
                          <a:latin typeface="Times New Roman"/>
                          <a:ea typeface="Times New Roman"/>
                          <a:cs typeface="+mj-cs"/>
                        </a:rPr>
                        <a:t>6</a:t>
                      </a:r>
                      <a:endParaRPr lang="en-US" sz="1800" dirty="0">
                        <a:latin typeface="Times New Roman"/>
                        <a:ea typeface="Times New Roman"/>
                        <a:cs typeface="+mj-cs"/>
                      </a:endParaRPr>
                    </a:p>
                  </a:txBody>
                  <a:tcPr marL="68580" marR="68580" marT="0" marB="0" anchor="ctr"/>
                </a:tc>
                <a:tc>
                  <a:txBody>
                    <a:bodyPr/>
                    <a:lstStyle/>
                    <a:p>
                      <a:pPr marL="0" algn="just" defTabSz="914400" rtl="1" eaLnBrk="1" latinLnBrk="0" hangingPunct="1">
                        <a:spcAft>
                          <a:spcPts val="0"/>
                        </a:spcAft>
                      </a:pPr>
                      <a:r>
                        <a:rPr lang="ar-SA" sz="1600" b="1" kern="1200" dirty="0">
                          <a:solidFill>
                            <a:schemeClr val="dk1"/>
                          </a:solidFill>
                          <a:latin typeface="Calibri"/>
                          <a:ea typeface="Times New Roman"/>
                          <a:cs typeface="+mj-cs"/>
                        </a:rPr>
                        <a:t>أَمَّنْ يَهْدِيكُمْ فِي ظُلُمَاتِ </a:t>
                      </a:r>
                      <a:r>
                        <a:rPr lang="ar-SA" sz="1600" b="1" kern="1200" dirty="0">
                          <a:solidFill>
                            <a:srgbClr val="FF0000"/>
                          </a:solidFill>
                          <a:latin typeface="Calibri"/>
                          <a:ea typeface="Times New Roman"/>
                          <a:cs typeface="+mj-cs"/>
                        </a:rPr>
                        <a:t>الْبَرِّ وَالْبَحْرِ </a:t>
                      </a:r>
                      <a:r>
                        <a:rPr lang="ar-SA" sz="1600" b="1" kern="1200" dirty="0">
                          <a:solidFill>
                            <a:schemeClr val="dk1"/>
                          </a:solidFill>
                          <a:latin typeface="Calibri"/>
                          <a:ea typeface="Times New Roman"/>
                          <a:cs typeface="+mj-cs"/>
                        </a:rPr>
                        <a:t>وَمَنْ يُرْسِلُ الرِّيَاحَ بُشْرًا بَيْنَ يَدَيْ رَحْمَتِهِ أَئِلَهٌ مَعَ اللَّهِ تَعَالَى اللَّهُ عَمَّا يُشْرِكُونَ</a:t>
                      </a:r>
                      <a:endParaRPr lang="en-US" sz="1600" b="1" kern="1200" dirty="0">
                        <a:solidFill>
                          <a:schemeClr val="dk1"/>
                        </a:solidFill>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النمل</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63</a:t>
                      </a:r>
                      <a:endParaRPr lang="en-US" sz="1800" kern="1200" dirty="0">
                        <a:solidFill>
                          <a:schemeClr val="dk1"/>
                        </a:solidFill>
                        <a:latin typeface="Times New Roman"/>
                        <a:ea typeface="Times New Roman"/>
                        <a:cs typeface="Simplified Arabic"/>
                      </a:endParaRPr>
                    </a:p>
                  </a:txBody>
                  <a:tcPr marL="68580" marR="68580" marT="0" marB="0" anchor="ctr"/>
                </a:tc>
              </a:tr>
              <a:tr h="589960">
                <a:tc>
                  <a:txBody>
                    <a:bodyPr/>
                    <a:lstStyle/>
                    <a:p>
                      <a:pPr algn="ctr" rtl="1">
                        <a:spcAft>
                          <a:spcPts val="0"/>
                        </a:spcAft>
                      </a:pPr>
                      <a:r>
                        <a:rPr lang="ar-SA" sz="1800" dirty="0">
                          <a:latin typeface="Times New Roman"/>
                          <a:ea typeface="Times New Roman"/>
                          <a:cs typeface="Simplified Arabic"/>
                        </a:rPr>
                        <a:t>7</a:t>
                      </a:r>
                      <a:endParaRPr lang="en-US" sz="1800" dirty="0">
                        <a:latin typeface="Times New Roman"/>
                        <a:ea typeface="Times New Roman"/>
                        <a:cs typeface="Simplified Arabic"/>
                      </a:endParaRPr>
                    </a:p>
                  </a:txBody>
                  <a:tcPr marL="68580" marR="68580" marT="0" marB="0" anchor="ctr"/>
                </a:tc>
                <a:tc>
                  <a:txBody>
                    <a:bodyPr/>
                    <a:lstStyle/>
                    <a:p>
                      <a:pPr marL="0" algn="just" defTabSz="914400" rtl="1" eaLnBrk="1" latinLnBrk="0" hangingPunct="1">
                        <a:spcAft>
                          <a:spcPts val="0"/>
                        </a:spcAft>
                      </a:pPr>
                      <a:r>
                        <a:rPr lang="ar-SA" sz="1600" b="1" kern="1200" dirty="0">
                          <a:solidFill>
                            <a:schemeClr val="dk1"/>
                          </a:solidFill>
                          <a:latin typeface="Calibri"/>
                          <a:ea typeface="Times New Roman"/>
                          <a:cs typeface="+mj-cs"/>
                        </a:rPr>
                        <a:t>ظَهَرَ الْفَسَادُ فِي </a:t>
                      </a:r>
                      <a:r>
                        <a:rPr lang="ar-SA" sz="1600" b="1" kern="1200" dirty="0">
                          <a:solidFill>
                            <a:srgbClr val="FF0000"/>
                          </a:solidFill>
                          <a:latin typeface="Calibri"/>
                          <a:ea typeface="Times New Roman"/>
                          <a:cs typeface="+mj-cs"/>
                        </a:rPr>
                        <a:t>الْبَرِّ وَالْبَحْرِ </a:t>
                      </a:r>
                      <a:r>
                        <a:rPr lang="ar-SA" sz="1600" b="1" kern="1200" dirty="0">
                          <a:solidFill>
                            <a:schemeClr val="dk1"/>
                          </a:solidFill>
                          <a:latin typeface="Calibri"/>
                          <a:ea typeface="Times New Roman"/>
                          <a:cs typeface="+mj-cs"/>
                        </a:rPr>
                        <a:t>بِمَا كَسَبَتْ أَيْدِي النَّاسِ لِيُذِيقَهُمْ بَعْضَ الَّذِي عَمِلُوا لَعَلَّهُمْ يَرْجِعُونَ</a:t>
                      </a:r>
                      <a:endParaRPr lang="en-US" sz="1600" b="1" kern="1200" dirty="0">
                        <a:solidFill>
                          <a:schemeClr val="dk1"/>
                        </a:solidFill>
                        <a:latin typeface="Calibri"/>
                        <a:ea typeface="Times New Roman"/>
                        <a:cs typeface="+mj-cs"/>
                      </a:endParaRPr>
                    </a:p>
                  </a:txBody>
                  <a:tcPr marL="68580" marR="68580" marT="0" marB="0"/>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الروم</a:t>
                      </a:r>
                      <a:endParaRPr lang="en-US" sz="1800" kern="1200" dirty="0">
                        <a:solidFill>
                          <a:schemeClr val="dk1"/>
                        </a:solidFill>
                        <a:latin typeface="Times New Roman"/>
                        <a:ea typeface="Times New Roman"/>
                        <a:cs typeface="Simplified Arabic"/>
                      </a:endParaRPr>
                    </a:p>
                  </a:txBody>
                  <a:tcPr marL="68580" marR="68580" marT="0" marB="0" anchor="ctr"/>
                </a:tc>
                <a:tc>
                  <a:txBody>
                    <a:bodyPr/>
                    <a:lstStyle/>
                    <a:p>
                      <a:pPr marL="0" algn="ctr" defTabSz="914400" rtl="1" eaLnBrk="1" latinLnBrk="0" hangingPunct="1">
                        <a:spcAft>
                          <a:spcPts val="0"/>
                        </a:spcAft>
                      </a:pPr>
                      <a:r>
                        <a:rPr lang="ar-SA" sz="1800" kern="1200" dirty="0">
                          <a:solidFill>
                            <a:schemeClr val="dk1"/>
                          </a:solidFill>
                          <a:latin typeface="Times New Roman"/>
                          <a:ea typeface="Times New Roman"/>
                          <a:cs typeface="Simplified Arabic"/>
                        </a:rPr>
                        <a:t>41</a:t>
                      </a:r>
                      <a:endParaRPr lang="en-US" sz="1800" kern="1200" dirty="0">
                        <a:solidFill>
                          <a:schemeClr val="dk1"/>
                        </a:solidFill>
                        <a:latin typeface="Times New Roman"/>
                        <a:ea typeface="Times New Roman"/>
                        <a:cs typeface="Simplified Arabic"/>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ar-SA" b="1" dirty="0" smtClean="0"/>
              <a:t>( أُمة الوسط) تتجه الى الوسط!</a:t>
            </a:r>
            <a:endParaRPr lang="en-US" dirty="0" smtClean="0"/>
          </a:p>
        </p:txBody>
      </p:sp>
      <p:sp>
        <p:nvSpPr>
          <p:cNvPr id="3" name="Content Placeholder 2"/>
          <p:cNvSpPr>
            <a:spLocks noGrp="1"/>
          </p:cNvSpPr>
          <p:nvPr>
            <p:ph idx="1"/>
          </p:nvPr>
        </p:nvSpPr>
        <p:spPr>
          <a:xfrm>
            <a:off x="228600" y="1600200"/>
            <a:ext cx="8686800" cy="4525963"/>
          </a:xfrm>
        </p:spPr>
        <p:txBody>
          <a:bodyPr rtlCol="0">
            <a:normAutofit fontScale="92500"/>
          </a:bodyPr>
          <a:lstStyle/>
          <a:p>
            <a:pPr algn="just" rtl="1" fontAlgn="auto">
              <a:spcAft>
                <a:spcPts val="0"/>
              </a:spcAft>
              <a:buFont typeface="Arial" pitchFamily="34" charset="0"/>
              <a:buNone/>
              <a:defRPr/>
            </a:pPr>
            <a:r>
              <a:rPr lang="ar-SA" b="1" dirty="0" smtClean="0"/>
              <a:t>الحقائق المستنبطة:</a:t>
            </a:r>
          </a:p>
          <a:p>
            <a:pPr marL="514350" indent="-514350" algn="just" rtl="1" fontAlgn="auto">
              <a:spcAft>
                <a:spcPts val="0"/>
              </a:spcAft>
              <a:buFont typeface="+mj-lt"/>
              <a:buAutoNum type="arabicPeriod"/>
              <a:defRPr/>
            </a:pPr>
            <a:r>
              <a:rPr lang="ar-SA" dirty="0" smtClean="0"/>
              <a:t>عبارة (</a:t>
            </a:r>
            <a:r>
              <a:rPr lang="ar-SA" dirty="0" smtClean="0">
                <a:solidFill>
                  <a:srgbClr val="FF0000"/>
                </a:solidFill>
              </a:rPr>
              <a:t>أُمَّ الْقُرَىٰ وَمَنْ حَوْلَهَا ) </a:t>
            </a:r>
            <a:r>
              <a:rPr lang="ar-SA" dirty="0" smtClean="0"/>
              <a:t>في سورة الأنعام تقع في وسط الآية  بالضبط حيث تسبقها </a:t>
            </a:r>
            <a:r>
              <a:rPr lang="ar-SA" dirty="0" smtClean="0">
                <a:solidFill>
                  <a:srgbClr val="FF0000"/>
                </a:solidFill>
              </a:rPr>
              <a:t>تسع كلمات </a:t>
            </a:r>
            <a:r>
              <a:rPr lang="ar-SA" dirty="0" smtClean="0"/>
              <a:t>وتليها </a:t>
            </a:r>
            <a:r>
              <a:rPr lang="ar-SA" dirty="0" smtClean="0">
                <a:solidFill>
                  <a:srgbClr val="FF0000"/>
                </a:solidFill>
              </a:rPr>
              <a:t>تسع كلمات </a:t>
            </a:r>
            <a:r>
              <a:rPr lang="ar-SA" dirty="0" smtClean="0"/>
              <a:t>كذلك وكما يلي:</a:t>
            </a:r>
          </a:p>
          <a:p>
            <a:pPr marL="514350" indent="-514350" algn="just" rtl="1" fontAlgn="auto">
              <a:spcAft>
                <a:spcPts val="0"/>
              </a:spcAft>
              <a:buFont typeface="Arial" pitchFamily="34" charset="0"/>
              <a:buNone/>
              <a:defRPr/>
            </a:pPr>
            <a:r>
              <a:rPr lang="ar-SA" dirty="0" smtClean="0"/>
              <a:t>	( وَهَٰذَا  كِتَابٌ  أَنْزَلْنَاهُ  مُبَارَكٌ  مُصَدِّقُ  الَّذِي  بَيْنَ  يَدَيْهِ  وَلِتُنْذِر</a:t>
            </a:r>
          </a:p>
          <a:p>
            <a:pPr marL="514350" indent="-514350" algn="just" rtl="1" fontAlgn="auto">
              <a:spcAft>
                <a:spcPts val="0"/>
              </a:spcAft>
              <a:buFont typeface="Arial" pitchFamily="34" charset="0"/>
              <a:buNone/>
              <a:defRPr/>
            </a:pPr>
            <a:r>
              <a:rPr lang="ar-SA" dirty="0" smtClean="0"/>
              <a:t>				</a:t>
            </a:r>
            <a:r>
              <a:rPr lang="ar-SA" dirty="0" smtClean="0">
                <a:solidFill>
                  <a:srgbClr val="FF0000"/>
                </a:solidFill>
              </a:rPr>
              <a:t>أُمَّ الْقُرَىٰ وَمَنْ حَوْلَهَا</a:t>
            </a:r>
          </a:p>
          <a:p>
            <a:pPr marL="514350" indent="-514350" algn="r" rtl="1" fontAlgn="auto">
              <a:spcAft>
                <a:spcPts val="0"/>
              </a:spcAft>
              <a:buFont typeface="Arial" pitchFamily="34" charset="0"/>
              <a:buNone/>
              <a:defRPr/>
            </a:pPr>
            <a:r>
              <a:rPr lang="ar-SA" dirty="0" smtClean="0">
                <a:solidFill>
                  <a:srgbClr val="FF0000"/>
                </a:solidFill>
              </a:rPr>
              <a:t>	 </a:t>
            </a:r>
            <a:r>
              <a:rPr lang="ar-SA" dirty="0" smtClean="0"/>
              <a:t>وَالَّذِينَ يُؤْمِنُونَ بِالْآخِرَةِ يُؤْمِنُونَ بِهِ ۖ وَهُمْ عَلَىٰ صَلَاتِهِمْ يُحَافِظُونَ). </a:t>
            </a:r>
          </a:p>
          <a:p>
            <a:pPr marL="514350" indent="-514350" algn="just" rtl="1" fontAlgn="auto">
              <a:spcAft>
                <a:spcPts val="0"/>
              </a:spcAft>
              <a:buFont typeface="Arial" pitchFamily="34" charset="0"/>
              <a:buNone/>
              <a:defRPr/>
            </a:pPr>
            <a:r>
              <a:rPr lang="ar-SA" dirty="0" smtClean="0"/>
              <a:t>	وفي ذلك إشارة الى توسط مكة المكرمة جغرافيا وعدديا كما في الآية الكريمة! ورقم ألآية  </a:t>
            </a:r>
            <a:r>
              <a:rPr lang="ar-SA" dirty="0" smtClean="0">
                <a:solidFill>
                  <a:srgbClr val="FF0000"/>
                </a:solidFill>
              </a:rPr>
              <a:t>92</a:t>
            </a:r>
            <a:r>
              <a:rPr lang="ar-SA" dirty="0" smtClean="0"/>
              <a:t> يشير الى ذلك أيضا!</a:t>
            </a:r>
          </a:p>
          <a:p>
            <a:pPr marL="514350" indent="-514350" algn="just" rtl="1" fontAlgn="auto">
              <a:spcAft>
                <a:spcPts val="0"/>
              </a:spcAft>
              <a:buFont typeface="Arial" pitchFamily="34" charset="0"/>
              <a:buNone/>
              <a:defRPr/>
            </a:pPr>
            <a:endParaRPr lang="ar-SA" dirty="0" smtClean="0"/>
          </a:p>
          <a:p>
            <a:pPr marL="514350" indent="-514350" algn="just" rtl="1" fontAlgn="auto">
              <a:spcAft>
                <a:spcPts val="0"/>
              </a:spcAft>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ar-SA" b="1" dirty="0" smtClean="0"/>
              <a:t>( أُمة الوسط) تتجه الى الوسط!</a:t>
            </a:r>
            <a:endParaRPr lang="en-US" dirty="0" smtClean="0"/>
          </a:p>
        </p:txBody>
      </p:sp>
      <p:sp>
        <p:nvSpPr>
          <p:cNvPr id="35842" name="Content Placeholder 2"/>
          <p:cNvSpPr>
            <a:spLocks noGrp="1"/>
          </p:cNvSpPr>
          <p:nvPr>
            <p:ph idx="1"/>
          </p:nvPr>
        </p:nvSpPr>
        <p:spPr/>
        <p:txBody>
          <a:bodyPr/>
          <a:lstStyle/>
          <a:p>
            <a:pPr algn="just" rtl="1">
              <a:buFont typeface="Arial" charset="0"/>
              <a:buNone/>
            </a:pPr>
            <a:r>
              <a:rPr lang="ar-SA" dirty="0" smtClean="0"/>
              <a:t>2. عبارة( </a:t>
            </a:r>
            <a:r>
              <a:rPr lang="ar-SA" dirty="0" smtClean="0">
                <a:solidFill>
                  <a:srgbClr val="FF0000"/>
                </a:solidFill>
              </a:rPr>
              <a:t>أُمَّ الْقُرَىٰ وَمَنْ حَوْلَهَا</a:t>
            </a:r>
            <a:r>
              <a:rPr lang="ar-SA" dirty="0" smtClean="0"/>
              <a:t> ) في الآية من سورة الشورى تقع في الترتيب السابع منها وكما يلي:</a:t>
            </a:r>
          </a:p>
          <a:p>
            <a:pPr algn="just" rtl="1">
              <a:buFont typeface="Arial" charset="0"/>
              <a:buNone/>
            </a:pPr>
            <a:r>
              <a:rPr lang="ar-SA" dirty="0" smtClean="0"/>
              <a:t>(وَكَذَٰلِكَ أَوْحَيْنَا إِلَيْكَ قُرْآنًا عَرَبِيًّا لِتُنْذِرَ </a:t>
            </a:r>
            <a:r>
              <a:rPr lang="ar-SA" dirty="0" smtClean="0">
                <a:solidFill>
                  <a:srgbClr val="FF0000"/>
                </a:solidFill>
              </a:rPr>
              <a:t>أُمَّ الْقُرَىٰ وَمَنْ حَوْلَهَا </a:t>
            </a:r>
            <a:r>
              <a:rPr lang="ar-SA" dirty="0" smtClean="0"/>
              <a:t>وَتُنْذِرَ يَوْمَ الْجَمْعِ لَا رَيْبَ فِيهِ ۚ فَرِيقٌ فِي الْجَنَّةِ وَفَرِيقٌ فِي السَّعِيرِ) [الشورى 42: 7] .</a:t>
            </a:r>
          </a:p>
          <a:p>
            <a:pPr algn="just" rtl="1">
              <a:buFont typeface="Arial" charset="0"/>
              <a:buNone/>
            </a:pPr>
            <a:r>
              <a:rPr lang="ar-SA" dirty="0" smtClean="0"/>
              <a:t>وفي ذلك اشارة والله أعلم الى القارات السبع وكذلك فإن رقم هذه الآية هو </a:t>
            </a:r>
            <a:r>
              <a:rPr lang="ar-SA" dirty="0" smtClean="0">
                <a:solidFill>
                  <a:srgbClr val="FF0000"/>
                </a:solidFill>
              </a:rPr>
              <a:t>سبعة </a:t>
            </a:r>
            <a:r>
              <a:rPr lang="ar-SA" dirty="0" smtClean="0"/>
              <a:t>وترتيب رقم السورة في المصحف هو</a:t>
            </a:r>
            <a:r>
              <a:rPr lang="ar-SA" dirty="0" smtClean="0">
                <a:solidFill>
                  <a:srgbClr val="FF0000"/>
                </a:solidFill>
              </a:rPr>
              <a:t>42</a:t>
            </a:r>
            <a:r>
              <a:rPr lang="ar-SA" dirty="0" smtClean="0"/>
              <a:t>  الذي هو من مضاعفات العدد </a:t>
            </a:r>
            <a:r>
              <a:rPr lang="ar-SA" dirty="0" smtClean="0">
                <a:solidFill>
                  <a:srgbClr val="FF0000"/>
                </a:solidFill>
              </a:rPr>
              <a:t>سبعة</a:t>
            </a:r>
            <a:r>
              <a:rPr lang="ar-SA" dirty="0" smtClean="0"/>
              <a:t> حيث ان: 42=7</a:t>
            </a:r>
            <a:r>
              <a:rPr lang="en-US" dirty="0" smtClean="0"/>
              <a:t>X</a:t>
            </a:r>
            <a:r>
              <a:rPr lang="ar-SA" dirty="0" smtClean="0"/>
              <a:t>6!</a:t>
            </a:r>
          </a:p>
          <a:p>
            <a:pPr algn="just" rtl="1">
              <a:buFont typeface="Arial" charset="0"/>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rtl="1"/>
            <a:r>
              <a:rPr lang="ar-SA" b="1" dirty="0" smtClean="0"/>
              <a:t>( أُمة الوسط) تتجه الى الوسط!</a:t>
            </a:r>
            <a:endParaRPr lang="en-US" dirty="0" smtClean="0"/>
          </a:p>
        </p:txBody>
      </p:sp>
      <p:sp>
        <p:nvSpPr>
          <p:cNvPr id="3" name="Content Placeholder 2"/>
          <p:cNvSpPr>
            <a:spLocks noGrp="1"/>
          </p:cNvSpPr>
          <p:nvPr>
            <p:ph idx="1"/>
          </p:nvPr>
        </p:nvSpPr>
        <p:spPr/>
        <p:txBody>
          <a:bodyPr>
            <a:normAutofit lnSpcReduction="10000"/>
          </a:bodyPr>
          <a:lstStyle/>
          <a:p>
            <a:pPr algn="just" rtl="1">
              <a:lnSpc>
                <a:spcPct val="90000"/>
              </a:lnSpc>
              <a:buFont typeface="Arial" charset="0"/>
              <a:buNone/>
            </a:pPr>
            <a:r>
              <a:rPr lang="ar-SA" sz="3000" dirty="0" smtClean="0"/>
              <a:t>3. إن عدد كلمات هاتين الآيتين الكريمتين متساوٍ فهو </a:t>
            </a:r>
            <a:r>
              <a:rPr lang="ar-SA" sz="3000" dirty="0" smtClean="0">
                <a:solidFill>
                  <a:srgbClr val="FF0000"/>
                </a:solidFill>
              </a:rPr>
              <a:t>(</a:t>
            </a:r>
            <a:r>
              <a:rPr lang="ar-SA" sz="2800" dirty="0" smtClean="0">
                <a:solidFill>
                  <a:srgbClr val="FF0000"/>
                </a:solidFill>
              </a:rPr>
              <a:t>22)</a:t>
            </a:r>
            <a:r>
              <a:rPr lang="ar-SA" sz="3000" dirty="0" smtClean="0"/>
              <a:t> كلمة لكل منهما! وهذا دليل على التناسق الموضوعي والتناظرالعددي في القرآن الكريم والذي هو من بعض معجزاته الكثيرة والمتعددة الموضوعات. كما أن عبارة (</a:t>
            </a:r>
            <a:r>
              <a:rPr lang="ar-SA" sz="3000" dirty="0" smtClean="0">
                <a:solidFill>
                  <a:srgbClr val="FF0000"/>
                </a:solidFill>
              </a:rPr>
              <a:t>أُمَّ الْقُرَىٰ وَمَنْ حَوْلَهَا </a:t>
            </a:r>
            <a:r>
              <a:rPr lang="ar-SA" sz="3000" dirty="0" smtClean="0"/>
              <a:t>)</a:t>
            </a:r>
            <a:r>
              <a:rPr lang="ar-SA" sz="3000" dirty="0" smtClean="0">
                <a:solidFill>
                  <a:srgbClr val="FF0000"/>
                </a:solidFill>
              </a:rPr>
              <a:t> </a:t>
            </a:r>
            <a:r>
              <a:rPr lang="ar-SA" sz="3000" dirty="0" smtClean="0"/>
              <a:t>تتألف من </a:t>
            </a:r>
            <a:r>
              <a:rPr lang="ar-SA" sz="3000" dirty="0" smtClean="0">
                <a:solidFill>
                  <a:srgbClr val="FF0000"/>
                </a:solidFill>
              </a:rPr>
              <a:t>أربع كلمات </a:t>
            </a:r>
            <a:r>
              <a:rPr lang="ar-SA" sz="3000" dirty="0" smtClean="0"/>
              <a:t>وهذا ما يقابل الترتيب الرابع لكلمة (</a:t>
            </a:r>
            <a:r>
              <a:rPr lang="ar-SA" sz="3000" dirty="0" smtClean="0">
                <a:solidFill>
                  <a:srgbClr val="FF0000"/>
                </a:solidFill>
              </a:rPr>
              <a:t>وسطا</a:t>
            </a:r>
            <a:r>
              <a:rPr lang="ar-SA" sz="3000" dirty="0" smtClean="0"/>
              <a:t>) في الآية موضوعة البحث قوله تعالى:</a:t>
            </a:r>
          </a:p>
          <a:p>
            <a:pPr algn="just" rtl="1">
              <a:lnSpc>
                <a:spcPct val="90000"/>
              </a:lnSpc>
              <a:buFont typeface="Arial" charset="0"/>
              <a:buNone/>
            </a:pPr>
            <a:r>
              <a:rPr lang="ar-SA" sz="3000" dirty="0" smtClean="0"/>
              <a:t>   ( وَكَذَلِكَ جَعَلْنَكُمْ أُمَّةً </a:t>
            </a:r>
            <a:r>
              <a:rPr lang="ar-SA" sz="3000" dirty="0" smtClean="0">
                <a:solidFill>
                  <a:srgbClr val="FF0000"/>
                </a:solidFill>
              </a:rPr>
              <a:t>وَسَطًا</a:t>
            </a:r>
            <a:r>
              <a:rPr lang="ar-SA" sz="3000" dirty="0" smtClean="0"/>
              <a:t> لِّتَكُونُواْ شُهَدَاء عَلَى النَّاسِ وَيَكُونَ الرَّسُولُ عَلَيْكُمْ شَهِيدًا وَمَا جَعَلْنَا الْقِبْلَةَ الَّتِي كُنتَ عَلَيْهَا إِلاَّ لِنَعْلَمَ مَن يَتَّبِعُ الرَّسُولَ مِمَّن يَنقَلِبُ عَلَى عَقِبَيْهِ وَإِن كَانَتْ لَكَبِيرَةً إِلاَّ عَلَى الَّذِينَ هَدَى اللّهُ وَمَا كَانَ اللّهُ لِيُضِيعَ إِيمَنَكُمْ إِنَّ اللّهَ بِالنَّاسِ لَرَءُوفٌ رَّحِيمٌ) صدق الله العظيم . والله أعلم بمراده </a:t>
            </a:r>
            <a:endParaRPr lang="en-US" sz="3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lvl="4" fontAlgn="auto">
              <a:spcAft>
                <a:spcPts val="0"/>
              </a:spcAft>
              <a:defRPr/>
            </a:pPr>
            <a:r>
              <a:rPr lang="ar-SA" sz="5400" dirty="0">
                <a:solidFill>
                  <a:sysClr val="windowText" lastClr="000000"/>
                </a:solidFill>
              </a:rPr>
              <a:t>الخاتمة والخلاصة</a:t>
            </a:r>
            <a:r>
              <a:rPr lang="ar-SA" sz="1800" dirty="0">
                <a:solidFill>
                  <a:sysClr val="windowText" lastClr="000000"/>
                </a:solidFill>
              </a:rPr>
              <a:t/>
            </a:r>
            <a:br>
              <a:rPr lang="ar-SA" sz="1800" dirty="0">
                <a:solidFill>
                  <a:sysClr val="windowText" lastClr="000000"/>
                </a:solidFill>
              </a:rPr>
            </a:br>
            <a:endParaRPr lang="en-US" sz="1800" dirty="0">
              <a:solidFill>
                <a:sysClr val="windowText" lastClr="000000"/>
              </a:solidFill>
            </a:endParaRPr>
          </a:p>
        </p:txBody>
      </p:sp>
      <p:sp>
        <p:nvSpPr>
          <p:cNvPr id="39938" name="Content Placeholder 2"/>
          <p:cNvSpPr>
            <a:spLocks noGrp="1"/>
          </p:cNvSpPr>
          <p:nvPr>
            <p:ph idx="1"/>
          </p:nvPr>
        </p:nvSpPr>
        <p:spPr/>
        <p:txBody>
          <a:bodyPr/>
          <a:lstStyle/>
          <a:p>
            <a:pPr algn="just" rtl="1">
              <a:buFont typeface="Arial" charset="0"/>
              <a:buNone/>
            </a:pPr>
            <a:r>
              <a:rPr lang="ar-SA" smtClean="0"/>
              <a:t>تُظِهر لنا هذه المعجزة العددية القرآنية في هذه الآية المباركة رقم (143) من سورة البقرة عظمة هذا الكتاب المبين وأنه وحي نزل به الروح الأمين على قلب سيدنا محمد سيد الأنبياء والمرسلين وهو الكتاب الذي (لا يَأْتِيهِ الْبَاطِلُ مِنْ بَيْنِ يَدَيْهِ وَلا مِنْ خَلْفِهِ تَنْزِيلٌ مِنْ حَكِيمٍ حَمِيدٍ) (فصلت:42) .وأنه وصلنا كاملا محفوظا من دون تبديلٍ في ترتيب سوره وآياته ورسم كلماته (ما عدا تنقيطها تشكيلها) . وأن ذلك كان بأمر من الله مصداقا لقوله تعالى : (إِنَّا نَحْنُ نَزَّلْنَا الذِّكْرَ وَإِنَّا لَهُ لَحَافِظُونَ) (الحجر:9) . </a:t>
            </a: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ar-SA" dirty="0" smtClean="0">
                <a:solidFill>
                  <a:srgbClr val="FF0000"/>
                </a:solidFill>
              </a:rPr>
              <a:t>الخاتمة والخلاصة</a:t>
            </a:r>
            <a:endParaRPr lang="en-US" dirty="0" smtClean="0">
              <a:solidFill>
                <a:srgbClr val="FF0000"/>
              </a:solidFill>
            </a:endParaRPr>
          </a:p>
        </p:txBody>
      </p:sp>
      <p:sp>
        <p:nvSpPr>
          <p:cNvPr id="3" name="Content Placeholder 2"/>
          <p:cNvSpPr>
            <a:spLocks noGrp="1"/>
          </p:cNvSpPr>
          <p:nvPr>
            <p:ph idx="1"/>
          </p:nvPr>
        </p:nvSpPr>
        <p:spPr>
          <a:xfrm>
            <a:off x="457200" y="1371600"/>
            <a:ext cx="8458200" cy="5181600"/>
          </a:xfrm>
        </p:spPr>
        <p:txBody>
          <a:bodyPr rtlCol="0">
            <a:normAutofit fontScale="77500" lnSpcReduction="20000"/>
          </a:bodyPr>
          <a:lstStyle/>
          <a:p>
            <a:pPr algn="just" rtl="1" fontAlgn="auto">
              <a:spcAft>
                <a:spcPts val="0"/>
              </a:spcAft>
              <a:buFont typeface="Arial" pitchFamily="34" charset="0"/>
              <a:buNone/>
              <a:defRPr/>
            </a:pPr>
            <a:r>
              <a:rPr lang="en-US" sz="3400" dirty="0" smtClean="0"/>
              <a:t> </a:t>
            </a:r>
            <a:r>
              <a:rPr lang="ar-SA" sz="3400" dirty="0" smtClean="0"/>
              <a:t>   </a:t>
            </a:r>
            <a:r>
              <a:rPr lang="ar-SA" sz="3600" dirty="0" smtClean="0"/>
              <a:t>ففي آية واحدة فقط في وسط سورة البقرة وبلغة الأرقام والإحصاء على مستوى رقم الآية وعدد كلماتها وحروفها ورقم السورة التي وردت فيها وعدد آياتها ، توصلنا وبتوفيق من الله وفضله الى كثير من المعلومات والإشارات التي جاءت بها الشريعة الإسلامية كالوسطية في ديننا وكذلك إلى أهم احداث السيرة النبوية كعمر الدعوة النبوية والفترة المكية والمدنية منها وعمر المصطفى صلى الله عليه وسلم وكذلك في مدة صلاة المسلمين في قبلتهم الأولى بأتجاه بيت المقدس قبل الأمر بتغيرها الى مكة المكرمة (أم القرى) التي هي وسط اليابسة (القارات السبع) وذلك من خلال المعجزة العددية القرآنية والتي هي أحد جوانب الإعجاز العلمي القرآني في عصر العلم والتقدم المعرفي والتقني والإحصائي، قال تعالى:</a:t>
            </a:r>
          </a:p>
          <a:p>
            <a:pPr algn="ctr" rtl="1" fontAlgn="auto">
              <a:spcAft>
                <a:spcPts val="0"/>
              </a:spcAft>
              <a:buFont typeface="Arial" pitchFamily="34" charset="0"/>
              <a:buNone/>
              <a:defRPr/>
            </a:pPr>
            <a:r>
              <a:rPr lang="ar-SA" sz="3400" b="1" dirty="0" smtClean="0"/>
              <a:t>(وَأَحْصَى كُلَّ شَيْءٍ عَدَداً) (الجـن:28) </a:t>
            </a:r>
            <a:endParaRPr lang="ar-SA" sz="3400" dirty="0" smtClean="0"/>
          </a:p>
          <a:p>
            <a:pPr algn="ctr" rtl="1" fontAlgn="auto">
              <a:spcAft>
                <a:spcPts val="0"/>
              </a:spcAft>
              <a:buFont typeface="Arial" pitchFamily="34" charset="0"/>
              <a:buNone/>
              <a:defRPr/>
            </a:pPr>
            <a:r>
              <a:rPr lang="ar-SA" sz="3400" dirty="0" smtClean="0"/>
              <a:t>(</a:t>
            </a:r>
            <a:r>
              <a:rPr lang="ar-SA" sz="3400" b="1" dirty="0" smtClean="0"/>
              <a:t>وَكُلَّ شَيْءٍ أَحْصَيْنَاهُ كِتَاباً) (النبأ:29) </a:t>
            </a:r>
          </a:p>
          <a:p>
            <a:pPr algn="ctr" rtl="1" fontAlgn="auto">
              <a:spcAft>
                <a:spcPts val="0"/>
              </a:spcAft>
              <a:buFont typeface="Arial" pitchFamily="34" charset="0"/>
              <a:buNone/>
              <a:defRPr/>
            </a:pPr>
            <a:r>
              <a:rPr lang="ar-SA" sz="3400" b="1" dirty="0" smtClean="0"/>
              <a:t>صدق الله </a:t>
            </a:r>
            <a:r>
              <a:rPr lang="ar-SA" sz="3400" b="1" dirty="0" smtClean="0"/>
              <a:t>العظيم والحمد لله رب العالمين</a:t>
            </a:r>
            <a:r>
              <a:rPr lang="en-US" sz="3400" dirty="0" smtClean="0"/>
              <a:t> </a:t>
            </a:r>
          </a:p>
          <a:p>
            <a:pPr algn="just" rtl="1" fontAlgn="auto">
              <a:spcAft>
                <a:spcPts val="0"/>
              </a:spcAft>
              <a:buFont typeface="Arial" pitchFamily="34" charset="0"/>
              <a:buNone/>
              <a:defRPr/>
            </a:pP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عمر الرسول صلى الله عليه وسلم</a:t>
            </a:r>
            <a:endParaRPr lang="en-US" dirty="0"/>
          </a:p>
        </p:txBody>
      </p:sp>
      <p:sp>
        <p:nvSpPr>
          <p:cNvPr id="3" name="Content Placeholder 2"/>
          <p:cNvSpPr>
            <a:spLocks noGrp="1"/>
          </p:cNvSpPr>
          <p:nvPr>
            <p:ph idx="1"/>
          </p:nvPr>
        </p:nvSpPr>
        <p:spPr>
          <a:xfrm>
            <a:off x="457200" y="1447800"/>
            <a:ext cx="8229600" cy="4525963"/>
          </a:xfrm>
        </p:spPr>
        <p:txBody>
          <a:bodyPr/>
          <a:lstStyle/>
          <a:p>
            <a:pPr algn="just" rtl="1">
              <a:buNone/>
            </a:pPr>
            <a:r>
              <a:rPr lang="ar-SA" dirty="0" smtClean="0"/>
              <a:t>إن في القرآن الكريم آيات تشير الى عمر الرسول الكريم سيدنا محمد أفضل الصلاة والتسليم منها ما ذكره الإمام السيوطي  مستنبطا ذلك من الآية الاخيرة رقم </a:t>
            </a:r>
            <a:r>
              <a:rPr lang="ar-SA" dirty="0" smtClean="0">
                <a:solidFill>
                  <a:srgbClr val="FF0000"/>
                </a:solidFill>
              </a:rPr>
              <a:t>(11) </a:t>
            </a:r>
            <a:r>
              <a:rPr lang="ar-SA" dirty="0" smtClean="0"/>
              <a:t>من سورة (المنافقون) التي ترتيبها في المصحف الشريف </a:t>
            </a:r>
            <a:r>
              <a:rPr lang="ar-SA" dirty="0" smtClean="0">
                <a:solidFill>
                  <a:srgbClr val="FF0000"/>
                </a:solidFill>
              </a:rPr>
              <a:t>(</a:t>
            </a:r>
            <a:r>
              <a:rPr lang="ar-SA" dirty="0" smtClean="0"/>
              <a:t> </a:t>
            </a:r>
            <a:r>
              <a:rPr lang="ar-SA" dirty="0" smtClean="0">
                <a:solidFill>
                  <a:srgbClr val="FF0000"/>
                </a:solidFill>
              </a:rPr>
              <a:t>63)</a:t>
            </a:r>
            <a:r>
              <a:rPr lang="ar-SA" dirty="0" smtClean="0"/>
              <a:t> والتي تعادل عمره بالتقويم الهجري . قوله تعالى: ( ولن يؤخر الله نفسا </a:t>
            </a:r>
            <a:r>
              <a:rPr lang="ar-SA" dirty="0" smtClean="0">
                <a:solidFill>
                  <a:srgbClr val="FF0000"/>
                </a:solidFill>
              </a:rPr>
              <a:t>إذا جاء أجلها</a:t>
            </a:r>
            <a:r>
              <a:rPr lang="ar-SA" dirty="0" smtClean="0"/>
              <a:t> والله خبير بما تعملون).</a:t>
            </a:r>
          </a:p>
          <a:p>
            <a:pPr algn="just" rtl="1">
              <a:buNone/>
            </a:pPr>
            <a:r>
              <a:rPr lang="ar-SA" dirty="0" smtClean="0"/>
              <a:t> وقد استنبطنا منها أيضا وجود إشارات الى عام وفاته عليه الصلاة والسلام في العام </a:t>
            </a:r>
            <a:r>
              <a:rPr lang="ar-SA" dirty="0" smtClean="0">
                <a:solidFill>
                  <a:srgbClr val="FF0000"/>
                </a:solidFill>
              </a:rPr>
              <a:t>(11هـ) </a:t>
            </a:r>
            <a:r>
              <a:rPr lang="ar-SA" dirty="0" smtClean="0"/>
              <a:t>حيث أن رقم هذه الآية </a:t>
            </a:r>
            <a:r>
              <a:rPr lang="ar-SA" dirty="0" smtClean="0">
                <a:solidFill>
                  <a:srgbClr val="FF0000"/>
                </a:solidFill>
              </a:rPr>
              <a:t>(11) </a:t>
            </a:r>
            <a:r>
              <a:rPr lang="ar-SA" dirty="0" smtClean="0"/>
              <a:t>وعدد كلماتها </a:t>
            </a:r>
            <a:r>
              <a:rPr lang="ar-SA" dirty="0" smtClean="0">
                <a:solidFill>
                  <a:srgbClr val="FF0000"/>
                </a:solidFill>
              </a:rPr>
              <a:t>(11) </a:t>
            </a:r>
            <a:r>
              <a:rPr lang="ar-SA" dirty="0" smtClean="0"/>
              <a:t>وعدد أحرف عبارة قوله تعالى: (</a:t>
            </a:r>
            <a:r>
              <a:rPr lang="ar-SA" dirty="0" smtClean="0">
                <a:solidFill>
                  <a:srgbClr val="FF0000"/>
                </a:solidFill>
              </a:rPr>
              <a:t>إذا جاء أجلها</a:t>
            </a:r>
            <a:r>
              <a:rPr lang="ar-SA" dirty="0" smtClean="0"/>
              <a:t>) والتي تقع في وسطها هو </a:t>
            </a:r>
            <a:r>
              <a:rPr lang="ar-SA" dirty="0" smtClean="0">
                <a:solidFill>
                  <a:srgbClr val="FF0000"/>
                </a:solidFill>
              </a:rPr>
              <a:t>(11) </a:t>
            </a:r>
            <a:r>
              <a:rPr lang="ar-SA" dirty="0" smtClean="0"/>
              <a:t>أيضا!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الأمة الإسلامية هي أمة الوسط</a:t>
            </a:r>
            <a:endParaRPr lang="en-US" dirty="0"/>
          </a:p>
        </p:txBody>
      </p:sp>
      <p:sp>
        <p:nvSpPr>
          <p:cNvPr id="3" name="Content Placeholder 2"/>
          <p:cNvSpPr>
            <a:spLocks noGrp="1"/>
          </p:cNvSpPr>
          <p:nvPr>
            <p:ph idx="1"/>
          </p:nvPr>
        </p:nvSpPr>
        <p:spPr/>
        <p:txBody>
          <a:bodyPr/>
          <a:lstStyle/>
          <a:p>
            <a:pPr algn="just" rtl="1">
              <a:buNone/>
            </a:pPr>
            <a:r>
              <a:rPr lang="ar-SA" dirty="0" smtClean="0"/>
              <a:t>والوسط كما قال المفسرون هو</a:t>
            </a:r>
            <a:r>
              <a:rPr lang="ar-SA" b="1" dirty="0" smtClean="0"/>
              <a:t>العدل</a:t>
            </a:r>
            <a:r>
              <a:rPr lang="ar-SA" dirty="0" smtClean="0"/>
              <a:t> </a:t>
            </a:r>
            <a:r>
              <a:rPr lang="ar-SA" b="1" dirty="0" smtClean="0"/>
              <a:t>والخيار والأجود</a:t>
            </a:r>
            <a:r>
              <a:rPr lang="ar-SA" dirty="0" smtClean="0"/>
              <a:t>. </a:t>
            </a:r>
            <a:r>
              <a:rPr lang="ar-SA" b="1" dirty="0" smtClean="0"/>
              <a:t>ووسط الشيئ أشرفه وأحسنه. </a:t>
            </a:r>
            <a:r>
              <a:rPr lang="ar-SA" dirty="0" smtClean="0"/>
              <a:t>ولما جعل الله هذه الأمة وسطا فقد خصها بأكمل الشرائع وأقوم المناهج وجعلها من خير الأمم قال تعالى : (كنتم خير أمة أخرجت للناس) آل عمران:110.</a:t>
            </a:r>
          </a:p>
          <a:p>
            <a:pPr algn="just" rtl="1">
              <a:buNone/>
            </a:pPr>
            <a:r>
              <a:rPr lang="ar-SA" dirty="0" smtClean="0"/>
              <a:t> والوسط يكون بين طرفين والمنتصف يقسم الشيء الى </a:t>
            </a:r>
            <a:r>
              <a:rPr lang="ar-SA" dirty="0" smtClean="0"/>
              <a:t>قسمين وهذا ينطبق ويتحقق بالنسبة للآية موضوعة البحث في </a:t>
            </a:r>
            <a:r>
              <a:rPr lang="ar-SA" dirty="0" err="1" smtClean="0"/>
              <a:t>الحالتين!</a:t>
            </a:r>
            <a:r>
              <a:rPr lang="ar-SA" dirty="0" smtClean="0"/>
              <a:t> فهي تقع في الوسط </a:t>
            </a:r>
            <a:r>
              <a:rPr lang="ar-SA" dirty="0" err="1" smtClean="0"/>
              <a:t>بإعتبار</a:t>
            </a:r>
            <a:r>
              <a:rPr lang="ar-SA" dirty="0" smtClean="0"/>
              <a:t> البسملة وبالمنتصف بدونها   </a:t>
            </a:r>
            <a:endParaRPr lang="ar-SA" dirty="0" smtClean="0"/>
          </a:p>
          <a:p>
            <a:pPr algn="just" rtl="1">
              <a:buNone/>
            </a:pPr>
            <a:endParaRPr lang="ar-SA" dirty="0" smtClean="0">
              <a:latin typeface="QCF_P564" pitchFamily="2" charset="2"/>
              <a:cs typeface="QCF_P564" pitchFamily="2"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ar-IQ" dirty="0" smtClean="0"/>
              <a:t>الحقائق المستنبطة</a:t>
            </a:r>
          </a:p>
        </p:txBody>
      </p:sp>
      <p:sp>
        <p:nvSpPr>
          <p:cNvPr id="16386" name="Content Placeholder 2"/>
          <p:cNvSpPr>
            <a:spLocks noGrp="1"/>
          </p:cNvSpPr>
          <p:nvPr>
            <p:ph idx="1"/>
          </p:nvPr>
        </p:nvSpPr>
        <p:spPr/>
        <p:txBody>
          <a:bodyPr/>
          <a:lstStyle/>
          <a:p>
            <a:pPr algn="ctr" rtl="1">
              <a:buFont typeface="Arial" charset="0"/>
              <a:buNone/>
            </a:pPr>
            <a:r>
              <a:rPr lang="ar-SA" b="1" dirty="0" smtClean="0"/>
              <a:t>أولا : </a:t>
            </a:r>
            <a:r>
              <a:rPr lang="ar-IQ" b="1" dirty="0" smtClean="0"/>
              <a:t>في </a:t>
            </a:r>
            <a:r>
              <a:rPr lang="ar-SA" b="1" dirty="0" smtClean="0"/>
              <a:t>الظاهرة الوسطية</a:t>
            </a:r>
            <a:endParaRPr lang="en-US" dirty="0" smtClean="0"/>
          </a:p>
          <a:p>
            <a:pPr algn="r" rtl="1">
              <a:buNone/>
            </a:pPr>
            <a:r>
              <a:rPr lang="ar-IQ" dirty="0" smtClean="0"/>
              <a:t>1. </a:t>
            </a:r>
            <a:r>
              <a:rPr lang="ar-SA" dirty="0" smtClean="0"/>
              <a:t>إن سورة البقرة هي من أطول سور القرآن الكريم ومجموع عدد آياتها هو(286) آية.والآية رقم ( 143) هي في منتصفها حيث أن : </a:t>
            </a:r>
            <a:r>
              <a:rPr lang="en-US" dirty="0" smtClean="0"/>
              <a:t>)</a:t>
            </a:r>
            <a:r>
              <a:rPr lang="ar-SA" dirty="0" smtClean="0"/>
              <a:t>286÷2=143</a:t>
            </a:r>
            <a:r>
              <a:rPr lang="en-US" dirty="0" smtClean="0"/>
              <a:t> (</a:t>
            </a:r>
            <a:r>
              <a:rPr lang="ar-IQ" dirty="0" smtClean="0"/>
              <a:t>.</a:t>
            </a:r>
          </a:p>
          <a:p>
            <a:pPr algn="r">
              <a:buFont typeface="Arial" charset="0"/>
              <a:buNone/>
            </a:pPr>
            <a:r>
              <a:rPr lang="ar-IQ" dirty="0" smtClean="0"/>
              <a:t>2. </a:t>
            </a:r>
            <a:r>
              <a:rPr lang="ar-SA" dirty="0" smtClean="0"/>
              <a:t>إن ترتيب سورة البقرة في المصحف الشريف هو الثاني (2). ورقم الآية موضوعة البحث هو( 143) وحاصل </a:t>
            </a:r>
          </a:p>
          <a:p>
            <a:pPr algn="r">
              <a:buFont typeface="Arial" charset="0"/>
              <a:buNone/>
            </a:pPr>
            <a:r>
              <a:rPr lang="ar-SA" dirty="0" smtClean="0"/>
              <a:t>ضرب هذين العددين (2 × 143)  هو (286) وهذا الرقم يمثل مجموع عدد آيات سورة البقرة البالغ (286) آية . </a:t>
            </a:r>
          </a:p>
          <a:p>
            <a:pPr algn="r" rtl="1">
              <a:buFont typeface="Arial" charset="0"/>
              <a:buNone/>
            </a:pPr>
            <a:endParaRPr lang="ar-IQ"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أولا : </a:t>
            </a:r>
            <a:r>
              <a:rPr lang="ar-IQ" b="1" dirty="0" smtClean="0"/>
              <a:t>في </a:t>
            </a:r>
            <a:r>
              <a:rPr lang="ar-SA" b="1" dirty="0" smtClean="0"/>
              <a:t>الظاهرة الوسطية</a:t>
            </a:r>
            <a:endParaRPr lang="en-US" dirty="0"/>
          </a:p>
        </p:txBody>
      </p:sp>
      <p:sp>
        <p:nvSpPr>
          <p:cNvPr id="3" name="Content Placeholder 2"/>
          <p:cNvSpPr>
            <a:spLocks noGrp="1"/>
          </p:cNvSpPr>
          <p:nvPr>
            <p:ph idx="1"/>
          </p:nvPr>
        </p:nvSpPr>
        <p:spPr/>
        <p:txBody>
          <a:bodyPr/>
          <a:lstStyle/>
          <a:p>
            <a:pPr algn="just" rtl="1">
              <a:buNone/>
            </a:pPr>
            <a:r>
              <a:rPr lang="ar-SA" dirty="0" smtClean="0"/>
              <a:t>( وَكَذَلِكَ جَعَلْنَكُمْ أُمَّةً </a:t>
            </a:r>
            <a:r>
              <a:rPr lang="ar-SA" b="1" dirty="0" smtClean="0">
                <a:solidFill>
                  <a:srgbClr val="FF0000"/>
                </a:solidFill>
              </a:rPr>
              <a:t>وَسَطًا</a:t>
            </a:r>
            <a:r>
              <a:rPr lang="ar-SA" dirty="0" smtClean="0"/>
              <a:t> لِّتَكُونُواْ شُهَدَاء عَلَى النَّاسِ وَيَكُونَ الرَّسُولُ عَلَيْكُمْ شَهِيدًا وَمَا جَعَلْنَا الْقِبْلَةَ الَّتِي كُنتَ عَلَيْهَا إِلاَّ لِنَعْلَمَ مَن يَتَّبِعُ الرَّسُولَ مِمَّن يَنقَلِبُ عَلَى عَقِبَيْهِ وَإِن كَانَتْ لَكَبِيرَةً إِلاَّ عَلَى الَّذِينَ هَدَى اللّهُ وَمَا كَانَ اللّهُ لِيُضِيعَ إِيمَنَكُمْ إِنَّ اللّهَ بِالنَّاسِ لَرَءُوفٌ رَّحِيمٌ)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ar-SA" sz="4000" b="1" smtClean="0"/>
              <a:t>أولا : </a:t>
            </a:r>
            <a:r>
              <a:rPr lang="ar-IQ" sz="4000" b="1" smtClean="0"/>
              <a:t>في </a:t>
            </a:r>
            <a:r>
              <a:rPr lang="ar-SA" sz="4000" b="1" smtClean="0"/>
              <a:t>الظاهرة الوسطية</a:t>
            </a:r>
            <a:endParaRPr lang="en-US" sz="4000" smtClean="0"/>
          </a:p>
        </p:txBody>
      </p:sp>
      <p:sp>
        <p:nvSpPr>
          <p:cNvPr id="17410" name="Content Placeholder 2"/>
          <p:cNvSpPr>
            <a:spLocks noGrp="1"/>
          </p:cNvSpPr>
          <p:nvPr>
            <p:ph idx="1"/>
          </p:nvPr>
        </p:nvSpPr>
        <p:spPr>
          <a:xfrm>
            <a:off x="381000" y="1600200"/>
            <a:ext cx="8534400" cy="4525963"/>
          </a:xfrm>
        </p:spPr>
        <p:txBody>
          <a:bodyPr/>
          <a:lstStyle/>
          <a:p>
            <a:pPr algn="r">
              <a:buFont typeface="Arial" charset="0"/>
              <a:buNone/>
            </a:pPr>
            <a:r>
              <a:rPr lang="ar-SA" dirty="0" smtClean="0"/>
              <a:t>3. إن موقع كلمة </a:t>
            </a:r>
            <a:r>
              <a:rPr lang="ar-SA" dirty="0" smtClean="0">
                <a:solidFill>
                  <a:srgbClr val="FF0000"/>
                </a:solidFill>
              </a:rPr>
              <a:t>(</a:t>
            </a:r>
            <a:r>
              <a:rPr lang="ar-SA" b="1" dirty="0" smtClean="0">
                <a:solidFill>
                  <a:srgbClr val="FF0000"/>
                </a:solidFill>
              </a:rPr>
              <a:t>وَسَطًا</a:t>
            </a:r>
            <a:r>
              <a:rPr lang="ar-SA" dirty="0" smtClean="0">
                <a:solidFill>
                  <a:srgbClr val="FF0000"/>
                </a:solidFill>
              </a:rPr>
              <a:t>) </a:t>
            </a:r>
            <a:r>
              <a:rPr lang="ar-SA" dirty="0" smtClean="0"/>
              <a:t>في هذه الآية المباركة هو الرابع في قوله تعالى:</a:t>
            </a:r>
            <a:r>
              <a:rPr lang="ar-SA" dirty="0" smtClean="0">
                <a:solidFill>
                  <a:srgbClr val="FF0000"/>
                </a:solidFill>
              </a:rPr>
              <a:t> (</a:t>
            </a:r>
            <a:r>
              <a:rPr lang="ar-SA" b="1" dirty="0" smtClean="0">
                <a:solidFill>
                  <a:srgbClr val="FF0000"/>
                </a:solidFill>
              </a:rPr>
              <a:t>وَكَذَلِكَ جَعَلْنَاكُمْ أُمَّةً وَسَطًا</a:t>
            </a:r>
            <a:r>
              <a:rPr lang="ar-SA" dirty="0" smtClean="0">
                <a:solidFill>
                  <a:srgbClr val="FF0000"/>
                </a:solidFill>
              </a:rPr>
              <a:t>) </a:t>
            </a:r>
            <a:r>
              <a:rPr lang="ar-SA" dirty="0" smtClean="0"/>
              <a:t>وكلمة </a:t>
            </a:r>
            <a:r>
              <a:rPr lang="ar-SA" dirty="0" smtClean="0">
                <a:solidFill>
                  <a:srgbClr val="FF0000"/>
                </a:solidFill>
              </a:rPr>
              <a:t>(</a:t>
            </a:r>
            <a:r>
              <a:rPr lang="ar-SA" b="1" dirty="0" smtClean="0">
                <a:solidFill>
                  <a:srgbClr val="FF0000"/>
                </a:solidFill>
              </a:rPr>
              <a:t>وَسَطًا</a:t>
            </a:r>
            <a:r>
              <a:rPr lang="ar-SA" dirty="0" smtClean="0">
                <a:solidFill>
                  <a:srgbClr val="FF0000"/>
                </a:solidFill>
              </a:rPr>
              <a:t>) </a:t>
            </a:r>
            <a:r>
              <a:rPr lang="ar-SA" dirty="0" smtClean="0"/>
              <a:t>تتألف من أربعة حروف ورقم الآية (1</a:t>
            </a:r>
            <a:r>
              <a:rPr lang="ar-SA" dirty="0" smtClean="0">
                <a:solidFill>
                  <a:srgbClr val="FF0000"/>
                </a:solidFill>
              </a:rPr>
              <a:t>4</a:t>
            </a:r>
            <a:r>
              <a:rPr lang="ar-SA" dirty="0" smtClean="0"/>
              <a:t>3) والعدد(</a:t>
            </a:r>
            <a:r>
              <a:rPr lang="ar-SA" dirty="0" smtClean="0">
                <a:solidFill>
                  <a:srgbClr val="FF0000"/>
                </a:solidFill>
              </a:rPr>
              <a:t>4</a:t>
            </a:r>
            <a:r>
              <a:rPr lang="ar-SA" dirty="0" smtClean="0"/>
              <a:t>) يقع في وسط هذا الرقم! </a:t>
            </a:r>
          </a:p>
          <a:p>
            <a:pPr algn="r">
              <a:buFont typeface="Arial" charset="0"/>
              <a:buNone/>
            </a:pPr>
            <a:r>
              <a:rPr lang="ar-SA" dirty="0" smtClean="0"/>
              <a:t>كما أن مجموع العددين المجاورين له هو(</a:t>
            </a:r>
            <a:r>
              <a:rPr lang="ar-SA" dirty="0" smtClean="0">
                <a:solidFill>
                  <a:srgbClr val="FF0000"/>
                </a:solidFill>
              </a:rPr>
              <a:t>4</a:t>
            </a:r>
            <a:r>
              <a:rPr lang="ar-SA" dirty="0" smtClean="0"/>
              <a:t>) أيضا  حيث أن :  </a:t>
            </a:r>
            <a:r>
              <a:rPr lang="ar-SA" dirty="0" smtClean="0">
                <a:solidFill>
                  <a:srgbClr val="FF0000"/>
                </a:solidFill>
              </a:rPr>
              <a:t>(3 + 1 =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ar-SA" sz="4000" b="1" dirty="0" smtClean="0"/>
              <a:t>أولا : </a:t>
            </a:r>
            <a:r>
              <a:rPr lang="ar-IQ" sz="4000" b="1" dirty="0" smtClean="0"/>
              <a:t>في </a:t>
            </a:r>
            <a:r>
              <a:rPr lang="ar-SA" sz="4000" b="1" dirty="0" smtClean="0"/>
              <a:t>الظاهرة الوسطية</a:t>
            </a:r>
            <a:endParaRPr lang="ar-IQ" sz="4000" dirty="0" smtClean="0"/>
          </a:p>
        </p:txBody>
      </p:sp>
      <p:sp>
        <p:nvSpPr>
          <p:cNvPr id="18434" name="Content Placeholder 2"/>
          <p:cNvSpPr>
            <a:spLocks noGrp="1"/>
          </p:cNvSpPr>
          <p:nvPr>
            <p:ph idx="1"/>
          </p:nvPr>
        </p:nvSpPr>
        <p:spPr/>
        <p:txBody>
          <a:bodyPr/>
          <a:lstStyle/>
          <a:p>
            <a:pPr algn="just" rtl="1">
              <a:buNone/>
            </a:pPr>
            <a:r>
              <a:rPr lang="ar-SA" dirty="0" smtClean="0"/>
              <a:t>4</a:t>
            </a:r>
            <a:r>
              <a:rPr lang="ar-IQ" dirty="0" smtClean="0"/>
              <a:t>. </a:t>
            </a:r>
            <a:r>
              <a:rPr lang="ar-SA" dirty="0" smtClean="0"/>
              <a:t>ان</a:t>
            </a:r>
            <a:r>
              <a:rPr lang="ar-IQ" dirty="0" smtClean="0"/>
              <a:t> عدد</a:t>
            </a:r>
            <a:r>
              <a:rPr lang="ar-SA" dirty="0" smtClean="0"/>
              <a:t> الكلم</a:t>
            </a:r>
            <a:r>
              <a:rPr lang="ar-IQ" dirty="0" smtClean="0"/>
              <a:t>ات في هذه الآية هو</a:t>
            </a:r>
            <a:r>
              <a:rPr lang="ar-SA" dirty="0" smtClean="0">
                <a:solidFill>
                  <a:srgbClr val="FF0000"/>
                </a:solidFill>
              </a:rPr>
              <a:t>(</a:t>
            </a:r>
            <a:r>
              <a:rPr lang="ar-IQ" dirty="0" smtClean="0">
                <a:solidFill>
                  <a:srgbClr val="FF0000"/>
                </a:solidFill>
              </a:rPr>
              <a:t>45)</a:t>
            </a:r>
            <a:r>
              <a:rPr lang="ar-IQ" dirty="0" smtClean="0"/>
              <a:t> كلمة وان الكلمة</a:t>
            </a:r>
            <a:r>
              <a:rPr lang="ar-SA" dirty="0" smtClean="0"/>
              <a:t> الوسط (المركز) في هذه الآية هي الكلمة رقم </a:t>
            </a:r>
            <a:r>
              <a:rPr lang="ar-SA" dirty="0" smtClean="0">
                <a:solidFill>
                  <a:srgbClr val="FF0000"/>
                </a:solidFill>
              </a:rPr>
              <a:t>(23) </a:t>
            </a:r>
            <a:r>
              <a:rPr lang="ar-SA" dirty="0" smtClean="0"/>
              <a:t>وهي كلمة</a:t>
            </a:r>
            <a:r>
              <a:rPr lang="ar-SA" dirty="0" smtClean="0">
                <a:solidFill>
                  <a:srgbClr val="FF0000"/>
                </a:solidFill>
              </a:rPr>
              <a:t> (</a:t>
            </a:r>
            <a:r>
              <a:rPr lang="ar-SA" b="1" dirty="0" smtClean="0">
                <a:solidFill>
                  <a:srgbClr val="FF0000"/>
                </a:solidFill>
              </a:rPr>
              <a:t>الرَّسُولَ)</a:t>
            </a:r>
            <a:r>
              <a:rPr lang="ar-SA" dirty="0" smtClean="0">
                <a:solidFill>
                  <a:srgbClr val="FF0000"/>
                </a:solidFill>
              </a:rPr>
              <a:t> </a:t>
            </a:r>
            <a:r>
              <a:rPr lang="ar-SA" dirty="0" smtClean="0"/>
              <a:t>حيث أن هناك </a:t>
            </a:r>
            <a:r>
              <a:rPr lang="ar-IQ" dirty="0" smtClean="0">
                <a:solidFill>
                  <a:srgbClr val="FF0000"/>
                </a:solidFill>
              </a:rPr>
              <a:t>(</a:t>
            </a:r>
            <a:r>
              <a:rPr lang="ar-SA" dirty="0" smtClean="0">
                <a:solidFill>
                  <a:srgbClr val="FF0000"/>
                </a:solidFill>
              </a:rPr>
              <a:t>22</a:t>
            </a:r>
            <a:r>
              <a:rPr lang="ar-IQ" dirty="0" smtClean="0">
                <a:solidFill>
                  <a:srgbClr val="FF0000"/>
                </a:solidFill>
              </a:rPr>
              <a:t>)</a:t>
            </a:r>
            <a:r>
              <a:rPr lang="ar-SA" dirty="0" smtClean="0">
                <a:solidFill>
                  <a:srgbClr val="FF0000"/>
                </a:solidFill>
              </a:rPr>
              <a:t> </a:t>
            </a:r>
            <a:r>
              <a:rPr lang="ar-SA" dirty="0" smtClean="0"/>
              <a:t>كلمة قبلها و</a:t>
            </a:r>
            <a:r>
              <a:rPr lang="ar-IQ" dirty="0" smtClean="0">
                <a:solidFill>
                  <a:srgbClr val="FF0000"/>
                </a:solidFill>
              </a:rPr>
              <a:t>(</a:t>
            </a:r>
            <a:r>
              <a:rPr lang="ar-SA" dirty="0" smtClean="0">
                <a:solidFill>
                  <a:srgbClr val="FF0000"/>
                </a:solidFill>
              </a:rPr>
              <a:t>22</a:t>
            </a:r>
            <a:r>
              <a:rPr lang="ar-IQ" dirty="0" smtClean="0">
                <a:solidFill>
                  <a:srgbClr val="FF0000"/>
                </a:solidFill>
              </a:rPr>
              <a:t>)</a:t>
            </a:r>
            <a:r>
              <a:rPr lang="ar-SA" dirty="0" smtClean="0">
                <a:solidFill>
                  <a:srgbClr val="FF0000"/>
                </a:solidFill>
              </a:rPr>
              <a:t> </a:t>
            </a:r>
            <a:r>
              <a:rPr lang="ar-SA" dirty="0" smtClean="0"/>
              <a:t>كلمة بعدها. وهذا من الإحكام التشريعي والعددي والتطابق بينهما حيث أن </a:t>
            </a:r>
            <a:r>
              <a:rPr lang="ar-SA" dirty="0" smtClean="0">
                <a:solidFill>
                  <a:srgbClr val="FF0000"/>
                </a:solidFill>
              </a:rPr>
              <a:t>(</a:t>
            </a:r>
            <a:r>
              <a:rPr lang="ar-SA" b="1" dirty="0" smtClean="0">
                <a:solidFill>
                  <a:srgbClr val="FF0000"/>
                </a:solidFill>
              </a:rPr>
              <a:t>الرسول</a:t>
            </a:r>
            <a:r>
              <a:rPr lang="ar-SA" dirty="0" smtClean="0">
                <a:solidFill>
                  <a:srgbClr val="FF0000"/>
                </a:solidFill>
              </a:rPr>
              <a:t>)  </a:t>
            </a:r>
            <a:r>
              <a:rPr lang="ar-SA" dirty="0" smtClean="0"/>
              <a:t>صلى الله عليه وسلم هو المثال</a:t>
            </a:r>
            <a:r>
              <a:rPr lang="ar-IQ" dirty="0" smtClean="0"/>
              <a:t> ال</a:t>
            </a:r>
            <a:r>
              <a:rPr lang="ar-SA" dirty="0" smtClean="0"/>
              <a:t>أ</a:t>
            </a:r>
            <a:r>
              <a:rPr lang="ar-IQ" dirty="0" smtClean="0"/>
              <a:t>على</a:t>
            </a:r>
            <a:r>
              <a:rPr lang="ar-SA" dirty="0" smtClean="0"/>
              <a:t> في الوسطية في سيرته الشريفة وفي جميع اموره وأحواله</a:t>
            </a:r>
            <a:r>
              <a:rPr lang="ar-IQ" dirty="0" smtClean="0"/>
              <a:t> </a:t>
            </a:r>
            <a:r>
              <a:rPr lang="ar-SA" dirty="0" smtClean="0"/>
              <a:t>وكما وصفته أم المؤمنين السيده عائشة رضي الله عنها أنه عليه الصلاة والسلام </a:t>
            </a:r>
            <a:r>
              <a:rPr lang="ar-SA" dirty="0" smtClean="0">
                <a:solidFill>
                  <a:srgbClr val="FF0000"/>
                </a:solidFill>
              </a:rPr>
              <a:t>(</a:t>
            </a:r>
            <a:r>
              <a:rPr lang="ar-SA" dirty="0" smtClean="0">
                <a:solidFill>
                  <a:srgbClr val="FF0000"/>
                </a:solidFill>
                <a:cs typeface="+mj-cs"/>
              </a:rPr>
              <a:t>كان خُلُقُه القرآن</a:t>
            </a:r>
            <a:r>
              <a:rPr lang="ar-SA" dirty="0" smtClean="0">
                <a:solidFill>
                  <a:srgbClr val="FF0000"/>
                </a:solidFill>
              </a:rPr>
              <a:t>) </a:t>
            </a:r>
            <a:r>
              <a:rPr lang="ar-SA" dirty="0" smtClean="0"/>
              <a:t>رواه</a:t>
            </a:r>
            <a:r>
              <a:rPr lang="ar-SA" dirty="0" smtClean="0">
                <a:solidFill>
                  <a:srgbClr val="FF0000"/>
                </a:solidFill>
              </a:rPr>
              <a:t> </a:t>
            </a:r>
            <a:r>
              <a:rPr lang="ar-SA" dirty="0" smtClean="0"/>
              <a:t>مسلم</a:t>
            </a:r>
            <a:endParaRPr lang="ar-IQ"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smtClean="0"/>
              <a:t>أولا : </a:t>
            </a:r>
            <a:r>
              <a:rPr lang="ar-IQ" b="1" dirty="0" smtClean="0"/>
              <a:t>في </a:t>
            </a:r>
            <a:r>
              <a:rPr lang="ar-SA" b="1" dirty="0" smtClean="0"/>
              <a:t>الظاهرة الوسطية</a:t>
            </a:r>
            <a:endParaRPr lang="en-US" dirty="0"/>
          </a:p>
        </p:txBody>
      </p:sp>
      <p:sp>
        <p:nvSpPr>
          <p:cNvPr id="3" name="Content Placeholder 2"/>
          <p:cNvSpPr>
            <a:spLocks noGrp="1"/>
          </p:cNvSpPr>
          <p:nvPr>
            <p:ph idx="1"/>
          </p:nvPr>
        </p:nvSpPr>
        <p:spPr/>
        <p:txBody>
          <a:bodyPr/>
          <a:lstStyle/>
          <a:p>
            <a:pPr algn="just" rtl="1">
              <a:buNone/>
            </a:pPr>
            <a:r>
              <a:rPr lang="ar-SA" dirty="0" smtClean="0"/>
              <a:t>( وَكَذَلِكَ </a:t>
            </a:r>
            <a:r>
              <a:rPr lang="ar-SA" sz="2400" dirty="0" smtClean="0"/>
              <a:t>(1)</a:t>
            </a:r>
            <a:r>
              <a:rPr lang="ar-SA" dirty="0" smtClean="0"/>
              <a:t> جَعَلْنَكُمْ </a:t>
            </a:r>
            <a:r>
              <a:rPr lang="ar-SA" sz="2400" dirty="0" smtClean="0"/>
              <a:t>(2)</a:t>
            </a:r>
            <a:r>
              <a:rPr lang="ar-SA" dirty="0" smtClean="0"/>
              <a:t> أُمَّةً </a:t>
            </a:r>
            <a:r>
              <a:rPr lang="ar-SA" sz="2400" dirty="0" smtClean="0"/>
              <a:t>(3)</a:t>
            </a:r>
            <a:r>
              <a:rPr lang="ar-SA" dirty="0" smtClean="0"/>
              <a:t> وَسَطًا </a:t>
            </a:r>
            <a:r>
              <a:rPr lang="ar-SA" sz="2400" dirty="0" smtClean="0"/>
              <a:t>(4)</a:t>
            </a:r>
            <a:r>
              <a:rPr lang="ar-SA" dirty="0" smtClean="0"/>
              <a:t> لِّتَكُونُواْ </a:t>
            </a:r>
            <a:r>
              <a:rPr lang="ar-SA" sz="2400" dirty="0" smtClean="0"/>
              <a:t>(5)</a:t>
            </a:r>
            <a:r>
              <a:rPr lang="ar-SA" dirty="0" smtClean="0"/>
              <a:t>     شُهَدَاء </a:t>
            </a:r>
            <a:r>
              <a:rPr lang="ar-SA" sz="2400" dirty="0" smtClean="0"/>
              <a:t>( 6)</a:t>
            </a:r>
            <a:r>
              <a:rPr lang="ar-SA" dirty="0" smtClean="0"/>
              <a:t> عَلَى</a:t>
            </a:r>
            <a:r>
              <a:rPr lang="ar-SA" sz="2400" dirty="0" smtClean="0"/>
              <a:t>(7)</a:t>
            </a:r>
            <a:r>
              <a:rPr lang="ar-SA" dirty="0" smtClean="0"/>
              <a:t> النَّاسِ</a:t>
            </a:r>
            <a:r>
              <a:rPr lang="ar-SA" sz="2400" dirty="0" smtClean="0"/>
              <a:t>(8)</a:t>
            </a:r>
            <a:r>
              <a:rPr lang="ar-SA" dirty="0" smtClean="0"/>
              <a:t> وَيَكُونَ</a:t>
            </a:r>
            <a:r>
              <a:rPr lang="ar-SA" sz="2400" dirty="0" smtClean="0"/>
              <a:t>(9) </a:t>
            </a:r>
            <a:r>
              <a:rPr lang="ar-SA" dirty="0" smtClean="0"/>
              <a:t>الرَّسُولُ</a:t>
            </a:r>
            <a:r>
              <a:rPr lang="ar-SA" sz="2400" dirty="0" smtClean="0"/>
              <a:t>(10) </a:t>
            </a:r>
            <a:r>
              <a:rPr lang="ar-SA" dirty="0" smtClean="0"/>
              <a:t>عَلَيْكُمْ</a:t>
            </a:r>
            <a:r>
              <a:rPr lang="ar-SA" sz="2400" dirty="0" smtClean="0"/>
              <a:t>(11) </a:t>
            </a:r>
            <a:r>
              <a:rPr lang="ar-SA" dirty="0" smtClean="0"/>
              <a:t>شَهِيدًا</a:t>
            </a:r>
            <a:r>
              <a:rPr lang="ar-SA" sz="2400" dirty="0" smtClean="0"/>
              <a:t>( 12) </a:t>
            </a:r>
            <a:r>
              <a:rPr lang="ar-SA" dirty="0" smtClean="0"/>
              <a:t>وَمَا </a:t>
            </a:r>
            <a:r>
              <a:rPr lang="ar-SA" sz="2400" dirty="0" smtClean="0"/>
              <a:t>(13) </a:t>
            </a:r>
            <a:r>
              <a:rPr lang="ar-SA" dirty="0" smtClean="0"/>
              <a:t>جَعَلْنَا </a:t>
            </a:r>
            <a:r>
              <a:rPr lang="ar-SA" sz="2400" dirty="0" smtClean="0"/>
              <a:t>(14)</a:t>
            </a:r>
            <a:r>
              <a:rPr lang="ar-SA" dirty="0" smtClean="0"/>
              <a:t> الْقِبْلَةَ </a:t>
            </a:r>
            <a:r>
              <a:rPr lang="ar-SA" sz="2400" dirty="0" smtClean="0"/>
              <a:t>(15) </a:t>
            </a:r>
            <a:r>
              <a:rPr lang="ar-SA" dirty="0" smtClean="0"/>
              <a:t>الَّتِي </a:t>
            </a:r>
            <a:r>
              <a:rPr lang="ar-SA" sz="2400" dirty="0" smtClean="0"/>
              <a:t>(16)    </a:t>
            </a:r>
            <a:r>
              <a:rPr lang="ar-SA" sz="2400" dirty="0" smtClean="0"/>
              <a:t>     </a:t>
            </a:r>
            <a:r>
              <a:rPr lang="ar-SA" dirty="0" smtClean="0"/>
              <a:t>كُنتَ </a:t>
            </a:r>
            <a:r>
              <a:rPr lang="ar-SA" sz="2400" dirty="0" smtClean="0"/>
              <a:t>(17) </a:t>
            </a:r>
            <a:r>
              <a:rPr lang="ar-SA" dirty="0" smtClean="0"/>
              <a:t>عَلَيْهَا </a:t>
            </a:r>
            <a:r>
              <a:rPr lang="ar-SA" sz="2400" dirty="0" smtClean="0"/>
              <a:t>(18)  </a:t>
            </a:r>
            <a:r>
              <a:rPr lang="ar-SA" dirty="0" smtClean="0"/>
              <a:t>إِلاَّ </a:t>
            </a:r>
            <a:r>
              <a:rPr lang="ar-SA" sz="2400" dirty="0" smtClean="0"/>
              <a:t>(19)  </a:t>
            </a:r>
            <a:r>
              <a:rPr lang="ar-SA" dirty="0" smtClean="0"/>
              <a:t>لِنَعْلَمَ </a:t>
            </a:r>
            <a:r>
              <a:rPr lang="ar-SA" sz="2400" dirty="0" smtClean="0"/>
              <a:t>(20)</a:t>
            </a:r>
            <a:r>
              <a:rPr lang="ar-SA" dirty="0" smtClean="0"/>
              <a:t>  مَن </a:t>
            </a:r>
            <a:r>
              <a:rPr lang="ar-SA" sz="2400" dirty="0" smtClean="0"/>
              <a:t>(21) </a:t>
            </a:r>
            <a:r>
              <a:rPr lang="ar-SA" dirty="0" smtClean="0"/>
              <a:t> يَتَّبِعُ </a:t>
            </a:r>
            <a:r>
              <a:rPr lang="ar-SA" sz="2400" dirty="0" smtClean="0"/>
              <a:t>(22)</a:t>
            </a:r>
          </a:p>
          <a:p>
            <a:pPr algn="ctr" rtl="1">
              <a:buNone/>
            </a:pPr>
            <a:r>
              <a:rPr lang="ar-SA" sz="2400" dirty="0" smtClean="0"/>
              <a:t> </a:t>
            </a:r>
            <a:r>
              <a:rPr lang="ar-SA" dirty="0" smtClean="0">
                <a:solidFill>
                  <a:srgbClr val="FF0000"/>
                </a:solidFill>
              </a:rPr>
              <a:t>الرَّسُولَ</a:t>
            </a:r>
            <a:r>
              <a:rPr lang="ar-SA" sz="2400" dirty="0" smtClean="0">
                <a:solidFill>
                  <a:srgbClr val="FF0000"/>
                </a:solidFill>
              </a:rPr>
              <a:t>(23)</a:t>
            </a:r>
            <a:r>
              <a:rPr lang="ar-SA" dirty="0" smtClean="0"/>
              <a:t> </a:t>
            </a:r>
          </a:p>
          <a:p>
            <a:pPr algn="just" rtl="1">
              <a:buNone/>
            </a:pPr>
            <a:r>
              <a:rPr lang="ar-SA" dirty="0" smtClean="0"/>
              <a:t>   مِمَّن</a:t>
            </a:r>
            <a:r>
              <a:rPr lang="ar-SA" sz="2400" dirty="0" smtClean="0"/>
              <a:t>(24)</a:t>
            </a:r>
            <a:r>
              <a:rPr lang="ar-SA" dirty="0" smtClean="0"/>
              <a:t> يَنقَلِبُ</a:t>
            </a:r>
            <a:r>
              <a:rPr lang="ar-SA" sz="2400" dirty="0" smtClean="0"/>
              <a:t>(25)</a:t>
            </a:r>
            <a:r>
              <a:rPr lang="ar-SA" dirty="0" smtClean="0"/>
              <a:t> عَلَى</a:t>
            </a:r>
            <a:r>
              <a:rPr lang="ar-SA" sz="2400" dirty="0" smtClean="0"/>
              <a:t>(26)</a:t>
            </a:r>
            <a:r>
              <a:rPr lang="ar-SA" dirty="0" smtClean="0"/>
              <a:t> عَقِبَيْهِ</a:t>
            </a:r>
            <a:r>
              <a:rPr lang="ar-SA" sz="2400" dirty="0" smtClean="0"/>
              <a:t>(27)</a:t>
            </a:r>
            <a:r>
              <a:rPr lang="ar-SA" dirty="0" smtClean="0"/>
              <a:t> وَإِن</a:t>
            </a:r>
            <a:r>
              <a:rPr lang="ar-SA" sz="2400" dirty="0" smtClean="0"/>
              <a:t>(28)</a:t>
            </a:r>
            <a:r>
              <a:rPr lang="ar-SA" dirty="0" smtClean="0"/>
              <a:t> كَانَتْ</a:t>
            </a:r>
            <a:r>
              <a:rPr lang="ar-SA" sz="2400" dirty="0" smtClean="0"/>
              <a:t>(29)</a:t>
            </a:r>
            <a:r>
              <a:rPr lang="ar-SA" dirty="0" smtClean="0"/>
              <a:t> لَكَبِيرَة</a:t>
            </a:r>
            <a:r>
              <a:rPr lang="ar-SA" sz="2400" dirty="0" smtClean="0"/>
              <a:t>(ً30) </a:t>
            </a:r>
            <a:r>
              <a:rPr lang="ar-SA" dirty="0" smtClean="0"/>
              <a:t>إِلاَّ</a:t>
            </a:r>
            <a:r>
              <a:rPr lang="ar-SA" sz="2400" dirty="0" smtClean="0"/>
              <a:t>(31)</a:t>
            </a:r>
            <a:r>
              <a:rPr lang="ar-SA" dirty="0" smtClean="0"/>
              <a:t> عَلَى</a:t>
            </a:r>
            <a:r>
              <a:rPr lang="ar-SA" sz="2400" dirty="0" smtClean="0"/>
              <a:t>(32)</a:t>
            </a:r>
            <a:r>
              <a:rPr lang="ar-SA" dirty="0" smtClean="0"/>
              <a:t> الَّذِينَ</a:t>
            </a:r>
            <a:r>
              <a:rPr lang="ar-SA" sz="2400" dirty="0" smtClean="0"/>
              <a:t>(33)</a:t>
            </a:r>
            <a:r>
              <a:rPr lang="ar-SA" dirty="0" smtClean="0"/>
              <a:t> هَدَى</a:t>
            </a:r>
            <a:r>
              <a:rPr lang="ar-SA" sz="2400" dirty="0" smtClean="0"/>
              <a:t>(34) </a:t>
            </a:r>
            <a:r>
              <a:rPr lang="ar-SA" dirty="0" smtClean="0"/>
              <a:t>اللّهُ </a:t>
            </a:r>
            <a:r>
              <a:rPr lang="ar-SA" sz="2400" dirty="0" smtClean="0"/>
              <a:t>( 35) </a:t>
            </a:r>
            <a:r>
              <a:rPr lang="ar-SA" dirty="0" smtClean="0"/>
              <a:t>وَمَا</a:t>
            </a:r>
            <a:r>
              <a:rPr lang="ar-SA" sz="2400" dirty="0" smtClean="0"/>
              <a:t>(36)</a:t>
            </a:r>
            <a:r>
              <a:rPr lang="ar-SA" dirty="0" smtClean="0"/>
              <a:t> كَانَ</a:t>
            </a:r>
            <a:r>
              <a:rPr lang="ar-SA" sz="2400" dirty="0" smtClean="0"/>
              <a:t>(37) </a:t>
            </a:r>
            <a:r>
              <a:rPr lang="ar-SA" dirty="0" smtClean="0"/>
              <a:t>اللّهُ</a:t>
            </a:r>
            <a:r>
              <a:rPr lang="ar-SA" sz="2400" dirty="0" smtClean="0"/>
              <a:t>(38) </a:t>
            </a:r>
            <a:r>
              <a:rPr lang="ar-SA" dirty="0" smtClean="0"/>
              <a:t>لِيُضِيعَ</a:t>
            </a:r>
            <a:r>
              <a:rPr lang="ar-SA" sz="2400" dirty="0" smtClean="0"/>
              <a:t>(39)</a:t>
            </a:r>
            <a:r>
              <a:rPr lang="ar-SA" dirty="0" smtClean="0"/>
              <a:t> إِيمَنَكُمْ</a:t>
            </a:r>
            <a:r>
              <a:rPr lang="ar-SA" sz="2400" dirty="0" smtClean="0"/>
              <a:t>(40)                   </a:t>
            </a:r>
            <a:r>
              <a:rPr lang="ar-SA" dirty="0" smtClean="0"/>
              <a:t> إِنَّ </a:t>
            </a:r>
            <a:r>
              <a:rPr lang="ar-SA" sz="2400" dirty="0" smtClean="0"/>
              <a:t>(41)</a:t>
            </a:r>
            <a:r>
              <a:rPr lang="ar-SA" dirty="0" smtClean="0"/>
              <a:t> اللّهَ  </a:t>
            </a:r>
            <a:r>
              <a:rPr lang="ar-SA" sz="2400" dirty="0" smtClean="0"/>
              <a:t>(42)   </a:t>
            </a:r>
            <a:r>
              <a:rPr lang="ar-SA" dirty="0" smtClean="0"/>
              <a:t>بِالنَّاسِ  </a:t>
            </a:r>
            <a:r>
              <a:rPr lang="ar-SA" sz="2400" dirty="0" smtClean="0"/>
              <a:t>(43)</a:t>
            </a:r>
            <a:r>
              <a:rPr lang="ar-SA" dirty="0" smtClean="0"/>
              <a:t>  لَرَءُوفٌ  </a:t>
            </a:r>
            <a:r>
              <a:rPr lang="ar-SA" sz="2400" dirty="0" smtClean="0"/>
              <a:t>(44)  </a:t>
            </a:r>
            <a:r>
              <a:rPr lang="ar-SA" dirty="0" smtClean="0"/>
              <a:t>رَّحِيمٌ </a:t>
            </a:r>
            <a:r>
              <a:rPr lang="ar-SA" sz="2400" dirty="0" smtClean="0"/>
              <a:t>(45)  </a:t>
            </a:r>
            <a:r>
              <a:rPr lang="ar-SA" dirty="0" smtClean="0"/>
              <a:t>)</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2620</TotalTime>
  <Words>2775</Words>
  <Application>Microsoft Office PowerPoint</Application>
  <PresentationFormat>On-screen Show (4:3)</PresentationFormat>
  <Paragraphs>164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المعجزة العددية في الوسطية والسيرة النبوية   في الآية 143 من سورة البقرة</vt:lpstr>
      <vt:lpstr>المسجد النبوي الشريف في المدينة المنورة</vt:lpstr>
      <vt:lpstr>المعجزة العددية في الآية رقم 143 من سورة البقرة قوله تعالى:</vt:lpstr>
      <vt:lpstr>الأمة الإسلامية هي أمة الوسط</vt:lpstr>
      <vt:lpstr>الحقائق المستنبطة</vt:lpstr>
      <vt:lpstr>أولا : في الظاهرة الوسطية</vt:lpstr>
      <vt:lpstr>أولا : في الظاهرة الوسطية</vt:lpstr>
      <vt:lpstr>أولا : في الظاهرة الوسطية</vt:lpstr>
      <vt:lpstr>أولا : في الظاهرة الوسطية</vt:lpstr>
      <vt:lpstr>أولا : في الظاهرة الوسطية</vt:lpstr>
      <vt:lpstr>أولا : في الظاهرة الوسطية</vt:lpstr>
      <vt:lpstr>أولا : في الظاهرة الوسطية</vt:lpstr>
      <vt:lpstr>أولا : في الظاهرة الوسطية</vt:lpstr>
      <vt:lpstr>ثانياً: في السيرة النبوية </vt:lpstr>
      <vt:lpstr>ثانياً: في السيرة النبوية </vt:lpstr>
      <vt:lpstr>عمر الرسول عليه الصلاة والسلام</vt:lpstr>
      <vt:lpstr>عمر الرسول صلى الله عليه وسلم</vt:lpstr>
      <vt:lpstr>ثانياً: في السيرة النبوية </vt:lpstr>
      <vt:lpstr>تاريخ ولادة ووفاة  (عمر) الرسول الأعظم سيدنا محمد صلى الله عليه وسلم بالتقويمين القمري (الهجري) والشمسي (الميلادي)</vt:lpstr>
      <vt:lpstr>ثانياً: في السيرة النبوية </vt:lpstr>
      <vt:lpstr>ثانياً: في السيرة النبوية </vt:lpstr>
      <vt:lpstr>المسجد الأقصى والكعبة المشرفة في المسجد الحرام</vt:lpstr>
      <vt:lpstr>ثالثاً: في الصلوات الخمس </vt:lpstr>
      <vt:lpstr>ثالثاً: في الصلوات الخمس </vt:lpstr>
      <vt:lpstr>رابعا: ( أُمة الوسط) تتجه الى الوسط!</vt:lpstr>
      <vt:lpstr> مكة المكرمة (ام القرى) مركز اليابسة</vt:lpstr>
      <vt:lpstr>الأمة الإسلامية أمة الوسط (خير أمة أخرجت للناس) تتجه إلى  الوسط مكة المكرمة (أم القرى) خير بقاع الأرض وأشرفها ومركزها</vt:lpstr>
      <vt:lpstr>Slide 28</vt:lpstr>
      <vt:lpstr>Slide 29</vt:lpstr>
      <vt:lpstr> مكة المكرمة (أم القرى) مركز اليابسة  في الكرة الأرضية</vt:lpstr>
      <vt:lpstr>القارات السبع (اليابسة)</vt:lpstr>
      <vt:lpstr> عبارة ( البر والبحر) مجتمعة ومتتالية في الآية الكريمة نفسها قد تكررت في القرآن الكريم سبع مرات وقد يكون ذلك إشارة عن عدد القارات والمحيطات السبع.</vt:lpstr>
      <vt:lpstr>( أُمة الوسط) تتجه الى الوسط!</vt:lpstr>
      <vt:lpstr>( أُمة الوسط) تتجه الى الوسط!</vt:lpstr>
      <vt:lpstr>( أُمة الوسط) تتجه الى الوسط!</vt:lpstr>
      <vt:lpstr>الخاتمة والخلاصة </vt:lpstr>
      <vt:lpstr>الخاتمة والخلاصة</vt:lpstr>
      <vt:lpstr>عمر الرسول صلى الله عليه وسلم</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الإعجاز العددي في الوسطية من خلال الآية 143 من سورة البقرة وأثره في السيرة النبوية</dc:title>
  <dc:creator>Habbal</dc:creator>
  <cp:lastModifiedBy>WIN7</cp:lastModifiedBy>
  <cp:revision>221</cp:revision>
  <dcterms:created xsi:type="dcterms:W3CDTF">2012-06-29T10:54:06Z</dcterms:created>
  <dcterms:modified xsi:type="dcterms:W3CDTF">2012-09-13T11:26:55Z</dcterms:modified>
</cp:coreProperties>
</file>