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8" r:id="rId3"/>
    <p:sldId id="259" r:id="rId4"/>
    <p:sldId id="260" r:id="rId5"/>
    <p:sldId id="261" r:id="rId6"/>
    <p:sldId id="333" r:id="rId7"/>
    <p:sldId id="265" r:id="rId8"/>
    <p:sldId id="266" r:id="rId9"/>
    <p:sldId id="267" r:id="rId10"/>
    <p:sldId id="268" r:id="rId11"/>
    <p:sldId id="269" r:id="rId12"/>
    <p:sldId id="315" r:id="rId13"/>
    <p:sldId id="316" r:id="rId14"/>
    <p:sldId id="334" r:id="rId15"/>
    <p:sldId id="318" r:id="rId16"/>
    <p:sldId id="319" r:id="rId17"/>
    <p:sldId id="270" r:id="rId18"/>
    <p:sldId id="271" r:id="rId19"/>
    <p:sldId id="272" r:id="rId20"/>
    <p:sldId id="342" r:id="rId21"/>
    <p:sldId id="273" r:id="rId22"/>
    <p:sldId id="275" r:id="rId23"/>
    <p:sldId id="344" r:id="rId24"/>
    <p:sldId id="276" r:id="rId25"/>
    <p:sldId id="335" r:id="rId26"/>
    <p:sldId id="279" r:id="rId27"/>
    <p:sldId id="280" r:id="rId28"/>
    <p:sldId id="281" r:id="rId29"/>
    <p:sldId id="282" r:id="rId30"/>
    <p:sldId id="283" r:id="rId31"/>
    <p:sldId id="336" r:id="rId32"/>
    <p:sldId id="337" r:id="rId33"/>
    <p:sldId id="338" r:id="rId34"/>
    <p:sldId id="345" r:id="rId35"/>
    <p:sldId id="286" r:id="rId36"/>
    <p:sldId id="287" r:id="rId37"/>
    <p:sldId id="288" r:id="rId38"/>
    <p:sldId id="289" r:id="rId39"/>
    <p:sldId id="339" r:id="rId40"/>
    <p:sldId id="340" r:id="rId41"/>
    <p:sldId id="341" r:id="rId42"/>
    <p:sldId id="292" r:id="rId43"/>
    <p:sldId id="346" r:id="rId44"/>
    <p:sldId id="347" r:id="rId45"/>
    <p:sldId id="293" r:id="rId46"/>
    <p:sldId id="294" r:id="rId47"/>
    <p:sldId id="295" r:id="rId48"/>
    <p:sldId id="296" r:id="rId49"/>
    <p:sldId id="298" r:id="rId50"/>
    <p:sldId id="299" r:id="rId51"/>
    <p:sldId id="300" r:id="rId52"/>
    <p:sldId id="301" r:id="rId53"/>
    <p:sldId id="303" r:id="rId54"/>
    <p:sldId id="304" r:id="rId55"/>
    <p:sldId id="305" r:id="rId56"/>
    <p:sldId id="306" r:id="rId57"/>
    <p:sldId id="307" r:id="rId58"/>
    <p:sldId id="308" r:id="rId59"/>
    <p:sldId id="309" r:id="rId60"/>
    <p:sldId id="312" r:id="rId61"/>
    <p:sldId id="313" r:id="rId62"/>
    <p:sldId id="31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4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46958-7BBD-4F9F-A688-F724C56E99F1}" type="datetimeFigureOut">
              <a:rPr lang="en-US" smtClean="0"/>
              <a:t>3/2/2017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CB8F4-CA79-4EB0-8F97-03D2EBD096F1}" type="slidenum">
              <a:rPr lang="en-US" smtClean="0"/>
              <a:t>‹#›</a:t>
            </a:fld>
            <a:endParaRPr lang="en-US"/>
          </a:p>
        </p:txBody>
      </p:sp>
    </p:spTree>
    <p:extLst>
      <p:ext uri="{BB962C8B-B14F-4D97-AF65-F5344CB8AC3E}">
        <p14:creationId xmlns:p14="http://schemas.microsoft.com/office/powerpoint/2010/main" val="274439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119C0-3286-4DDD-B48B-C1726ACBB32F}" type="slidenum">
              <a:rPr lang="ar-SA"/>
              <a:pPr/>
              <a:t>3</a:t>
            </a:fld>
            <a:endParaRPr lang="en-US" dirty="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D7849-CE39-4CF1-A155-CDF73CB648BF}" type="slidenum">
              <a:rPr lang="ar-SA"/>
              <a:pPr/>
              <a:t>14</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38DC0-991E-4BA6-ACE0-9D5C39AB057E}"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3F635-07B2-4BC3-AA9D-6743DD688F86}" type="slidenum">
              <a:rPr lang="ar-SA"/>
              <a:pPr/>
              <a:t>16</a:t>
            </a:fld>
            <a:endParaRPr 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3E8E3-757D-433F-817C-404C3679571A}" type="slidenum">
              <a:rPr lang="ar-SA"/>
              <a:pPr/>
              <a:t>22</a:t>
            </a:fld>
            <a:endParaRPr lang="en-US" dirty="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E6444-82F2-4792-8FE7-20A14D636185}" type="slidenum">
              <a:rPr lang="ar-SA"/>
              <a:pPr/>
              <a:t>25</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CAD10EEC-7BBA-4541-8E3D-0947A0240361}" type="slidenum">
              <a:rPr lang="ar-SA" smtClean="0"/>
              <a:pPr>
                <a:defRPr/>
              </a:pPr>
              <a:t>31</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8B0F82CD-FD01-406F-A4D8-637DDE9D96A5}" type="slidenum">
              <a:rPr lang="ar-SA" smtClean="0"/>
              <a:pPr>
                <a:defRPr/>
              </a:pPr>
              <a:t>32</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CAD10EEC-7BBA-4541-8E3D-0947A0240361}" type="slidenum">
              <a:rPr lang="ar-SA" smtClean="0"/>
              <a:pPr>
                <a:defRPr/>
              </a:pPr>
              <a:t>34</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F5680-1B76-445A-B073-F72A396779FE}" type="slidenum">
              <a:rPr lang="ar-SA">
                <a:latin typeface="Arial" pitchFamily="34" charset="0"/>
              </a:rPr>
              <a:pPr fontAlgn="base">
                <a:spcBef>
                  <a:spcPct val="0"/>
                </a:spcBef>
                <a:spcAft>
                  <a:spcPct val="0"/>
                </a:spcAft>
                <a:defRPr/>
              </a:pPr>
              <a:t>38</a:t>
            </a:fld>
            <a:endParaRPr lang="en-US" dirty="0">
              <a:latin typeface="Arial" pitchFamily="34" charset="0"/>
              <a:cs typeface="Arial"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pPr>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4CFED-3F92-4816-BCC6-0FB11C3C2EA7}" type="slidenum">
              <a:rPr lang="ar-SA"/>
              <a:pPr/>
              <a:t>45</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5E45C-AABB-46EB-BC3B-592E4AA9E33A}" type="slidenum">
              <a:rPr lang="ar-SA"/>
              <a:pPr/>
              <a:t>6</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C43F7-18AF-4DF2-8215-6F69B393B209}" type="slidenum">
              <a:rPr lang="ar-SA"/>
              <a:pPr/>
              <a:t>46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71592A-E9C6-4651-9183-E6D05484DC4F}" type="slidenum">
              <a:rPr lang="ar-SA"/>
              <a:pPr/>
              <a:t>47</a:t>
            </a:fld>
            <a:endParaRPr lang="en-US" dirty="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534FA-D74D-454F-B30D-D1DCF1FA210D}" type="slidenum">
              <a:rPr lang="ar-SA"/>
              <a:pPr/>
              <a:t>48</a:t>
            </a:fld>
            <a:endParaRPr lang="en-US" dirty="0"/>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EFD76-30BD-4F2A-8081-A1514EE5410C}" type="slidenum">
              <a:rPr lang="ar-SA"/>
              <a:pPr/>
              <a:t>49</a:t>
            </a:fld>
            <a:endParaRPr lang="en-US" dirty="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AE2AD-EC9F-46DE-A63F-1F364F79DF49}" type="slidenum">
              <a:rPr lang="ar-SA"/>
              <a:pPr/>
              <a:t>50</a:t>
            </a:fld>
            <a:endParaRPr lang="en-US" dirty="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A4F03-5E66-46B0-A678-6969D94513DF}" type="slidenum">
              <a:rPr lang="ar-SA"/>
              <a:pPr/>
              <a:t>51</a:t>
            </a:fld>
            <a:endParaRPr lang="en-US" dirty="0"/>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789F3-F104-45C9-B2EC-9BA16B265CB5}" type="slidenum">
              <a:rPr lang="ar-SA"/>
              <a:pPr/>
              <a:t>52</a:t>
            </a:fld>
            <a:endParaRPr lang="en-US" dirty="0"/>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C1BD4-EDD5-45C6-8587-61339C271DC2}" type="slidenum">
              <a:rPr lang="ar-SA"/>
              <a:pPr/>
              <a:t>53</a:t>
            </a:fld>
            <a:endParaRPr lang="en-US" dirty="0"/>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00996-6FAB-4802-9D22-6B2537BC24A3}" type="slidenum">
              <a:rPr lang="ar-SA"/>
              <a:pPr/>
              <a:t>54</a:t>
            </a:fld>
            <a:endParaRPr lang="en-US" dirty="0"/>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C3526-9C58-4B2F-8D7E-773B21500485}" type="slidenum">
              <a:rPr lang="ar-SA"/>
              <a:pPr/>
              <a:t>56</a:t>
            </a:fld>
            <a:endParaRPr lang="en-US" dirty="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CA663-6970-4296-9CD4-616559B58EF4}" type="slidenum">
              <a:rPr lang="ar-SA"/>
              <a:pPr/>
              <a:t>7</a:t>
            </a:fld>
            <a:endParaRPr lang="en-US" dirty="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C323F-96E3-444F-9D50-0D8A96D9508F}" type="slidenum">
              <a:rPr lang="ar-SA"/>
              <a:pPr/>
              <a:t>57</a:t>
            </a:fld>
            <a:endParaRPr lang="en-US" dirty="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ED0E1A-2931-4F71-8800-F4A10230DD85}" type="slidenum">
              <a:rPr lang="ar-SA"/>
              <a:pPr>
                <a:defRPr/>
              </a:pPr>
              <a:t>60</a:t>
            </a:fld>
            <a:endParaRPr lang="en-US" dirty="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a:lstStyle/>
          <a:p>
            <a:endParaRPr lang="ar-S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57C4D-5CF1-4F7C-BC66-769312EBA6FC}" type="slidenum">
              <a:rPr lang="ar-SA"/>
              <a:pPr/>
              <a:t>61</a:t>
            </a:fld>
            <a:endParaRPr lang="en-US" dirty="0"/>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A9FAC-677D-4D02-A2D5-A79AC807053E}" type="slidenum">
              <a:rPr lang="ar-SA"/>
              <a:pPr/>
              <a:t>8</a:t>
            </a:fld>
            <a:endParaRPr 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A08E2-7FAE-4714-9301-ACA89489D92C}" type="slidenum">
              <a:rPr lang="ar-SA"/>
              <a:pPr/>
              <a:t>9</a:t>
            </a:fld>
            <a:endParaRPr lang="en-US" dirty="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4CDCC-21E2-4D2E-85AD-91D70A3300E0}" type="slidenum">
              <a:rPr lang="ar-SA"/>
              <a:pPr/>
              <a:t>10</a:t>
            </a:fld>
            <a:endParaRPr lang="en-US" dirty="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B98FC-A4CD-45AB-A0C4-65A94E25F391}" type="slidenum">
              <a:rPr lang="ar-SA"/>
              <a:pPr/>
              <a:t>11</a:t>
            </a:fld>
            <a:endParaRPr lang="en-US"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59089B-8CB8-4A5B-BA78-CA9842DB1529}" type="slidenum">
              <a:rPr lang="ar-SA"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3E6DC46-A635-479E-9374-57937D997A5B}" type="slidenum">
              <a:rPr lang="ar-SA" smtClean="0"/>
              <a:pPr>
                <a:defRPr/>
              </a:pPr>
              <a:t>13</a:t>
            </a:fld>
            <a:endParaRPr lang="en-US" dirty="0"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a:lstStyle/>
          <a:p>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E69361-D16A-482E-A0C7-A5237ACBEDE8}"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4E319-2B87-45CA-9F83-4725728AE9A0}" type="slidenum">
              <a:rPr lang="en-US" smtClean="0"/>
              <a:t>‹#›</a:t>
            </a:fld>
            <a:endParaRPr lang="en-US"/>
          </a:p>
        </p:txBody>
      </p:sp>
    </p:spTree>
    <p:extLst>
      <p:ext uri="{BB962C8B-B14F-4D97-AF65-F5344CB8AC3E}">
        <p14:creationId xmlns:p14="http://schemas.microsoft.com/office/powerpoint/2010/main" val="406252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69361-D16A-482E-A0C7-A5237ACBEDE8}"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4E319-2B87-45CA-9F83-4725728AE9A0}" type="slidenum">
              <a:rPr lang="en-US" smtClean="0"/>
              <a:t>‹#›</a:t>
            </a:fld>
            <a:endParaRPr lang="en-US"/>
          </a:p>
        </p:txBody>
      </p:sp>
    </p:spTree>
    <p:extLst>
      <p:ext uri="{BB962C8B-B14F-4D97-AF65-F5344CB8AC3E}">
        <p14:creationId xmlns:p14="http://schemas.microsoft.com/office/powerpoint/2010/main" val="312008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69361-D16A-482E-A0C7-A5237ACBEDE8}"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4E319-2B87-45CA-9F83-4725728AE9A0}" type="slidenum">
              <a:rPr lang="en-US" smtClean="0"/>
              <a:t>‹#›</a:t>
            </a:fld>
            <a:endParaRPr lang="en-US"/>
          </a:p>
        </p:txBody>
      </p:sp>
    </p:spTree>
    <p:extLst>
      <p:ext uri="{BB962C8B-B14F-4D97-AF65-F5344CB8AC3E}">
        <p14:creationId xmlns:p14="http://schemas.microsoft.com/office/powerpoint/2010/main" val="141718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381000"/>
            <a:ext cx="8229600" cy="5715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3" name="Date Placeholder 13"/>
          <p:cNvSpPr>
            <a:spLocks noGrp="1"/>
          </p:cNvSpPr>
          <p:nvPr>
            <p:ph type="dt" sz="half" idx="10"/>
          </p:nvPr>
        </p:nvSpPr>
        <p:spPr/>
        <p:txBody>
          <a:bodyPr/>
          <a:lstStyle>
            <a:lvl1pPr>
              <a:defRPr/>
            </a:lvl1pPr>
          </a:lstStyle>
          <a:p>
            <a:pPr>
              <a:defRPr/>
            </a:pPr>
            <a:endParaRPr lang="en-GB" dirty="0"/>
          </a:p>
        </p:txBody>
      </p:sp>
      <p:sp>
        <p:nvSpPr>
          <p:cNvPr id="4" name="Footer Placeholder 2"/>
          <p:cNvSpPr>
            <a:spLocks noGrp="1"/>
          </p:cNvSpPr>
          <p:nvPr>
            <p:ph type="ftr" sz="quarter" idx="11"/>
          </p:nvPr>
        </p:nvSpPr>
        <p:spPr/>
        <p:txBody>
          <a:bodyPr/>
          <a:lstStyle>
            <a:lvl1pPr>
              <a:defRPr/>
            </a:lvl1pPr>
          </a:lstStyle>
          <a:p>
            <a:pPr>
              <a:defRPr/>
            </a:pPr>
            <a:endParaRPr lang="en-GB" dirty="0"/>
          </a:p>
        </p:txBody>
      </p:sp>
      <p:sp>
        <p:nvSpPr>
          <p:cNvPr id="5" name="Slide Number Placeholder 22"/>
          <p:cNvSpPr>
            <a:spLocks noGrp="1"/>
          </p:cNvSpPr>
          <p:nvPr>
            <p:ph type="sldNum" sz="quarter" idx="12"/>
          </p:nvPr>
        </p:nvSpPr>
        <p:spPr/>
        <p:txBody>
          <a:bodyPr/>
          <a:lstStyle>
            <a:lvl1pPr>
              <a:defRPr/>
            </a:lvl1pPr>
          </a:lstStyle>
          <a:p>
            <a:pPr>
              <a:defRPr/>
            </a:pPr>
            <a:fld id="{9B5198ED-1D2D-4DF2-805F-E4972944EEF1}" type="slidenum">
              <a:rPr lang="ar-SA"/>
              <a:pPr>
                <a:defRPr/>
              </a:pPr>
              <a:t>‹#›</a:t>
            </a:fld>
            <a:endParaRPr lang="en-GB" dirty="0"/>
          </a:p>
        </p:txBody>
      </p:sp>
    </p:spTree>
    <p:extLst>
      <p:ext uri="{BB962C8B-B14F-4D97-AF65-F5344CB8AC3E}">
        <p14:creationId xmlns:p14="http://schemas.microsoft.com/office/powerpoint/2010/main" val="3477616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endParaRPr lang="en-US" dirty="0"/>
          </a:p>
        </p:txBody>
      </p:sp>
    </p:spTree>
    <p:extLst>
      <p:ext uri="{BB962C8B-B14F-4D97-AF65-F5344CB8AC3E}">
        <p14:creationId xmlns:p14="http://schemas.microsoft.com/office/powerpoint/2010/main" val="2552575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dirty="0"/>
          </a:p>
        </p:txBody>
      </p:sp>
    </p:spTree>
    <p:extLst>
      <p:ext uri="{BB962C8B-B14F-4D97-AF65-F5344CB8AC3E}">
        <p14:creationId xmlns:p14="http://schemas.microsoft.com/office/powerpoint/2010/main" val="234936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69361-D16A-482E-A0C7-A5237ACBEDE8}"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4E319-2B87-45CA-9F83-4725728AE9A0}" type="slidenum">
              <a:rPr lang="en-US" smtClean="0"/>
              <a:t>‹#›</a:t>
            </a:fld>
            <a:endParaRPr lang="en-US"/>
          </a:p>
        </p:txBody>
      </p:sp>
    </p:spTree>
    <p:extLst>
      <p:ext uri="{BB962C8B-B14F-4D97-AF65-F5344CB8AC3E}">
        <p14:creationId xmlns:p14="http://schemas.microsoft.com/office/powerpoint/2010/main" val="256236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69361-D16A-482E-A0C7-A5237ACBEDE8}"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4E319-2B87-45CA-9F83-4725728AE9A0}" type="slidenum">
              <a:rPr lang="en-US" smtClean="0"/>
              <a:t>‹#›</a:t>
            </a:fld>
            <a:endParaRPr lang="en-US"/>
          </a:p>
        </p:txBody>
      </p:sp>
    </p:spTree>
    <p:extLst>
      <p:ext uri="{BB962C8B-B14F-4D97-AF65-F5344CB8AC3E}">
        <p14:creationId xmlns:p14="http://schemas.microsoft.com/office/powerpoint/2010/main" val="106684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E69361-D16A-482E-A0C7-A5237ACBEDE8}"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4E319-2B87-45CA-9F83-4725728AE9A0}" type="slidenum">
              <a:rPr lang="en-US" smtClean="0"/>
              <a:t>‹#›</a:t>
            </a:fld>
            <a:endParaRPr lang="en-US"/>
          </a:p>
        </p:txBody>
      </p:sp>
    </p:spTree>
    <p:extLst>
      <p:ext uri="{BB962C8B-B14F-4D97-AF65-F5344CB8AC3E}">
        <p14:creationId xmlns:p14="http://schemas.microsoft.com/office/powerpoint/2010/main" val="259386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E69361-D16A-482E-A0C7-A5237ACBEDE8}" type="datetimeFigureOut">
              <a:rPr lang="en-US" smtClean="0"/>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4E319-2B87-45CA-9F83-4725728AE9A0}" type="slidenum">
              <a:rPr lang="en-US" smtClean="0"/>
              <a:t>‹#›</a:t>
            </a:fld>
            <a:endParaRPr lang="en-US"/>
          </a:p>
        </p:txBody>
      </p:sp>
    </p:spTree>
    <p:extLst>
      <p:ext uri="{BB962C8B-B14F-4D97-AF65-F5344CB8AC3E}">
        <p14:creationId xmlns:p14="http://schemas.microsoft.com/office/powerpoint/2010/main" val="148084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E69361-D16A-482E-A0C7-A5237ACBEDE8}" type="datetimeFigureOut">
              <a:rPr lang="en-US" smtClean="0"/>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4E319-2B87-45CA-9F83-4725728AE9A0}" type="slidenum">
              <a:rPr lang="en-US" smtClean="0"/>
              <a:t>‹#›</a:t>
            </a:fld>
            <a:endParaRPr lang="en-US"/>
          </a:p>
        </p:txBody>
      </p:sp>
    </p:spTree>
    <p:extLst>
      <p:ext uri="{BB962C8B-B14F-4D97-AF65-F5344CB8AC3E}">
        <p14:creationId xmlns:p14="http://schemas.microsoft.com/office/powerpoint/2010/main" val="303994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69361-D16A-482E-A0C7-A5237ACBEDE8}" type="datetimeFigureOut">
              <a:rPr lang="en-US" smtClean="0"/>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4E319-2B87-45CA-9F83-4725728AE9A0}" type="slidenum">
              <a:rPr lang="en-US" smtClean="0"/>
              <a:t>‹#›</a:t>
            </a:fld>
            <a:endParaRPr lang="en-US"/>
          </a:p>
        </p:txBody>
      </p:sp>
    </p:spTree>
    <p:extLst>
      <p:ext uri="{BB962C8B-B14F-4D97-AF65-F5344CB8AC3E}">
        <p14:creationId xmlns:p14="http://schemas.microsoft.com/office/powerpoint/2010/main" val="257430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69361-D16A-482E-A0C7-A5237ACBEDE8}"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4E319-2B87-45CA-9F83-4725728AE9A0}" type="slidenum">
              <a:rPr lang="en-US" smtClean="0"/>
              <a:t>‹#›</a:t>
            </a:fld>
            <a:endParaRPr lang="en-US"/>
          </a:p>
        </p:txBody>
      </p:sp>
    </p:spTree>
    <p:extLst>
      <p:ext uri="{BB962C8B-B14F-4D97-AF65-F5344CB8AC3E}">
        <p14:creationId xmlns:p14="http://schemas.microsoft.com/office/powerpoint/2010/main" val="414978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69361-D16A-482E-A0C7-A5237ACBEDE8}"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4E319-2B87-45CA-9F83-4725728AE9A0}" type="slidenum">
              <a:rPr lang="en-US" smtClean="0"/>
              <a:t>‹#›</a:t>
            </a:fld>
            <a:endParaRPr lang="en-US"/>
          </a:p>
        </p:txBody>
      </p:sp>
    </p:spTree>
    <p:extLst>
      <p:ext uri="{BB962C8B-B14F-4D97-AF65-F5344CB8AC3E}">
        <p14:creationId xmlns:p14="http://schemas.microsoft.com/office/powerpoint/2010/main" val="361942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69361-D16A-482E-A0C7-A5237ACBEDE8}" type="datetimeFigureOut">
              <a:rPr lang="en-US" smtClean="0"/>
              <a:t>3/2/2017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4E319-2B87-45CA-9F83-4725728AE9A0}" type="slidenum">
              <a:rPr lang="en-US" smtClean="0"/>
              <a:t>‹#›</a:t>
            </a:fld>
            <a:endParaRPr lang="en-US"/>
          </a:p>
        </p:txBody>
      </p:sp>
    </p:spTree>
    <p:extLst>
      <p:ext uri="{BB962C8B-B14F-4D97-AF65-F5344CB8AC3E}">
        <p14:creationId xmlns:p14="http://schemas.microsoft.com/office/powerpoint/2010/main" val="1153601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who.int/child_adolescent_health/topics/prevention_care/child/nutrition/breastfeeding/en/index.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eb.archive.org/web/20071129082404/http:/www.who.int/gb/ebwha/pdf_files/EB109/eeb10912.pdf"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dreads.com/book/photo/679675.The_Bible_the_Qur_an_and_Science" TargetMode="External"/><Relationship Id="rId2" Type="http://schemas.openxmlformats.org/officeDocument/2006/relationships/hyperlink" Target="https://www.goodreads.com/author/show/46267.Maurice_Bucaille"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25.jpeg"/></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https://3.bp.blogspot.com/-EdoZ4VVm_ak/V165MYXCxwI/AAAAAAAAU2A/opQiU7U-EQ4kosv_jN_yiG3Q3uRJp6tRgCLcB/s400/3dlat.com_de5038904f7.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lgn="l" rtl="0"/>
            <a:endParaRPr lang="ar-SA">
              <a:latin typeface="Calibri" pitchFamily="34" charset="0"/>
            </a:endParaRPr>
          </a:p>
        </p:txBody>
      </p:sp>
      <p:pic>
        <p:nvPicPr>
          <p:cNvPr id="5123" name="Picture 4" descr="http://www.ana-arby.com/vb/imgcache/2/2679alsh3er.gif"/>
          <p:cNvPicPr>
            <a:picLocks noChangeAspect="1" noChangeArrowheads="1" noCrop="1"/>
          </p:cNvPicPr>
          <p:nvPr/>
        </p:nvPicPr>
        <p:blipFill>
          <a:blip r:embed="rId2" cstate="print"/>
          <a:srcRect/>
          <a:stretch>
            <a:fillRect/>
          </a:stretch>
        </p:blipFill>
        <p:spPr bwMode="auto">
          <a:xfrm>
            <a:off x="609600" y="762000"/>
            <a:ext cx="7924800" cy="5640388"/>
          </a:xfrm>
          <a:prstGeom prst="rect">
            <a:avLst/>
          </a:prstGeom>
          <a:noFill/>
          <a:ln w="9525">
            <a:noFill/>
            <a:miter lim="800000"/>
            <a:headEnd/>
            <a:tailEnd/>
          </a:ln>
        </p:spPr>
      </p:pic>
      <p:sp>
        <p:nvSpPr>
          <p:cNvPr id="5124" name="AutoShape 6" descr="https://3.bp.blogspot.com/-EdoZ4VVm_ak/V165MYXCxwI/AAAAAAAAU2A/opQiU7U-EQ4kosv_jN_yiG3Q3uRJp6tRgCLcB/s400/3dlat.com_de5038904f7.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lgn="l" rtl="0"/>
            <a:endParaRPr lang="ar-SA">
              <a:latin typeface="Calibri" pitchFamily="34" charset="0"/>
            </a:endParaRPr>
          </a:p>
        </p:txBody>
      </p:sp>
      <p:sp>
        <p:nvSpPr>
          <p:cNvPr id="5125" name="AutoShape 8" descr="https://3.bp.blogspot.com/-EdoZ4VVm_ak/V165MYXCxwI/AAAAAAAAU2A/opQiU7U-EQ4kosv_jN_yiG3Q3uRJp6tRgCLcB/s400/3dlat.com_de5038904f7.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lgn="l" rtl="0"/>
            <a:endParaRPr lang="ar-SA">
              <a:latin typeface="Calibri" pitchFamily="34" charset="0"/>
            </a:endParaRPr>
          </a:p>
        </p:txBody>
      </p:sp>
    </p:spTree>
    <p:extLst>
      <p:ext uri="{BB962C8B-B14F-4D97-AF65-F5344CB8AC3E}">
        <p14:creationId xmlns:p14="http://schemas.microsoft.com/office/powerpoint/2010/main" val="1929265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228600" y="1180207"/>
            <a:ext cx="8610600" cy="4616648"/>
          </a:xfrm>
          <a:prstGeom prst="rect">
            <a:avLst/>
          </a:prstGeom>
          <a:noFill/>
          <a:ln w="9525">
            <a:noFill/>
            <a:miter lim="800000"/>
            <a:headEnd/>
            <a:tailEnd/>
          </a:ln>
          <a:effectLst/>
        </p:spPr>
        <p:txBody>
          <a:bodyPr wrap="square" anchor="ctr">
            <a:spAutoFit/>
          </a:bodyPr>
          <a:lstStyle/>
          <a:p>
            <a:pPr marL="342900" indent="-342900">
              <a:lnSpc>
                <a:spcPct val="140000"/>
              </a:lnSpc>
              <a:spcBef>
                <a:spcPct val="20000"/>
              </a:spcBef>
            </a:pPr>
            <a:r>
              <a:rPr lang="en-US" sz="3000" u="sng" dirty="0">
                <a:solidFill>
                  <a:srgbClr val="C00000"/>
                </a:solidFill>
                <a:latin typeface="AvantGarde Md BT" pitchFamily="34" charset="0"/>
                <a:cs typeface="Times New Roman" pitchFamily="18" charset="0"/>
              </a:rPr>
              <a:t>Second</a:t>
            </a:r>
            <a:r>
              <a:rPr lang="en-US" sz="3000" dirty="0">
                <a:solidFill>
                  <a:srgbClr val="C00000"/>
                </a:solidFill>
                <a:latin typeface="AvantGarde Md BT" pitchFamily="34" charset="0"/>
                <a:cs typeface="Times New Roman" pitchFamily="18" charset="0"/>
              </a:rPr>
              <a:t>: </a:t>
            </a:r>
            <a:r>
              <a:rPr lang="en-US" sz="3000" dirty="0">
                <a:latin typeface="AvantGarde Md BT" pitchFamily="34" charset="0"/>
                <a:cs typeface="Times New Roman" pitchFamily="18" charset="0"/>
              </a:rPr>
              <a:t>There are approximately 70 ayaat praising </a:t>
            </a:r>
            <a:r>
              <a:rPr lang="en-US" sz="3000" dirty="0" smtClean="0">
                <a:latin typeface="AvantGarde Md BT" pitchFamily="34" charset="0"/>
                <a:cs typeface="Times New Roman" pitchFamily="18" charset="0"/>
              </a:rPr>
              <a:t>science </a:t>
            </a:r>
            <a:r>
              <a:rPr lang="en-US" sz="3000" dirty="0">
                <a:latin typeface="AvantGarde Md BT" pitchFamily="34" charset="0"/>
                <a:cs typeface="Times New Roman" pitchFamily="18" charset="0"/>
              </a:rPr>
              <a:t>and </a:t>
            </a:r>
            <a:r>
              <a:rPr lang="en-US" sz="3000" dirty="0" smtClean="0">
                <a:latin typeface="AvantGarde Md BT" pitchFamily="34" charset="0"/>
                <a:cs typeface="Times New Roman" pitchFamily="18" charset="0"/>
              </a:rPr>
              <a:t>scientists</a:t>
            </a:r>
            <a:r>
              <a:rPr lang="en-US" sz="3000" dirty="0">
                <a:latin typeface="AvantGarde Md BT" pitchFamily="34" charset="0"/>
                <a:cs typeface="Times New Roman" pitchFamily="18" charset="0"/>
              </a:rPr>
              <a:t>, encouraging them to be involved in discovering the universe for the good of humanity. As a matter of fact the first five ayaat revealed to the Prophet Muhammad (PBUH ) ordered him to read and learn.</a:t>
            </a:r>
          </a:p>
        </p:txBody>
      </p:sp>
    </p:spTree>
    <p:extLst>
      <p:ext uri="{BB962C8B-B14F-4D97-AF65-F5344CB8AC3E}">
        <p14:creationId xmlns:p14="http://schemas.microsoft.com/office/powerpoint/2010/main" val="4204597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idx="1"/>
          </p:nvPr>
        </p:nvSpPr>
        <p:spPr bwMode="auto">
          <a:xfrm>
            <a:off x="228600" y="3200400"/>
            <a:ext cx="8686800" cy="32004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a:lnSpc>
                <a:spcPct val="140000"/>
              </a:lnSpc>
              <a:buFontTx/>
              <a:buNone/>
            </a:pPr>
            <a:r>
              <a:rPr lang="en-US" sz="2400" b="1" i="1" dirty="0">
                <a:solidFill>
                  <a:srgbClr val="000066"/>
                </a:solidFill>
                <a:latin typeface="AvantGarde Md BT" pitchFamily="34" charset="0"/>
              </a:rPr>
              <a:t>Read! In the Name of your Lord, Who has created (1) Has created man from a clot (2) Read! And your Lord is the Most Generous,(3) Who has taught by the pen,(4) Has taught man that which he knew not (5)</a:t>
            </a:r>
          </a:p>
        </p:txBody>
      </p:sp>
      <p:sp>
        <p:nvSpPr>
          <p:cNvPr id="181252" name="Text Box 4"/>
          <p:cNvSpPr txBox="1">
            <a:spLocks noChangeArrowheads="1"/>
          </p:cNvSpPr>
          <p:nvPr/>
        </p:nvSpPr>
        <p:spPr bwMode="auto">
          <a:xfrm>
            <a:off x="3733800" y="5562600"/>
            <a:ext cx="1752600" cy="396875"/>
          </a:xfrm>
          <a:prstGeom prst="rect">
            <a:avLst/>
          </a:prstGeom>
          <a:noFill/>
          <a:ln w="9525">
            <a:noFill/>
            <a:miter lim="800000"/>
            <a:headEnd/>
            <a:tailEnd/>
          </a:ln>
          <a:effectLst/>
        </p:spPr>
        <p:txBody>
          <a:bodyPr>
            <a:spAutoFit/>
          </a:bodyPr>
          <a:lstStyle/>
          <a:p>
            <a:pPr>
              <a:spcBef>
                <a:spcPct val="50000"/>
              </a:spcBef>
            </a:pPr>
            <a:r>
              <a:rPr lang="en-US" sz="2000" dirty="0">
                <a:latin typeface="AvantGarde Md BT" pitchFamily="34" charset="0"/>
                <a:cs typeface="Times New Roman" pitchFamily="18" charset="0"/>
              </a:rPr>
              <a:t>Al-Alaq 1-5</a:t>
            </a:r>
          </a:p>
        </p:txBody>
      </p:sp>
      <p:sp>
        <p:nvSpPr>
          <p:cNvPr id="181253" name="Rectangle 5"/>
          <p:cNvSpPr>
            <a:spLocks noChangeArrowheads="1"/>
          </p:cNvSpPr>
          <p:nvPr/>
        </p:nvSpPr>
        <p:spPr bwMode="auto">
          <a:xfrm>
            <a:off x="228600" y="838200"/>
            <a:ext cx="8686800" cy="1752600"/>
          </a:xfrm>
          <a:prstGeom prst="rect">
            <a:avLst/>
          </a:prstGeom>
          <a:noFill/>
          <a:ln w="9525">
            <a:noFill/>
            <a:miter lim="800000"/>
            <a:headEnd/>
            <a:tailEnd/>
          </a:ln>
          <a:effectLst/>
        </p:spPr>
        <p:txBody>
          <a:bodyPr/>
          <a:lstStyle/>
          <a:p>
            <a:pPr algn="ctr" rtl="1">
              <a:lnSpc>
                <a:spcPct val="110000"/>
              </a:lnSpc>
            </a:pPr>
            <a:r>
              <a:rPr lang="ar-SA" sz="3600" b="1" dirty="0">
                <a:solidFill>
                  <a:srgbClr val="C00000"/>
                </a:solidFill>
              </a:rPr>
              <a:t>اقرأ باسم ربك الذي خلق (1) خلق الإنسان من علق (2) اقرأ</a:t>
            </a:r>
            <a:r>
              <a:rPr lang="en-US" sz="3600" b="1" dirty="0">
                <a:solidFill>
                  <a:srgbClr val="C00000"/>
                </a:solidFill>
              </a:rPr>
              <a:t> </a:t>
            </a:r>
            <a:r>
              <a:rPr lang="ar-SA" sz="3600" b="1" dirty="0">
                <a:solidFill>
                  <a:srgbClr val="C00000"/>
                </a:solidFill>
              </a:rPr>
              <a:t>وربك الأكرم (3) الذي علم بالقلم (4) علم الإنسان ما لم يعلم (5</a:t>
            </a:r>
            <a:r>
              <a:rPr lang="ar-SA" sz="3600" b="1" dirty="0" smtClean="0">
                <a:solidFill>
                  <a:srgbClr val="C00000"/>
                </a:solidFill>
              </a:rPr>
              <a:t>)</a:t>
            </a:r>
            <a:r>
              <a:rPr lang="ar-SA" sz="3600" b="1" dirty="0" smtClean="0">
                <a:solidFill>
                  <a:srgbClr val="C00000"/>
                </a:solidFill>
                <a:latin typeface="AvantGarde Md BT" pitchFamily="34" charset="0"/>
              </a:rPr>
              <a:t> </a:t>
            </a:r>
          </a:p>
          <a:p>
            <a:pPr algn="ctr" rtl="1">
              <a:lnSpc>
                <a:spcPct val="110000"/>
              </a:lnSpc>
            </a:pPr>
            <a:r>
              <a:rPr lang="ar-SA" sz="3600" dirty="0" smtClean="0">
                <a:latin typeface="AvantGarde Md BT" pitchFamily="34" charset="0"/>
              </a:rPr>
              <a:t>العلق: 1-5</a:t>
            </a:r>
            <a:r>
              <a:rPr lang="ar-SA" sz="3600" dirty="0">
                <a:solidFill>
                  <a:srgbClr val="663300"/>
                </a:solidFill>
              </a:rPr>
              <a:t> </a:t>
            </a:r>
            <a:endParaRPr lang="en-US" sz="3600" dirty="0" smtClean="0">
              <a:latin typeface="AvantGarde Md BT" pitchFamily="34" charset="0"/>
            </a:endParaRPr>
          </a:p>
        </p:txBody>
      </p:sp>
    </p:spTree>
    <p:extLst>
      <p:ext uri="{BB962C8B-B14F-4D97-AF65-F5344CB8AC3E}">
        <p14:creationId xmlns:p14="http://schemas.microsoft.com/office/powerpoint/2010/main" val="535290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عمر2"/>
          <p:cNvPicPr>
            <a:picLocks noGrp="1" noChangeAspect="1" noChangeArrowheads="1"/>
          </p:cNvPicPr>
          <p:nvPr>
            <p:ph sz="half" idx="4294967295"/>
          </p:nvPr>
        </p:nvPicPr>
        <p:blipFill>
          <a:blip r:embed="rId3" cstate="print"/>
          <a:srcRect/>
          <a:stretch>
            <a:fillRect/>
          </a:stretch>
        </p:blipFill>
        <p:spPr>
          <a:xfrm>
            <a:off x="463284" y="457200"/>
            <a:ext cx="4108715" cy="5926425"/>
          </a:xfrm>
          <a:prstGeom prst="rect">
            <a:avLst/>
          </a:prstGeo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43" name="Picture 3" descr="1"/>
          <p:cNvPicPr>
            <a:picLocks noGrp="1" noChangeAspect="1" noChangeArrowheads="1"/>
          </p:cNvPicPr>
          <p:nvPr>
            <p:ph sz="half" idx="4294967295"/>
          </p:nvPr>
        </p:nvPicPr>
        <p:blipFill>
          <a:blip r:embed="rId4" cstate="print"/>
          <a:srcRect/>
          <a:stretch>
            <a:fillRect/>
          </a:stretch>
        </p:blipFill>
        <p:spPr>
          <a:xfrm>
            <a:off x="4876800" y="457200"/>
            <a:ext cx="3963256" cy="5961630"/>
          </a:xfrm>
          <a:prstGeom prst="rect">
            <a:avLst/>
          </a:prstGeom>
          <a:ln w="190500" cap="sq">
            <a:no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880252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81000"/>
            <a:ext cx="8534400" cy="533400"/>
          </a:xfrm>
        </p:spPr>
        <p:txBody>
          <a:bodyPr anchor="t">
            <a:noAutofit/>
          </a:bodyPr>
          <a:lstStyle/>
          <a:p>
            <a:pPr>
              <a:lnSpc>
                <a:spcPct val="80000"/>
              </a:lnSpc>
            </a:pPr>
            <a:r>
              <a:rPr lang="ar-SA" sz="2800" b="1" dirty="0" smtClean="0">
                <a:solidFill>
                  <a:srgbClr val="C00000"/>
                </a:solidFill>
                <a:latin typeface="AvantGarde Md BT" pitchFamily="34" charset="0"/>
              </a:rPr>
              <a:t>جدول </a:t>
            </a:r>
            <a:r>
              <a:rPr lang="ar-SA" sz="2800" b="1" dirty="0" smtClean="0">
                <a:solidFill>
                  <a:srgbClr val="C00000"/>
                </a:solidFill>
                <a:latin typeface="AvantGarde Md BT" pitchFamily="34" charset="0"/>
              </a:rPr>
              <a:t>يبين عدد الآيات العلمية في القرآن الكريم وحسب </a:t>
            </a:r>
            <a:r>
              <a:rPr lang="ar-SA" sz="2800" b="1" dirty="0" smtClean="0">
                <a:solidFill>
                  <a:srgbClr val="C00000"/>
                </a:solidFill>
                <a:latin typeface="AvantGarde Md BT" pitchFamily="34" charset="0"/>
              </a:rPr>
              <a:t>موضوعاتها</a:t>
            </a:r>
            <a:r>
              <a:rPr lang="en-US" sz="2800" b="1" dirty="0" smtClean="0">
                <a:solidFill>
                  <a:srgbClr val="C00000"/>
                </a:solidFill>
                <a:latin typeface="AvantGarde Md BT" pitchFamily="34" charset="0"/>
              </a:rPr>
              <a:t/>
            </a:r>
            <a:br>
              <a:rPr lang="en-US" sz="2800" b="1" dirty="0" smtClean="0">
                <a:solidFill>
                  <a:srgbClr val="C00000"/>
                </a:solidFill>
                <a:latin typeface="AvantGarde Md BT" pitchFamily="34" charset="0"/>
              </a:rPr>
            </a:br>
            <a:r>
              <a:rPr lang="en-US" sz="2800" b="1" dirty="0" smtClean="0">
                <a:solidFill>
                  <a:srgbClr val="C00000"/>
                </a:solidFill>
                <a:latin typeface="AvantGarde Md BT" pitchFamily="34" charset="0"/>
              </a:rPr>
              <a:t>number of </a:t>
            </a:r>
            <a:r>
              <a:rPr lang="en-US" sz="2800" b="1" dirty="0" err="1" smtClean="0">
                <a:solidFill>
                  <a:srgbClr val="C00000"/>
                </a:solidFill>
                <a:latin typeface="AvantGarde Md BT" pitchFamily="34" charset="0"/>
              </a:rPr>
              <a:t>Ayaat</a:t>
            </a:r>
            <a:r>
              <a:rPr lang="en-US" sz="2800" b="1" dirty="0" smtClean="0">
                <a:solidFill>
                  <a:srgbClr val="C00000"/>
                </a:solidFill>
                <a:latin typeface="AvantGarde Md BT" pitchFamily="34" charset="0"/>
              </a:rPr>
              <a:t> for each scientific subject</a:t>
            </a:r>
            <a:endParaRPr lang="en-US" sz="2800" b="1" dirty="0" smtClean="0">
              <a:solidFill>
                <a:srgbClr val="C00000"/>
              </a:solidFill>
              <a:latin typeface="AvantGarde Md BT" pitchFamily="34" charset="0"/>
              <a:cs typeface="Times New Roman" pitchFamily="18" charset="0"/>
            </a:endParaRPr>
          </a:p>
        </p:txBody>
      </p:sp>
      <p:graphicFrame>
        <p:nvGraphicFramePr>
          <p:cNvPr id="170384" name="Group 400"/>
          <p:cNvGraphicFramePr>
            <a:graphicFrameLocks noGrp="1"/>
          </p:cNvGraphicFramePr>
          <p:nvPr>
            <p:ph type="tbl" idx="1"/>
          </p:nvPr>
        </p:nvGraphicFramePr>
        <p:xfrm>
          <a:off x="533400" y="1143000"/>
          <a:ext cx="8229600" cy="5561848"/>
        </p:xfrm>
        <a:graphic>
          <a:graphicData uri="http://schemas.openxmlformats.org/drawingml/2006/table">
            <a:tbl>
              <a:tblPr/>
              <a:tblGrid>
                <a:gridCol w="3200400"/>
                <a:gridCol w="838200"/>
                <a:gridCol w="228600"/>
                <a:gridCol w="3200400"/>
                <a:gridCol w="762000"/>
              </a:tblGrid>
              <a:tr h="510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Medicine</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العلوم الطبية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416</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Geology</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 علم طبقات الارض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69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91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Physics</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الفيزياء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138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Seas &amp; Rivers</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 البحار       والأنهار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35</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510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Biology</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الاحياء                     </a:t>
                      </a: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 </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130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Transportation</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 النقل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28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720599">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الفلك وعلم الفضاء</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Astronomy &amp;Cosmology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105</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أصل الإنسان والمخلوقات الاخرى</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Origin of Man &amp; others </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27</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510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Geography </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الجغرافيا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98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Engineering</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 الهندسة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12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510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Agriculture</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 الزراعة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89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Chemistry</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 الكيمياء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11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720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Math. &amp; Statistics</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 الرياضيات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79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Language of birds &amp; animals</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 لغة الطيور والحيوانات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720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All of the above &amp; others</a:t>
                      </a:r>
                      <a:r>
                        <a:rPr kumimoji="0" lang="ar-SA"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 جميع العلوم الأخرى    </a:t>
                      </a:r>
                      <a:endPar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kern="1200" cap="none" normalizeH="0" baseline="0" dirty="0" smtClean="0">
                          <a:ln>
                            <a:noFill/>
                          </a:ln>
                          <a:solidFill>
                            <a:schemeClr val="tx1"/>
                          </a:solidFill>
                          <a:effectLst/>
                          <a:latin typeface="AvantGarde Md BT" pitchFamily="34" charset="0"/>
                          <a:ea typeface="+mn-ea"/>
                          <a:cs typeface="Times New Roman" pitchFamily="18" charset="0"/>
                        </a:rPr>
                        <a:t>&gt; 20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a:noFill/>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991959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AutoShape 5"/>
          <p:cNvSpPr>
            <a:spLocks noChangeArrowheads="1"/>
          </p:cNvSpPr>
          <p:nvPr/>
        </p:nvSpPr>
        <p:spPr bwMode="auto">
          <a:xfrm>
            <a:off x="228600" y="2057400"/>
            <a:ext cx="8763000" cy="1905000"/>
          </a:xfrm>
          <a:prstGeom prst="ribbon">
            <a:avLst>
              <a:gd name="adj1" fmla="val 12500"/>
              <a:gd name="adj2" fmla="val 70796"/>
            </a:avLst>
          </a:prstGeom>
          <a:solidFill>
            <a:schemeClr val="accent1"/>
          </a:solidFill>
          <a:ln w="9525">
            <a:solidFill>
              <a:schemeClr val="tx1"/>
            </a:solidFill>
            <a:round/>
            <a:headEnd/>
            <a:tailEnd/>
          </a:ln>
          <a:effectLst/>
        </p:spPr>
        <p:txBody>
          <a:bodyPr wrap="none" anchor="ctr"/>
          <a:lstStyle/>
          <a:p>
            <a:endParaRPr lang="en-US"/>
          </a:p>
        </p:txBody>
      </p:sp>
      <p:sp>
        <p:nvSpPr>
          <p:cNvPr id="240644" name="Text Box 4"/>
          <p:cNvSpPr txBox="1">
            <a:spLocks noChangeArrowheads="1"/>
          </p:cNvSpPr>
          <p:nvPr/>
        </p:nvSpPr>
        <p:spPr bwMode="auto">
          <a:xfrm>
            <a:off x="1371600" y="2590800"/>
            <a:ext cx="6400800" cy="1066800"/>
          </a:xfrm>
          <a:prstGeom prst="rect">
            <a:avLst/>
          </a:prstGeom>
          <a:solidFill>
            <a:schemeClr val="accent2">
              <a:lumMod val="20000"/>
              <a:lumOff val="80000"/>
            </a:schemeClr>
          </a:solidFill>
          <a:ln w="9525">
            <a:noFill/>
            <a:miter lim="800000"/>
            <a:headEnd/>
            <a:tailEnd/>
          </a:ln>
          <a:effectLst/>
        </p:spPr>
        <p:txBody>
          <a:bodyPr>
            <a:spAutoFit/>
          </a:bodyPr>
          <a:lstStyle/>
          <a:p>
            <a:pPr algn="ctr">
              <a:spcBef>
                <a:spcPct val="50000"/>
              </a:spcBef>
            </a:pPr>
            <a:r>
              <a:rPr lang="en-GB" sz="3200" b="1" dirty="0">
                <a:latin typeface="Arial" charset="0"/>
                <a:cs typeface="Arial" charset="0"/>
              </a:rPr>
              <a:t>The System of The Holy Quran: in the Universe and Mankind!!</a:t>
            </a:r>
            <a:endParaRPr lang="en-US" sz="3200" b="1" dirty="0">
              <a:latin typeface="Arial" charset="0"/>
              <a:cs typeface="Arial" charset="0"/>
            </a:endParaRPr>
          </a:p>
        </p:txBody>
      </p:sp>
    </p:spTree>
    <p:extLst>
      <p:ext uri="{BB962C8B-B14F-4D97-AF65-F5344CB8AC3E}">
        <p14:creationId xmlns:p14="http://schemas.microsoft.com/office/powerpoint/2010/main" val="2392370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Oval 4"/>
          <p:cNvSpPr>
            <a:spLocks noChangeArrowheads="1"/>
          </p:cNvSpPr>
          <p:nvPr/>
        </p:nvSpPr>
        <p:spPr bwMode="auto">
          <a:xfrm>
            <a:off x="1116013" y="836613"/>
            <a:ext cx="7010400" cy="5029200"/>
          </a:xfrm>
          <a:prstGeom prst="ellipse">
            <a:avLst/>
          </a:prstGeom>
          <a:solidFill>
            <a:srgbClr val="FFFFFF"/>
          </a:solidFill>
          <a:ln w="28575">
            <a:solidFill>
              <a:srgbClr val="000000"/>
            </a:solidFill>
            <a:round/>
            <a:headEnd/>
            <a:tailEnd/>
          </a:ln>
        </p:spPr>
        <p:txBody>
          <a:bodyPr/>
          <a:lstStyle/>
          <a:p>
            <a:endParaRPr lang="en-US" sz="2400" dirty="0">
              <a:latin typeface="Times New Roman" pitchFamily="18" charset="0"/>
              <a:cs typeface="Times New Roman" pitchFamily="18" charset="0"/>
            </a:endParaRPr>
          </a:p>
        </p:txBody>
      </p:sp>
      <p:grpSp>
        <p:nvGrpSpPr>
          <p:cNvPr id="2" name="Group 5"/>
          <p:cNvGrpSpPr>
            <a:grpSpLocks/>
          </p:cNvGrpSpPr>
          <p:nvPr/>
        </p:nvGrpSpPr>
        <p:grpSpPr bwMode="auto">
          <a:xfrm>
            <a:off x="539750" y="2565400"/>
            <a:ext cx="1447800" cy="1447800"/>
            <a:chOff x="7587" y="1152"/>
            <a:chExt cx="1830" cy="1737"/>
          </a:xfrm>
        </p:grpSpPr>
        <p:sp>
          <p:nvSpPr>
            <p:cNvPr id="16390" name="Oval 6"/>
            <p:cNvSpPr>
              <a:spLocks noChangeArrowheads="1"/>
            </p:cNvSpPr>
            <p:nvPr/>
          </p:nvSpPr>
          <p:spPr bwMode="auto">
            <a:xfrm>
              <a:off x="7716" y="1152"/>
              <a:ext cx="1584" cy="1584"/>
            </a:xfrm>
            <a:prstGeom prst="ellipse">
              <a:avLst/>
            </a:prstGeom>
            <a:gradFill rotWithShape="0">
              <a:gsLst>
                <a:gs pos="0">
                  <a:srgbClr val="FFFFFF"/>
                </a:gs>
                <a:gs pos="100000">
                  <a:srgbClr val="FFFFFF">
                    <a:gamma/>
                    <a:shade val="66275"/>
                    <a:invGamma/>
                  </a:srgbClr>
                </a:gs>
              </a:gsLst>
              <a:path path="rect">
                <a:fillToRect r="100000" b="100000"/>
              </a:path>
            </a:gradFill>
            <a:ln w="9525">
              <a:solidFill>
                <a:srgbClr val="000000"/>
              </a:solidFill>
              <a:round/>
              <a:headEnd/>
              <a:tailEnd/>
            </a:ln>
          </p:spPr>
          <p:txBody>
            <a:bodyPr/>
            <a:lstStyle/>
            <a:p>
              <a:endParaRPr lang="en-US" dirty="0"/>
            </a:p>
          </p:txBody>
        </p:sp>
        <p:sp>
          <p:nvSpPr>
            <p:cNvPr id="16391" name="Text Box 7"/>
            <p:cNvSpPr txBox="1">
              <a:spLocks noChangeArrowheads="1"/>
            </p:cNvSpPr>
            <p:nvPr/>
          </p:nvSpPr>
          <p:spPr bwMode="auto">
            <a:xfrm>
              <a:off x="7587" y="1239"/>
              <a:ext cx="1830" cy="1650"/>
            </a:xfrm>
            <a:prstGeom prst="rect">
              <a:avLst/>
            </a:prstGeom>
            <a:noFill/>
            <a:ln w="9525">
              <a:noFill/>
              <a:miter lim="800000"/>
              <a:headEnd/>
              <a:tailEnd/>
            </a:ln>
          </p:spPr>
          <p:txBody>
            <a:bodyPr/>
            <a:lstStyle/>
            <a:p>
              <a:pPr algn="ctr" rtl="1" eaLnBrk="0" hangingPunct="0"/>
              <a:endParaRPr lang="ar-AE" sz="1000" b="1" dirty="0">
                <a:solidFill>
                  <a:schemeClr val="bg2"/>
                </a:solidFill>
                <a:latin typeface="MCS Jeddah E_U 3d." pitchFamily="2" charset="-78"/>
                <a:cs typeface="MCS Jeddah E_U 3d." pitchFamily="2" charset="-78"/>
              </a:endParaRPr>
            </a:p>
            <a:p>
              <a:pPr algn="ctr" rtl="1" eaLnBrk="0" hangingPunct="0"/>
              <a:r>
                <a:rPr lang="ar-SA" sz="2000" b="1" dirty="0">
                  <a:latin typeface="MCS Jeddah E_U 3d." pitchFamily="2" charset="-78"/>
                  <a:cs typeface="+mj-cs"/>
                </a:rPr>
                <a:t>الانسان</a:t>
              </a:r>
            </a:p>
            <a:p>
              <a:pPr algn="ctr" rtl="1" eaLnBrk="0" hangingPunct="0"/>
              <a:r>
                <a:rPr lang="ar-SA" sz="2000" b="1" dirty="0">
                  <a:latin typeface="Times New Roman"/>
                  <a:cs typeface="+mj-cs"/>
                </a:rPr>
                <a:t>’’الأنفس‘‘</a:t>
              </a:r>
            </a:p>
          </p:txBody>
        </p:sp>
      </p:grpSp>
      <p:grpSp>
        <p:nvGrpSpPr>
          <p:cNvPr id="3" name="Group 8"/>
          <p:cNvGrpSpPr>
            <a:grpSpLocks/>
          </p:cNvGrpSpPr>
          <p:nvPr/>
        </p:nvGrpSpPr>
        <p:grpSpPr bwMode="auto">
          <a:xfrm>
            <a:off x="7380312" y="2636912"/>
            <a:ext cx="1371600" cy="1371600"/>
            <a:chOff x="7587" y="1152"/>
            <a:chExt cx="1830" cy="1737"/>
          </a:xfrm>
        </p:grpSpPr>
        <p:sp>
          <p:nvSpPr>
            <p:cNvPr id="16393" name="Oval 9"/>
            <p:cNvSpPr>
              <a:spLocks noChangeArrowheads="1"/>
            </p:cNvSpPr>
            <p:nvPr/>
          </p:nvSpPr>
          <p:spPr bwMode="auto">
            <a:xfrm>
              <a:off x="7716" y="1152"/>
              <a:ext cx="1584" cy="1584"/>
            </a:xfrm>
            <a:prstGeom prst="ellipse">
              <a:avLst/>
            </a:prstGeom>
            <a:gradFill rotWithShape="0">
              <a:gsLst>
                <a:gs pos="0">
                  <a:srgbClr val="FFFFFF"/>
                </a:gs>
                <a:gs pos="100000">
                  <a:srgbClr val="FFFFFF">
                    <a:gamma/>
                    <a:shade val="66275"/>
                    <a:invGamma/>
                  </a:srgbClr>
                </a:gs>
              </a:gsLst>
              <a:path path="rect">
                <a:fillToRect r="100000" b="100000"/>
              </a:path>
            </a:gradFill>
            <a:ln w="9525">
              <a:solidFill>
                <a:srgbClr val="000000"/>
              </a:solidFill>
              <a:round/>
              <a:headEnd/>
              <a:tailEnd/>
            </a:ln>
          </p:spPr>
          <p:txBody>
            <a:bodyPr/>
            <a:lstStyle/>
            <a:p>
              <a:endParaRPr lang="en-US" dirty="0"/>
            </a:p>
          </p:txBody>
        </p:sp>
        <p:sp>
          <p:nvSpPr>
            <p:cNvPr id="16394" name="Text Box 10"/>
            <p:cNvSpPr txBox="1">
              <a:spLocks noChangeArrowheads="1"/>
            </p:cNvSpPr>
            <p:nvPr/>
          </p:nvSpPr>
          <p:spPr bwMode="auto">
            <a:xfrm>
              <a:off x="7587" y="1239"/>
              <a:ext cx="1830" cy="1650"/>
            </a:xfrm>
            <a:prstGeom prst="rect">
              <a:avLst/>
            </a:prstGeom>
            <a:noFill/>
            <a:ln w="9525">
              <a:noFill/>
              <a:miter lim="800000"/>
              <a:headEnd/>
              <a:tailEnd/>
            </a:ln>
          </p:spPr>
          <p:txBody>
            <a:bodyPr/>
            <a:lstStyle/>
            <a:p>
              <a:pPr algn="ctr" rtl="1" eaLnBrk="0" hangingPunct="0"/>
              <a:endParaRPr lang="ar-AE" sz="800" b="1" dirty="0">
                <a:solidFill>
                  <a:schemeClr val="bg2"/>
                </a:solidFill>
                <a:latin typeface="MCS Jeddah E_U 3d." pitchFamily="2" charset="-78"/>
                <a:cs typeface="MCS Jeddah E_U 3d." pitchFamily="2" charset="-78"/>
              </a:endParaRPr>
            </a:p>
            <a:p>
              <a:pPr algn="ctr" rtl="1" eaLnBrk="0" hangingPunct="0"/>
              <a:r>
                <a:rPr lang="ar-SA" sz="2000" b="1" dirty="0">
                  <a:latin typeface="MCS Jeddah E_U 3d." pitchFamily="2" charset="-78"/>
                  <a:cs typeface="+mj-cs"/>
                </a:rPr>
                <a:t>الكون</a:t>
              </a:r>
            </a:p>
            <a:p>
              <a:pPr algn="ctr" rtl="1" eaLnBrk="0" hangingPunct="0"/>
              <a:r>
                <a:rPr lang="ar-SA" sz="2000" b="1" dirty="0">
                  <a:latin typeface="MCS Jeddah E_U 3d." pitchFamily="2" charset="-78"/>
                  <a:cs typeface="+mj-cs"/>
                </a:rPr>
                <a:t>’’الافاق‘‘</a:t>
              </a:r>
            </a:p>
          </p:txBody>
        </p:sp>
      </p:grpSp>
      <p:grpSp>
        <p:nvGrpSpPr>
          <p:cNvPr id="4" name="Group 11"/>
          <p:cNvGrpSpPr>
            <a:grpSpLocks/>
          </p:cNvGrpSpPr>
          <p:nvPr/>
        </p:nvGrpSpPr>
        <p:grpSpPr bwMode="auto">
          <a:xfrm>
            <a:off x="3995738" y="5013325"/>
            <a:ext cx="1444625" cy="1295400"/>
            <a:chOff x="7587" y="1152"/>
            <a:chExt cx="1830" cy="1737"/>
          </a:xfrm>
        </p:grpSpPr>
        <p:sp>
          <p:nvSpPr>
            <p:cNvPr id="16396" name="Oval 12"/>
            <p:cNvSpPr>
              <a:spLocks noChangeArrowheads="1"/>
            </p:cNvSpPr>
            <p:nvPr/>
          </p:nvSpPr>
          <p:spPr bwMode="auto">
            <a:xfrm>
              <a:off x="7716" y="1152"/>
              <a:ext cx="1584" cy="1584"/>
            </a:xfrm>
            <a:prstGeom prst="ellipse">
              <a:avLst/>
            </a:prstGeom>
            <a:gradFill rotWithShape="0">
              <a:gsLst>
                <a:gs pos="0">
                  <a:srgbClr val="FFFFFF"/>
                </a:gs>
                <a:gs pos="100000">
                  <a:srgbClr val="FFFFFF">
                    <a:gamma/>
                    <a:shade val="66275"/>
                    <a:invGamma/>
                  </a:srgbClr>
                </a:gs>
              </a:gsLst>
              <a:path path="rect">
                <a:fillToRect r="100000" b="100000"/>
              </a:path>
            </a:gradFill>
            <a:ln w="9525">
              <a:solidFill>
                <a:srgbClr val="000000"/>
              </a:solidFill>
              <a:round/>
              <a:headEnd/>
              <a:tailEnd/>
            </a:ln>
          </p:spPr>
          <p:txBody>
            <a:bodyPr/>
            <a:lstStyle/>
            <a:p>
              <a:endParaRPr lang="en-US" dirty="0"/>
            </a:p>
          </p:txBody>
        </p:sp>
        <p:sp>
          <p:nvSpPr>
            <p:cNvPr id="16397" name="Text Box 13"/>
            <p:cNvSpPr txBox="1">
              <a:spLocks noChangeArrowheads="1"/>
            </p:cNvSpPr>
            <p:nvPr/>
          </p:nvSpPr>
          <p:spPr bwMode="auto">
            <a:xfrm>
              <a:off x="7587" y="1239"/>
              <a:ext cx="1830" cy="1650"/>
            </a:xfrm>
            <a:prstGeom prst="rect">
              <a:avLst/>
            </a:prstGeom>
            <a:noFill/>
            <a:ln w="9525">
              <a:noFill/>
              <a:miter lim="800000"/>
              <a:headEnd/>
              <a:tailEnd/>
            </a:ln>
          </p:spPr>
          <p:txBody>
            <a:bodyPr/>
            <a:lstStyle/>
            <a:p>
              <a:pPr algn="ctr" rtl="1" eaLnBrk="0" hangingPunct="0"/>
              <a:r>
                <a:rPr lang="ar-SA" sz="2000" b="1" dirty="0">
                  <a:latin typeface="MCS Jeddah E_U 3d." pitchFamily="2" charset="-78"/>
                  <a:cs typeface="+mj-cs"/>
                </a:rPr>
                <a:t>العلم</a:t>
              </a:r>
              <a:endParaRPr lang="ar-AE" sz="2000" b="1" dirty="0">
                <a:latin typeface="MCS Jeddah E_U 3d." pitchFamily="2" charset="-78"/>
                <a:cs typeface="+mj-cs"/>
              </a:endParaRPr>
            </a:p>
            <a:p>
              <a:pPr algn="ctr" rtl="1" eaLnBrk="0" hangingPunct="0"/>
              <a:r>
                <a:rPr lang="ar-SA" sz="2000" b="1" dirty="0">
                  <a:latin typeface="MCS Jeddah E_U 3d." pitchFamily="2" charset="-78"/>
                  <a:cs typeface="+mj-cs"/>
                </a:rPr>
                <a:t>’’</a:t>
              </a:r>
              <a:r>
                <a:rPr lang="ar-AE" sz="2000" b="1" dirty="0">
                  <a:latin typeface="MCS Jeddah E_U 3d." pitchFamily="2" charset="-78"/>
                  <a:cs typeface="+mj-cs"/>
                </a:rPr>
                <a:t>المعرفة </a:t>
              </a:r>
              <a:r>
                <a:rPr lang="ar-SA" sz="2000" b="1" dirty="0">
                  <a:latin typeface="MCS Jeddah E_U 3d." pitchFamily="2" charset="-78"/>
                  <a:cs typeface="+mj-cs"/>
                </a:rPr>
                <a:t>‘‘</a:t>
              </a:r>
            </a:p>
          </p:txBody>
        </p:sp>
      </p:grpSp>
      <p:grpSp>
        <p:nvGrpSpPr>
          <p:cNvPr id="5" name="Group 14"/>
          <p:cNvGrpSpPr>
            <a:grpSpLocks/>
          </p:cNvGrpSpPr>
          <p:nvPr/>
        </p:nvGrpSpPr>
        <p:grpSpPr bwMode="auto">
          <a:xfrm>
            <a:off x="3995738" y="476952"/>
            <a:ext cx="1371600" cy="1218498"/>
            <a:chOff x="7587" y="1153"/>
            <a:chExt cx="1830" cy="1736"/>
          </a:xfrm>
        </p:grpSpPr>
        <p:sp>
          <p:nvSpPr>
            <p:cNvPr id="16399" name="Oval 15"/>
            <p:cNvSpPr>
              <a:spLocks noChangeArrowheads="1"/>
            </p:cNvSpPr>
            <p:nvPr/>
          </p:nvSpPr>
          <p:spPr bwMode="auto">
            <a:xfrm>
              <a:off x="7683" y="1153"/>
              <a:ext cx="1584" cy="1584"/>
            </a:xfrm>
            <a:prstGeom prst="ellipse">
              <a:avLst/>
            </a:prstGeom>
            <a:gradFill rotWithShape="0">
              <a:gsLst>
                <a:gs pos="0">
                  <a:srgbClr val="FFFFFF"/>
                </a:gs>
                <a:gs pos="100000">
                  <a:srgbClr val="FFFFFF">
                    <a:gamma/>
                    <a:shade val="66275"/>
                    <a:invGamma/>
                  </a:srgbClr>
                </a:gs>
              </a:gsLst>
              <a:path path="rect">
                <a:fillToRect r="100000" b="100000"/>
              </a:path>
            </a:gradFill>
            <a:ln w="9525">
              <a:solidFill>
                <a:srgbClr val="000000"/>
              </a:solidFill>
              <a:round/>
              <a:headEnd/>
              <a:tailEnd/>
            </a:ln>
          </p:spPr>
          <p:txBody>
            <a:bodyPr/>
            <a:lstStyle/>
            <a:p>
              <a:endParaRPr lang="en-US" dirty="0"/>
            </a:p>
          </p:txBody>
        </p:sp>
        <p:sp>
          <p:nvSpPr>
            <p:cNvPr id="16400" name="Text Box 16"/>
            <p:cNvSpPr txBox="1">
              <a:spLocks noChangeArrowheads="1"/>
            </p:cNvSpPr>
            <p:nvPr/>
          </p:nvSpPr>
          <p:spPr bwMode="auto">
            <a:xfrm>
              <a:off x="7587" y="1239"/>
              <a:ext cx="1830" cy="1650"/>
            </a:xfrm>
            <a:prstGeom prst="rect">
              <a:avLst/>
            </a:prstGeom>
            <a:noFill/>
            <a:ln w="9525">
              <a:noFill/>
              <a:miter lim="800000"/>
              <a:headEnd/>
              <a:tailEnd/>
            </a:ln>
          </p:spPr>
          <p:txBody>
            <a:bodyPr/>
            <a:lstStyle/>
            <a:p>
              <a:pPr algn="ctr" rtl="1" eaLnBrk="0" hangingPunct="0"/>
              <a:r>
                <a:rPr lang="ar-SA" sz="2000" b="1" dirty="0">
                  <a:latin typeface="MCS Jeddah E_U 3d." pitchFamily="2" charset="-78"/>
                  <a:cs typeface="+mj-cs"/>
                </a:rPr>
                <a:t>الحق</a:t>
              </a:r>
            </a:p>
            <a:p>
              <a:pPr algn="ctr" rtl="1" eaLnBrk="0" hangingPunct="0"/>
              <a:r>
                <a:rPr lang="ar-SA" sz="2000" b="1" dirty="0">
                  <a:latin typeface="MCS Jeddah E_U 3d." pitchFamily="2" charset="-78"/>
                  <a:cs typeface="+mj-cs"/>
                </a:rPr>
                <a:t>’’الآيات“</a:t>
              </a:r>
            </a:p>
          </p:txBody>
        </p:sp>
      </p:grpSp>
      <p:sp>
        <p:nvSpPr>
          <p:cNvPr id="16401" name="AutoShape 17"/>
          <p:cNvSpPr>
            <a:spLocks noChangeArrowheads="1"/>
          </p:cNvSpPr>
          <p:nvPr/>
        </p:nvSpPr>
        <p:spPr bwMode="auto">
          <a:xfrm>
            <a:off x="2051050" y="1628775"/>
            <a:ext cx="5334000" cy="32766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folHlink"/>
          </a:solidFill>
          <a:ln w="9525">
            <a:solidFill>
              <a:schemeClr val="tx1"/>
            </a:solidFill>
            <a:miter lim="800000"/>
            <a:headEnd/>
            <a:tailEnd/>
          </a:ln>
          <a:effectLst/>
        </p:spPr>
        <p:txBody>
          <a:bodyPr wrap="none" anchor="ctr"/>
          <a:lstStyle/>
          <a:p>
            <a:pPr algn="ctr"/>
            <a:endParaRPr lang="en-US" sz="2400" dirty="0">
              <a:solidFill>
                <a:schemeClr val="bg2"/>
              </a:solidFill>
              <a:latin typeface="Times New Roman" pitchFamily="18" charset="0"/>
              <a:cs typeface="Times New Roman" pitchFamily="18" charset="0"/>
            </a:endParaRPr>
          </a:p>
        </p:txBody>
      </p:sp>
      <p:sp>
        <p:nvSpPr>
          <p:cNvPr id="16402" name="Text Box 18"/>
          <p:cNvSpPr txBox="1">
            <a:spLocks noChangeArrowheads="1"/>
          </p:cNvSpPr>
          <p:nvPr/>
        </p:nvSpPr>
        <p:spPr bwMode="auto">
          <a:xfrm>
            <a:off x="3924300" y="2636838"/>
            <a:ext cx="1584325" cy="1200329"/>
          </a:xfrm>
          <a:prstGeom prst="rect">
            <a:avLst/>
          </a:prstGeom>
          <a:noFill/>
          <a:ln w="9525">
            <a:noFill/>
            <a:miter lim="800000"/>
            <a:headEnd/>
            <a:tailEnd/>
          </a:ln>
          <a:effectLst/>
        </p:spPr>
        <p:txBody>
          <a:bodyPr>
            <a:spAutoFit/>
          </a:bodyPr>
          <a:lstStyle/>
          <a:p>
            <a:pPr algn="ctr"/>
            <a:r>
              <a:rPr lang="ar-SA" sz="3600" b="1" dirty="0" smtClean="0">
                <a:solidFill>
                  <a:schemeClr val="bg2"/>
                </a:solidFill>
                <a:latin typeface="Times New Roman" pitchFamily="18" charset="0"/>
                <a:cs typeface="+mj-cs"/>
              </a:rPr>
              <a:t>القرآن</a:t>
            </a:r>
          </a:p>
          <a:p>
            <a:pPr algn="ctr"/>
            <a:r>
              <a:rPr lang="ar-SA" sz="3600" b="1" dirty="0" smtClean="0">
                <a:solidFill>
                  <a:schemeClr val="bg2"/>
                </a:solidFill>
                <a:latin typeface="Times New Roman" pitchFamily="18" charset="0"/>
                <a:cs typeface="+mj-cs"/>
              </a:rPr>
              <a:t>(الوحي)</a:t>
            </a:r>
            <a:endParaRPr lang="en-US" sz="3600" b="1" dirty="0">
              <a:solidFill>
                <a:schemeClr val="bg2"/>
              </a:solidFill>
              <a:latin typeface="Times New Roman" pitchFamily="18" charset="0"/>
              <a:cs typeface="+mj-cs"/>
            </a:endParaRPr>
          </a:p>
        </p:txBody>
      </p:sp>
    </p:spTree>
    <p:extLst>
      <p:ext uri="{BB962C8B-B14F-4D97-AF65-F5344CB8AC3E}">
        <p14:creationId xmlns:p14="http://schemas.microsoft.com/office/powerpoint/2010/main" val="866707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AutoShape 2"/>
          <p:cNvSpPr>
            <a:spLocks noChangeArrowheads="1"/>
          </p:cNvSpPr>
          <p:nvPr/>
        </p:nvSpPr>
        <p:spPr bwMode="auto">
          <a:xfrm rot="5400000">
            <a:off x="4140200" y="1957388"/>
            <a:ext cx="936625" cy="215900"/>
          </a:xfrm>
          <a:prstGeom prst="leftRightArrow">
            <a:avLst>
              <a:gd name="adj1" fmla="val 50000"/>
              <a:gd name="adj2" fmla="val 86765"/>
            </a:avLst>
          </a:prstGeom>
          <a:solidFill>
            <a:schemeClr val="tx2"/>
          </a:solidFill>
          <a:ln w="9525">
            <a:solidFill>
              <a:schemeClr val="tx1"/>
            </a:solidFill>
            <a:miter lim="800000"/>
            <a:headEnd/>
            <a:tailEnd/>
          </a:ln>
          <a:effectLst/>
        </p:spPr>
        <p:txBody>
          <a:bodyPr rot="10800000" vert="eaVert" wrap="none" anchor="ctr"/>
          <a:lstStyle/>
          <a:p>
            <a:pPr algn="ctr"/>
            <a:endParaRPr lang="en-US" sz="1800" dirty="0">
              <a:latin typeface="Arial" charset="0"/>
              <a:cs typeface="Arial" charset="0"/>
            </a:endParaRPr>
          </a:p>
        </p:txBody>
      </p:sp>
      <p:sp>
        <p:nvSpPr>
          <p:cNvPr id="236547" name="AutoShape 3"/>
          <p:cNvSpPr>
            <a:spLocks noChangeArrowheads="1"/>
          </p:cNvSpPr>
          <p:nvPr/>
        </p:nvSpPr>
        <p:spPr bwMode="auto">
          <a:xfrm rot="5400000">
            <a:off x="4140200" y="4837113"/>
            <a:ext cx="936625" cy="215900"/>
          </a:xfrm>
          <a:prstGeom prst="leftRightArrow">
            <a:avLst>
              <a:gd name="adj1" fmla="val 50000"/>
              <a:gd name="adj2" fmla="val 86765"/>
            </a:avLst>
          </a:prstGeom>
          <a:solidFill>
            <a:schemeClr val="tx2"/>
          </a:solidFill>
          <a:ln w="9525">
            <a:solidFill>
              <a:schemeClr val="tx1"/>
            </a:solidFill>
            <a:miter lim="800000"/>
            <a:headEnd/>
            <a:tailEnd/>
          </a:ln>
          <a:effectLst/>
        </p:spPr>
        <p:txBody>
          <a:bodyPr rot="10800000" vert="eaVert" wrap="none" anchor="ctr"/>
          <a:lstStyle/>
          <a:p>
            <a:pPr algn="ctr"/>
            <a:endParaRPr lang="en-US" sz="1800" dirty="0">
              <a:latin typeface="Arial" charset="0"/>
              <a:cs typeface="Arial" charset="0"/>
            </a:endParaRPr>
          </a:p>
        </p:txBody>
      </p:sp>
      <p:sp>
        <p:nvSpPr>
          <p:cNvPr id="236548" name="AutoShape 4"/>
          <p:cNvSpPr>
            <a:spLocks noChangeArrowheads="1"/>
          </p:cNvSpPr>
          <p:nvPr/>
        </p:nvSpPr>
        <p:spPr bwMode="auto">
          <a:xfrm flipV="1">
            <a:off x="5651500" y="3468688"/>
            <a:ext cx="1441450" cy="215900"/>
          </a:xfrm>
          <a:prstGeom prst="leftRightArrow">
            <a:avLst>
              <a:gd name="adj1" fmla="val 50000"/>
              <a:gd name="adj2" fmla="val 133529"/>
            </a:avLst>
          </a:prstGeom>
          <a:solidFill>
            <a:schemeClr val="tx2"/>
          </a:solidFill>
          <a:ln w="9525">
            <a:solidFill>
              <a:schemeClr val="tx1"/>
            </a:solidFill>
            <a:miter lim="800000"/>
            <a:headEnd/>
            <a:tailEnd/>
          </a:ln>
          <a:effectLst/>
        </p:spPr>
        <p:txBody>
          <a:bodyPr rot="10800000" wrap="none" anchor="ctr"/>
          <a:lstStyle/>
          <a:p>
            <a:pPr algn="ctr"/>
            <a:endParaRPr lang="en-US" sz="1800" dirty="0">
              <a:latin typeface="Arial" charset="0"/>
              <a:cs typeface="Arial" charset="0"/>
            </a:endParaRPr>
          </a:p>
        </p:txBody>
      </p:sp>
      <p:sp>
        <p:nvSpPr>
          <p:cNvPr id="236549" name="AutoShape 5"/>
          <p:cNvSpPr>
            <a:spLocks noChangeArrowheads="1"/>
          </p:cNvSpPr>
          <p:nvPr/>
        </p:nvSpPr>
        <p:spPr bwMode="auto">
          <a:xfrm>
            <a:off x="1908175" y="3397250"/>
            <a:ext cx="1512888" cy="215900"/>
          </a:xfrm>
          <a:prstGeom prst="leftRightArrow">
            <a:avLst>
              <a:gd name="adj1" fmla="val 50000"/>
              <a:gd name="adj2" fmla="val 140147"/>
            </a:avLst>
          </a:prstGeom>
          <a:solidFill>
            <a:schemeClr val="tx2"/>
          </a:solidFill>
          <a:ln w="9525">
            <a:solidFill>
              <a:schemeClr val="tx1"/>
            </a:solidFill>
            <a:miter lim="800000"/>
            <a:headEnd/>
            <a:tailEnd/>
          </a:ln>
          <a:effectLst/>
        </p:spPr>
        <p:txBody>
          <a:bodyPr wrap="none" anchor="ctr"/>
          <a:lstStyle/>
          <a:p>
            <a:pPr algn="ctr"/>
            <a:endParaRPr lang="en-US" sz="1800" dirty="0">
              <a:latin typeface="Arial" charset="0"/>
              <a:cs typeface="Arial" charset="0"/>
            </a:endParaRPr>
          </a:p>
        </p:txBody>
      </p:sp>
      <p:sp>
        <p:nvSpPr>
          <p:cNvPr id="236551" name="Text Box 7"/>
          <p:cNvSpPr txBox="1">
            <a:spLocks noChangeArrowheads="1"/>
          </p:cNvSpPr>
          <p:nvPr/>
        </p:nvSpPr>
        <p:spPr bwMode="auto">
          <a:xfrm>
            <a:off x="1692275" y="1020763"/>
            <a:ext cx="1439863" cy="366712"/>
          </a:xfrm>
          <a:prstGeom prst="rect">
            <a:avLst/>
          </a:prstGeom>
          <a:noFill/>
          <a:ln w="9525">
            <a:noFill/>
            <a:miter lim="800000"/>
            <a:headEnd/>
            <a:tailEnd/>
          </a:ln>
          <a:effectLst/>
        </p:spPr>
        <p:txBody>
          <a:bodyPr>
            <a:spAutoFit/>
          </a:bodyPr>
          <a:lstStyle/>
          <a:p>
            <a:pPr>
              <a:spcBef>
                <a:spcPct val="50000"/>
              </a:spcBef>
            </a:pPr>
            <a:endParaRPr lang="en-US" sz="1800" dirty="0">
              <a:latin typeface="Arial" charset="0"/>
              <a:cs typeface="Arial" charset="0"/>
            </a:endParaRPr>
          </a:p>
        </p:txBody>
      </p:sp>
      <p:sp>
        <p:nvSpPr>
          <p:cNvPr id="236552" name="Oval 8"/>
          <p:cNvSpPr>
            <a:spLocks noChangeArrowheads="1"/>
          </p:cNvSpPr>
          <p:nvPr/>
        </p:nvSpPr>
        <p:spPr bwMode="auto">
          <a:xfrm>
            <a:off x="3635375" y="2605088"/>
            <a:ext cx="1943100" cy="1800225"/>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endParaRPr lang="en-US" dirty="0"/>
          </a:p>
        </p:txBody>
      </p:sp>
      <p:sp>
        <p:nvSpPr>
          <p:cNvPr id="236556" name="Text Box 12"/>
          <p:cNvSpPr txBox="1">
            <a:spLocks noChangeArrowheads="1"/>
          </p:cNvSpPr>
          <p:nvPr/>
        </p:nvSpPr>
        <p:spPr bwMode="auto">
          <a:xfrm>
            <a:off x="3708400" y="2998788"/>
            <a:ext cx="2006600" cy="1066800"/>
          </a:xfrm>
          <a:prstGeom prst="rect">
            <a:avLst/>
          </a:prstGeom>
          <a:noFill/>
          <a:ln w="9525">
            <a:noFill/>
            <a:miter lim="800000"/>
            <a:headEnd/>
            <a:tailEnd/>
          </a:ln>
          <a:effectLst/>
        </p:spPr>
        <p:txBody>
          <a:bodyPr>
            <a:spAutoFit/>
          </a:bodyPr>
          <a:lstStyle/>
          <a:p>
            <a:pPr>
              <a:spcBef>
                <a:spcPct val="50000"/>
              </a:spcBef>
            </a:pPr>
            <a:r>
              <a:rPr lang="en-GB" sz="3200" b="1" dirty="0">
                <a:latin typeface="Arial" charset="0"/>
                <a:cs typeface="Arial" charset="0"/>
              </a:rPr>
              <a:t>The Holy QURAN</a:t>
            </a:r>
            <a:endParaRPr lang="en-US" sz="3200" b="1" dirty="0">
              <a:latin typeface="Arial" charset="0"/>
              <a:cs typeface="Arial" charset="0"/>
            </a:endParaRPr>
          </a:p>
        </p:txBody>
      </p:sp>
      <p:sp>
        <p:nvSpPr>
          <p:cNvPr id="236557" name="Text Box 13"/>
          <p:cNvSpPr txBox="1">
            <a:spLocks noChangeArrowheads="1"/>
          </p:cNvSpPr>
          <p:nvPr/>
        </p:nvSpPr>
        <p:spPr bwMode="auto">
          <a:xfrm>
            <a:off x="279400" y="3257550"/>
            <a:ext cx="1752600" cy="412750"/>
          </a:xfrm>
          <a:prstGeom prst="rect">
            <a:avLst/>
          </a:prstGeom>
          <a:solidFill>
            <a:schemeClr val="accent2">
              <a:lumMod val="40000"/>
              <a:lumOff val="60000"/>
            </a:schemeClr>
          </a:solidFill>
          <a:ln w="9525">
            <a:noFill/>
            <a:miter lim="800000"/>
            <a:headEnd/>
            <a:tailEnd/>
          </a:ln>
          <a:effectLst/>
        </p:spPr>
        <p:txBody>
          <a:bodyPr>
            <a:spAutoFit/>
          </a:bodyPr>
          <a:lstStyle/>
          <a:p>
            <a:pPr>
              <a:spcBef>
                <a:spcPct val="50000"/>
              </a:spcBef>
            </a:pPr>
            <a:r>
              <a:rPr lang="en-US" sz="2100" b="1" dirty="0">
                <a:latin typeface="Arial" charset="0"/>
                <a:cs typeface="Arial" charset="0"/>
              </a:rPr>
              <a:t>MANKIND</a:t>
            </a:r>
          </a:p>
        </p:txBody>
      </p:sp>
      <p:sp>
        <p:nvSpPr>
          <p:cNvPr id="236558" name="Text Box 14"/>
          <p:cNvSpPr txBox="1">
            <a:spLocks noChangeArrowheads="1"/>
          </p:cNvSpPr>
          <p:nvPr/>
        </p:nvSpPr>
        <p:spPr bwMode="auto">
          <a:xfrm>
            <a:off x="1187450" y="5629275"/>
            <a:ext cx="1800225" cy="366713"/>
          </a:xfrm>
          <a:prstGeom prst="rect">
            <a:avLst/>
          </a:prstGeom>
          <a:noFill/>
          <a:ln w="9525">
            <a:noFill/>
            <a:miter lim="800000"/>
            <a:headEnd/>
            <a:tailEnd/>
          </a:ln>
          <a:effectLst/>
        </p:spPr>
        <p:txBody>
          <a:bodyPr>
            <a:spAutoFit/>
          </a:bodyPr>
          <a:lstStyle/>
          <a:p>
            <a:pPr>
              <a:spcBef>
                <a:spcPct val="50000"/>
              </a:spcBef>
            </a:pPr>
            <a:endParaRPr lang="en-US" sz="1800" dirty="0">
              <a:latin typeface="Arial" charset="0"/>
              <a:cs typeface="Arial" charset="0"/>
            </a:endParaRPr>
          </a:p>
        </p:txBody>
      </p:sp>
      <p:sp>
        <p:nvSpPr>
          <p:cNvPr id="236559" name="Text Box 15"/>
          <p:cNvSpPr txBox="1">
            <a:spLocks noChangeArrowheads="1"/>
          </p:cNvSpPr>
          <p:nvPr/>
        </p:nvSpPr>
        <p:spPr bwMode="auto">
          <a:xfrm>
            <a:off x="1403350" y="5845175"/>
            <a:ext cx="1800225" cy="366713"/>
          </a:xfrm>
          <a:prstGeom prst="rect">
            <a:avLst/>
          </a:prstGeom>
          <a:noFill/>
          <a:ln w="9525">
            <a:noFill/>
            <a:miter lim="800000"/>
            <a:headEnd/>
            <a:tailEnd/>
          </a:ln>
          <a:effectLst/>
        </p:spPr>
        <p:txBody>
          <a:bodyPr>
            <a:spAutoFit/>
          </a:bodyPr>
          <a:lstStyle/>
          <a:p>
            <a:pPr>
              <a:spcBef>
                <a:spcPct val="50000"/>
              </a:spcBef>
            </a:pPr>
            <a:endParaRPr lang="en-US" sz="1800" dirty="0">
              <a:latin typeface="Arial" charset="0"/>
              <a:cs typeface="Arial" charset="0"/>
            </a:endParaRPr>
          </a:p>
        </p:txBody>
      </p:sp>
      <p:sp>
        <p:nvSpPr>
          <p:cNvPr id="236560" name="Text Box 16"/>
          <p:cNvSpPr txBox="1">
            <a:spLocks noChangeArrowheads="1"/>
          </p:cNvSpPr>
          <p:nvPr/>
        </p:nvSpPr>
        <p:spPr bwMode="auto">
          <a:xfrm>
            <a:off x="7164388" y="3397250"/>
            <a:ext cx="1439862" cy="366713"/>
          </a:xfrm>
          <a:prstGeom prst="rect">
            <a:avLst/>
          </a:prstGeom>
          <a:solidFill>
            <a:schemeClr val="accent2">
              <a:lumMod val="40000"/>
              <a:lumOff val="60000"/>
            </a:schemeClr>
          </a:solidFill>
          <a:ln w="9525">
            <a:noFill/>
            <a:miter lim="800000"/>
            <a:headEnd/>
            <a:tailEnd/>
          </a:ln>
          <a:effectLst/>
        </p:spPr>
        <p:txBody>
          <a:bodyPr>
            <a:spAutoFit/>
          </a:bodyPr>
          <a:lstStyle/>
          <a:p>
            <a:pPr>
              <a:spcBef>
                <a:spcPct val="50000"/>
              </a:spcBef>
            </a:pPr>
            <a:r>
              <a:rPr lang="en-GB" sz="1800" b="1" dirty="0">
                <a:latin typeface="Arial" charset="0"/>
                <a:cs typeface="Arial" charset="0"/>
              </a:rPr>
              <a:t>UNIVERSE</a:t>
            </a:r>
            <a:endParaRPr lang="en-US" sz="1800" b="1" dirty="0">
              <a:latin typeface="Arial" charset="0"/>
              <a:cs typeface="Arial" charset="0"/>
            </a:endParaRPr>
          </a:p>
        </p:txBody>
      </p:sp>
      <p:sp>
        <p:nvSpPr>
          <p:cNvPr id="236561" name="Text Box 17"/>
          <p:cNvSpPr txBox="1">
            <a:spLocks noChangeArrowheads="1"/>
          </p:cNvSpPr>
          <p:nvPr/>
        </p:nvSpPr>
        <p:spPr bwMode="auto">
          <a:xfrm>
            <a:off x="3924299" y="5772150"/>
            <a:ext cx="1654175" cy="707886"/>
          </a:xfrm>
          <a:prstGeom prst="rect">
            <a:avLst/>
          </a:prstGeom>
          <a:solidFill>
            <a:schemeClr val="accent2">
              <a:lumMod val="40000"/>
              <a:lumOff val="60000"/>
            </a:schemeClr>
          </a:solidFill>
          <a:ln w="9525">
            <a:noFill/>
            <a:miter lim="800000"/>
            <a:headEnd/>
            <a:tailEnd/>
          </a:ln>
          <a:effectLst>
            <a:outerShdw blurRad="50800" dist="50800" dir="5400000" algn="ctr" rotWithShape="0">
              <a:schemeClr val="accent2">
                <a:lumMod val="40000"/>
                <a:lumOff val="60000"/>
              </a:schemeClr>
            </a:outerShdw>
          </a:effectLst>
        </p:spPr>
        <p:txBody>
          <a:bodyPr wrap="square">
            <a:spAutoFit/>
          </a:bodyPr>
          <a:lstStyle/>
          <a:p>
            <a:pPr algn="ctr">
              <a:spcBef>
                <a:spcPct val="50000"/>
              </a:spcBef>
            </a:pPr>
            <a:r>
              <a:rPr lang="en-GB" sz="1600" b="1" dirty="0">
                <a:latin typeface="Arial" charset="0"/>
                <a:cs typeface="Arial" charset="0"/>
              </a:rPr>
              <a:t>SCIENTIFIC</a:t>
            </a:r>
          </a:p>
          <a:p>
            <a:pPr algn="ctr">
              <a:spcBef>
                <a:spcPct val="50000"/>
              </a:spcBef>
            </a:pPr>
            <a:r>
              <a:rPr lang="en-GB" sz="1600" b="1" dirty="0">
                <a:latin typeface="Arial" charset="0"/>
                <a:cs typeface="Arial" charset="0"/>
              </a:rPr>
              <a:t>KNOWLEDGE</a:t>
            </a:r>
            <a:endParaRPr lang="en-US" sz="1600" b="1" dirty="0">
              <a:latin typeface="Arial" charset="0"/>
              <a:cs typeface="Arial" charset="0"/>
            </a:endParaRPr>
          </a:p>
        </p:txBody>
      </p:sp>
      <p:sp>
        <p:nvSpPr>
          <p:cNvPr id="236562" name="Text Box 18"/>
          <p:cNvSpPr txBox="1">
            <a:spLocks noChangeArrowheads="1"/>
          </p:cNvSpPr>
          <p:nvPr/>
        </p:nvSpPr>
        <p:spPr bwMode="auto">
          <a:xfrm>
            <a:off x="4140200" y="588963"/>
            <a:ext cx="1223963" cy="779462"/>
          </a:xfrm>
          <a:prstGeom prst="rect">
            <a:avLst/>
          </a:prstGeom>
          <a:solidFill>
            <a:schemeClr val="accent2">
              <a:lumMod val="40000"/>
              <a:lumOff val="60000"/>
            </a:schemeClr>
          </a:solidFill>
          <a:ln w="9525">
            <a:noFill/>
            <a:miter lim="800000"/>
            <a:headEnd/>
            <a:tailEnd/>
          </a:ln>
          <a:effectLst/>
        </p:spPr>
        <p:txBody>
          <a:bodyPr>
            <a:spAutoFit/>
          </a:bodyPr>
          <a:lstStyle/>
          <a:p>
            <a:pPr>
              <a:spcBef>
                <a:spcPct val="50000"/>
              </a:spcBef>
            </a:pPr>
            <a:r>
              <a:rPr lang="en-GB" sz="1800" b="1" dirty="0">
                <a:latin typeface="Arial" charset="0"/>
                <a:cs typeface="Arial" charset="0"/>
              </a:rPr>
              <a:t> TRUTH</a:t>
            </a:r>
          </a:p>
          <a:p>
            <a:pPr>
              <a:spcBef>
                <a:spcPct val="50000"/>
              </a:spcBef>
            </a:pPr>
            <a:r>
              <a:rPr lang="en-GB" sz="1800" b="1" dirty="0">
                <a:latin typeface="Arial" charset="0"/>
                <a:cs typeface="Arial" charset="0"/>
              </a:rPr>
              <a:t>(AYAAT) </a:t>
            </a:r>
            <a:endParaRPr lang="en-US" sz="1800" b="1" dirty="0">
              <a:latin typeface="Arial" charset="0"/>
              <a:cs typeface="Arial" charset="0"/>
            </a:endParaRPr>
          </a:p>
        </p:txBody>
      </p:sp>
      <p:sp>
        <p:nvSpPr>
          <p:cNvPr id="236563" name="Line 19"/>
          <p:cNvSpPr>
            <a:spLocks noChangeShapeType="1"/>
          </p:cNvSpPr>
          <p:nvPr/>
        </p:nvSpPr>
        <p:spPr bwMode="auto">
          <a:xfrm flipV="1">
            <a:off x="1692275" y="1308100"/>
            <a:ext cx="2303463" cy="1439863"/>
          </a:xfrm>
          <a:prstGeom prst="line">
            <a:avLst/>
          </a:prstGeom>
          <a:noFill/>
          <a:ln w="47625">
            <a:solidFill>
              <a:schemeClr val="tx1"/>
            </a:solidFill>
            <a:round/>
            <a:headEnd/>
            <a:tailEnd type="triangle" w="med" len="med"/>
          </a:ln>
          <a:effectLst/>
        </p:spPr>
        <p:txBody>
          <a:bodyPr/>
          <a:lstStyle/>
          <a:p>
            <a:endParaRPr lang="en-US" dirty="0"/>
          </a:p>
        </p:txBody>
      </p:sp>
      <p:sp>
        <p:nvSpPr>
          <p:cNvPr id="236564" name="Line 20"/>
          <p:cNvSpPr>
            <a:spLocks noChangeShapeType="1"/>
          </p:cNvSpPr>
          <p:nvPr/>
        </p:nvSpPr>
        <p:spPr bwMode="auto">
          <a:xfrm flipH="1">
            <a:off x="1476375" y="2605088"/>
            <a:ext cx="431800" cy="288925"/>
          </a:xfrm>
          <a:prstGeom prst="line">
            <a:avLst/>
          </a:prstGeom>
          <a:noFill/>
          <a:ln w="47625">
            <a:solidFill>
              <a:schemeClr val="tx1"/>
            </a:solidFill>
            <a:round/>
            <a:headEnd/>
            <a:tailEnd type="triangle" w="med" len="med"/>
          </a:ln>
          <a:effectLst/>
        </p:spPr>
        <p:txBody>
          <a:bodyPr/>
          <a:lstStyle/>
          <a:p>
            <a:endParaRPr lang="en-US" dirty="0"/>
          </a:p>
        </p:txBody>
      </p:sp>
      <p:sp>
        <p:nvSpPr>
          <p:cNvPr id="236565" name="Line 21"/>
          <p:cNvSpPr>
            <a:spLocks noChangeShapeType="1"/>
          </p:cNvSpPr>
          <p:nvPr/>
        </p:nvSpPr>
        <p:spPr bwMode="auto">
          <a:xfrm>
            <a:off x="1619250" y="4260850"/>
            <a:ext cx="2160588" cy="1655763"/>
          </a:xfrm>
          <a:prstGeom prst="line">
            <a:avLst/>
          </a:prstGeom>
          <a:noFill/>
          <a:ln w="47625">
            <a:solidFill>
              <a:schemeClr val="tx1"/>
            </a:solidFill>
            <a:round/>
            <a:headEnd/>
            <a:tailEnd type="triangle" w="med" len="med"/>
          </a:ln>
          <a:effectLst/>
        </p:spPr>
        <p:txBody>
          <a:bodyPr/>
          <a:lstStyle/>
          <a:p>
            <a:endParaRPr lang="en-US" dirty="0"/>
          </a:p>
        </p:txBody>
      </p:sp>
      <p:sp>
        <p:nvSpPr>
          <p:cNvPr id="236566" name="Line 22"/>
          <p:cNvSpPr>
            <a:spLocks noChangeShapeType="1"/>
          </p:cNvSpPr>
          <p:nvPr/>
        </p:nvSpPr>
        <p:spPr bwMode="auto">
          <a:xfrm>
            <a:off x="5724525" y="1452563"/>
            <a:ext cx="1800225" cy="1439862"/>
          </a:xfrm>
          <a:prstGeom prst="line">
            <a:avLst/>
          </a:prstGeom>
          <a:noFill/>
          <a:ln w="47625">
            <a:solidFill>
              <a:schemeClr val="tx1"/>
            </a:solidFill>
            <a:round/>
            <a:headEnd/>
            <a:tailEnd type="triangle" w="med" len="med"/>
          </a:ln>
          <a:effectLst/>
        </p:spPr>
        <p:txBody>
          <a:bodyPr/>
          <a:lstStyle/>
          <a:p>
            <a:endParaRPr lang="en-US" dirty="0"/>
          </a:p>
        </p:txBody>
      </p:sp>
      <p:sp>
        <p:nvSpPr>
          <p:cNvPr id="236567" name="Line 23"/>
          <p:cNvSpPr>
            <a:spLocks noChangeShapeType="1"/>
          </p:cNvSpPr>
          <p:nvPr/>
        </p:nvSpPr>
        <p:spPr bwMode="auto">
          <a:xfrm flipV="1">
            <a:off x="5435600" y="4260850"/>
            <a:ext cx="2089150" cy="1439863"/>
          </a:xfrm>
          <a:prstGeom prst="line">
            <a:avLst/>
          </a:prstGeom>
          <a:noFill/>
          <a:ln w="47625">
            <a:solidFill>
              <a:schemeClr val="tx1"/>
            </a:solidFill>
            <a:round/>
            <a:headEnd/>
            <a:tailEnd type="triangle" w="med" len="med"/>
          </a:ln>
          <a:effectLst/>
        </p:spPr>
        <p:txBody>
          <a:bodyPr/>
          <a:lstStyle/>
          <a:p>
            <a:endParaRPr lang="en-US" dirty="0"/>
          </a:p>
        </p:txBody>
      </p:sp>
      <p:sp>
        <p:nvSpPr>
          <p:cNvPr id="236568" name="Line 24"/>
          <p:cNvSpPr>
            <a:spLocks noChangeShapeType="1"/>
          </p:cNvSpPr>
          <p:nvPr/>
        </p:nvSpPr>
        <p:spPr bwMode="auto">
          <a:xfrm flipH="1">
            <a:off x="5219700" y="5556250"/>
            <a:ext cx="431800" cy="288925"/>
          </a:xfrm>
          <a:prstGeom prst="line">
            <a:avLst/>
          </a:prstGeom>
          <a:noFill/>
          <a:ln w="47625">
            <a:solidFill>
              <a:schemeClr val="tx1"/>
            </a:solidFill>
            <a:round/>
            <a:headEnd/>
            <a:tailEnd type="triangle" w="med" len="med"/>
          </a:ln>
          <a:effectLst/>
        </p:spPr>
        <p:txBody>
          <a:bodyPr/>
          <a:lstStyle/>
          <a:p>
            <a:endParaRPr lang="en-US" dirty="0"/>
          </a:p>
        </p:txBody>
      </p:sp>
      <p:sp>
        <p:nvSpPr>
          <p:cNvPr id="236569" name="Line 25"/>
          <p:cNvSpPr>
            <a:spLocks noChangeShapeType="1"/>
          </p:cNvSpPr>
          <p:nvPr/>
        </p:nvSpPr>
        <p:spPr bwMode="auto">
          <a:xfrm flipH="1" flipV="1">
            <a:off x="5364163" y="1163638"/>
            <a:ext cx="431800" cy="360362"/>
          </a:xfrm>
          <a:prstGeom prst="line">
            <a:avLst/>
          </a:prstGeom>
          <a:noFill/>
          <a:ln w="47625">
            <a:solidFill>
              <a:schemeClr val="tx1"/>
            </a:solidFill>
            <a:round/>
            <a:headEnd/>
            <a:tailEnd type="triangle" w="med" len="med"/>
          </a:ln>
          <a:effectLst/>
        </p:spPr>
        <p:txBody>
          <a:bodyPr/>
          <a:lstStyle/>
          <a:p>
            <a:endParaRPr lang="en-US" dirty="0"/>
          </a:p>
        </p:txBody>
      </p:sp>
      <p:sp>
        <p:nvSpPr>
          <p:cNvPr id="236570" name="Line 26"/>
          <p:cNvSpPr>
            <a:spLocks noChangeShapeType="1"/>
          </p:cNvSpPr>
          <p:nvPr/>
        </p:nvSpPr>
        <p:spPr bwMode="auto">
          <a:xfrm flipH="1" flipV="1">
            <a:off x="1331913" y="4044950"/>
            <a:ext cx="287337" cy="214313"/>
          </a:xfrm>
          <a:prstGeom prst="line">
            <a:avLst/>
          </a:prstGeom>
          <a:noFill/>
          <a:ln w="47625">
            <a:solidFill>
              <a:schemeClr val="tx1"/>
            </a:solidFill>
            <a:round/>
            <a:headEnd/>
            <a:tailEnd type="triangle" w="med" len="med"/>
          </a:ln>
          <a:effectLst/>
        </p:spPr>
        <p:txBody>
          <a:bodyPr/>
          <a:lstStyle/>
          <a:p>
            <a:endParaRPr lang="en-US" dirty="0"/>
          </a:p>
        </p:txBody>
      </p:sp>
    </p:spTree>
    <p:extLst>
      <p:ext uri="{BB962C8B-B14F-4D97-AF65-F5344CB8AC3E}">
        <p14:creationId xmlns:p14="http://schemas.microsoft.com/office/powerpoint/2010/main" val="3258171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5364163"/>
          </a:xfrm>
        </p:spPr>
        <p:txBody>
          <a:bodyPr/>
          <a:lstStyle/>
          <a:p>
            <a:pPr algn="ctr" rtl="1">
              <a:buNone/>
            </a:pPr>
            <a:r>
              <a:rPr lang="ar-AE" dirty="0" smtClean="0"/>
              <a:t>قال تعالى: </a:t>
            </a:r>
            <a:endParaRPr lang="en-US" dirty="0" smtClean="0"/>
          </a:p>
          <a:p>
            <a:pPr algn="ctr" rtl="1">
              <a:buNone/>
            </a:pPr>
            <a:r>
              <a:rPr lang="ar-AE" b="1" dirty="0" smtClean="0">
                <a:solidFill>
                  <a:srgbClr val="C00000"/>
                </a:solidFill>
              </a:rPr>
              <a:t>(والوالدات يرضعن أولادهن حولين كاملين لمن اراد ان يتم الرضاعة) </a:t>
            </a:r>
            <a:endParaRPr lang="ar-SA" b="1" dirty="0" smtClean="0">
              <a:solidFill>
                <a:srgbClr val="C00000"/>
              </a:solidFill>
            </a:endParaRPr>
          </a:p>
          <a:p>
            <a:pPr algn="ctr" rtl="1">
              <a:buNone/>
            </a:pPr>
            <a:r>
              <a:rPr lang="ar-AE" dirty="0" smtClean="0"/>
              <a:t>البقرة: 223 </a:t>
            </a:r>
          </a:p>
          <a:p>
            <a:pPr algn="just" rtl="1">
              <a:buNone/>
            </a:pPr>
            <a:endParaRPr lang="en-GB" dirty="0" smtClean="0"/>
          </a:p>
          <a:p>
            <a:pPr algn="ctr">
              <a:buNone/>
            </a:pPr>
            <a:r>
              <a:rPr lang="en-GB" b="1" dirty="0" smtClean="0">
                <a:solidFill>
                  <a:srgbClr val="000066"/>
                </a:solidFill>
              </a:rPr>
              <a:t>The mothers shall give suck to their children for two whole years for those who desire to complete the period of suckling</a:t>
            </a:r>
            <a:endParaRPr lang="ar-SA" b="1" dirty="0" smtClean="0">
              <a:solidFill>
                <a:srgbClr val="000066"/>
              </a:solidFill>
            </a:endParaRPr>
          </a:p>
          <a:p>
            <a:pPr algn="ctr">
              <a:buNone/>
            </a:pPr>
            <a:r>
              <a:rPr lang="en-US" sz="2400" dirty="0" smtClean="0"/>
              <a:t>Chapter 2 – Verse 233</a:t>
            </a:r>
            <a:endParaRPr lang="en-GB" sz="2400" dirty="0" smtClean="0"/>
          </a:p>
        </p:txBody>
      </p:sp>
      <p:sp>
        <p:nvSpPr>
          <p:cNvPr id="2" name="TextBox 1"/>
          <p:cNvSpPr txBox="1"/>
          <p:nvPr/>
        </p:nvSpPr>
        <p:spPr>
          <a:xfrm>
            <a:off x="533400" y="381000"/>
            <a:ext cx="8001000" cy="584775"/>
          </a:xfrm>
          <a:prstGeom prst="rect">
            <a:avLst/>
          </a:prstGeom>
          <a:noFill/>
        </p:spPr>
        <p:txBody>
          <a:bodyPr wrap="square" rtlCol="0">
            <a:spAutoFit/>
          </a:bodyPr>
          <a:lstStyle/>
          <a:p>
            <a:pPr algn="ctr"/>
            <a:r>
              <a:rPr lang="en-US" sz="3200" b="1" dirty="0">
                <a:solidFill>
                  <a:srgbClr val="FF0000"/>
                </a:solidFill>
              </a:rPr>
              <a:t>Human Lactation in the Holy Quran </a:t>
            </a:r>
            <a:endParaRPr lang="en-US" sz="3200" dirty="0"/>
          </a:p>
        </p:txBody>
      </p:sp>
    </p:spTree>
    <p:extLst>
      <p:ext uri="{BB962C8B-B14F-4D97-AF65-F5344CB8AC3E}">
        <p14:creationId xmlns:p14="http://schemas.microsoft.com/office/powerpoint/2010/main" val="1460339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4906963"/>
          </a:xfrm>
        </p:spPr>
        <p:txBody>
          <a:bodyPr/>
          <a:lstStyle/>
          <a:p>
            <a:pPr algn="ctr" rtl="1">
              <a:buNone/>
            </a:pPr>
            <a:r>
              <a:rPr lang="ar-SA" dirty="0" smtClean="0"/>
              <a:t>قال تعالى:</a:t>
            </a:r>
            <a:endParaRPr lang="en-US" dirty="0" smtClean="0"/>
          </a:p>
          <a:p>
            <a:pPr algn="ctr" rtl="1">
              <a:buNone/>
            </a:pPr>
            <a:r>
              <a:rPr lang="ar-SA" dirty="0" smtClean="0">
                <a:solidFill>
                  <a:srgbClr val="C00000"/>
                </a:solidFill>
              </a:rPr>
              <a:t>(</a:t>
            </a:r>
            <a:r>
              <a:rPr lang="ar-SA" b="1" dirty="0" smtClean="0">
                <a:solidFill>
                  <a:srgbClr val="C00000"/>
                </a:solidFill>
              </a:rPr>
              <a:t>وَأَوْحَيْنَا إِلَىٰ أُمِّ مُوسَىٰ أَنْ أَرْضِعِيهِ</a:t>
            </a:r>
            <a:r>
              <a:rPr lang="ar-SA" dirty="0" smtClean="0">
                <a:solidFill>
                  <a:srgbClr val="C00000"/>
                </a:solidFill>
              </a:rPr>
              <a:t>) </a:t>
            </a:r>
          </a:p>
          <a:p>
            <a:pPr algn="ctr" rtl="1">
              <a:buNone/>
            </a:pPr>
            <a:r>
              <a:rPr lang="ar-SA" dirty="0" smtClean="0"/>
              <a:t>[ القصص : 7]</a:t>
            </a:r>
          </a:p>
          <a:p>
            <a:pPr algn="ctr" rtl="1">
              <a:buNone/>
            </a:pPr>
            <a:endParaRPr lang="en-US" dirty="0" smtClean="0"/>
          </a:p>
          <a:p>
            <a:pPr algn="ctr" rtl="1">
              <a:buNone/>
            </a:pPr>
            <a:endParaRPr lang="ar-SA" dirty="0" smtClean="0"/>
          </a:p>
          <a:p>
            <a:pPr algn="ctr">
              <a:buNone/>
            </a:pPr>
            <a:r>
              <a:rPr lang="en-GB" b="1" dirty="0" smtClean="0">
                <a:solidFill>
                  <a:srgbClr val="000066"/>
                </a:solidFill>
              </a:rPr>
              <a:t>And we communicated to the mother of Musa that you give suck to him</a:t>
            </a:r>
          </a:p>
          <a:p>
            <a:pPr algn="ctr" rtl="1">
              <a:buNone/>
            </a:pPr>
            <a:r>
              <a:rPr lang="en-US" sz="2800" b="1" dirty="0" smtClean="0"/>
              <a:t> </a:t>
            </a:r>
            <a:r>
              <a:rPr lang="en-US" sz="2800" dirty="0" smtClean="0"/>
              <a:t>  Chapter 28 – Verse 7</a:t>
            </a:r>
            <a:endParaRPr lang="en-GB" sz="2800" dirty="0" smtClean="0"/>
          </a:p>
          <a:p>
            <a:pPr algn="ctr" rtl="1"/>
            <a:endParaRPr lang="en-US" dirty="0"/>
          </a:p>
        </p:txBody>
      </p:sp>
      <p:sp>
        <p:nvSpPr>
          <p:cNvPr id="2" name="TextBox 1"/>
          <p:cNvSpPr txBox="1"/>
          <p:nvPr/>
        </p:nvSpPr>
        <p:spPr>
          <a:xfrm>
            <a:off x="609600" y="457200"/>
            <a:ext cx="7924800" cy="584775"/>
          </a:xfrm>
          <a:prstGeom prst="rect">
            <a:avLst/>
          </a:prstGeom>
          <a:noFill/>
        </p:spPr>
        <p:txBody>
          <a:bodyPr wrap="square" rtlCol="0">
            <a:spAutoFit/>
          </a:bodyPr>
          <a:lstStyle/>
          <a:p>
            <a:pPr algn="ctr"/>
            <a:r>
              <a:rPr lang="en-US" sz="3200" b="1" dirty="0">
                <a:solidFill>
                  <a:srgbClr val="FF0000"/>
                </a:solidFill>
              </a:rPr>
              <a:t>Human Lactation in the Holy Quran </a:t>
            </a:r>
            <a:endParaRPr lang="en-US" sz="3200" dirty="0"/>
          </a:p>
        </p:txBody>
      </p:sp>
    </p:spTree>
    <p:extLst>
      <p:ext uri="{BB962C8B-B14F-4D97-AF65-F5344CB8AC3E}">
        <p14:creationId xmlns:p14="http://schemas.microsoft.com/office/powerpoint/2010/main" val="2923376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0" y="948690"/>
            <a:ext cx="8915400" cy="5693866"/>
          </a:xfrm>
          <a:prstGeom prst="rect">
            <a:avLst/>
          </a:prstGeom>
          <a:noFill/>
          <a:ln w="9525">
            <a:noFill/>
            <a:miter lim="800000"/>
            <a:headEnd/>
            <a:tailEnd/>
          </a:ln>
        </p:spPr>
        <p:txBody>
          <a:bodyPr wrap="square" anchor="ctr">
            <a:spAutoFit/>
          </a:bodyPr>
          <a:lstStyle/>
          <a:p>
            <a:pPr marL="342900" indent="-342900" algn="just" rtl="0">
              <a:buFont typeface="Lucida Sans" pitchFamily="34" charset="0"/>
              <a:buAutoNum type="arabicPeriod"/>
            </a:pPr>
            <a:r>
              <a:rPr lang="en-GB" sz="2800" dirty="0"/>
              <a:t>Exclusive breastfeeding for 6 months is the optimal way of feeding infants.</a:t>
            </a:r>
          </a:p>
          <a:p>
            <a:pPr marL="342900" indent="-342900" algn="just" rtl="0">
              <a:buFont typeface="Lucida Sans" pitchFamily="34" charset="0"/>
              <a:buAutoNum type="arabicPeriod"/>
            </a:pPr>
            <a:r>
              <a:rPr lang="en-GB" sz="2800" dirty="0"/>
              <a:t> Thereafter infants should receive complementary foods with </a:t>
            </a:r>
            <a:r>
              <a:rPr lang="en-GB" sz="2800" dirty="0">
                <a:solidFill>
                  <a:srgbClr val="C00000"/>
                </a:solidFill>
              </a:rPr>
              <a:t>continued </a:t>
            </a:r>
            <a:r>
              <a:rPr lang="en-GB" sz="2800" dirty="0" smtClean="0">
                <a:solidFill>
                  <a:srgbClr val="C00000"/>
                </a:solidFill>
              </a:rPr>
              <a:t>breastfeeding up </a:t>
            </a:r>
            <a:r>
              <a:rPr lang="en-GB" sz="2800" dirty="0">
                <a:solidFill>
                  <a:srgbClr val="C00000"/>
                </a:solidFill>
              </a:rPr>
              <a:t>to 2 years of age or beyond.</a:t>
            </a:r>
          </a:p>
          <a:p>
            <a:pPr marL="342900" indent="-342900" algn="just" rtl="0">
              <a:buFont typeface="Lucida Sans" pitchFamily="34" charset="0"/>
              <a:buAutoNum type="arabicPeriod"/>
            </a:pPr>
            <a:r>
              <a:rPr lang="en-GB" sz="2800" dirty="0"/>
              <a:t>To enable mothers to establish and sustain exclusive breastfeeding for 6 months, WHO and UNICEF recommend: </a:t>
            </a:r>
            <a:r>
              <a:rPr lang="en-GB" sz="2800" dirty="0">
                <a:solidFill>
                  <a:srgbClr val="C00000"/>
                </a:solidFill>
              </a:rPr>
              <a:t>Initiation of breastfeeding within the first hour of life .</a:t>
            </a:r>
          </a:p>
          <a:p>
            <a:pPr marL="342900" indent="-342900" algn="just" rtl="0"/>
            <a:endParaRPr lang="en-GB" sz="2800" dirty="0"/>
          </a:p>
          <a:p>
            <a:pPr marL="342900" indent="-342900" algn="just" rtl="0" eaLnBrk="0" hangingPunct="0"/>
            <a:r>
              <a:rPr lang="en-US" sz="2800" dirty="0"/>
              <a:t> </a:t>
            </a:r>
            <a:r>
              <a:rPr lang="en-US" sz="2800" dirty="0">
                <a:hlinkClick r:id="rId2" tooltip="http://www.who.int/child_adolescent_health/topics/prevention_care/child/nutrition/breastfeeding/en/index.html"/>
              </a:rPr>
              <a:t>"</a:t>
            </a:r>
            <a:r>
              <a:rPr lang="en-US" sz="2800" dirty="0">
                <a:solidFill>
                  <a:srgbClr val="000066"/>
                </a:solidFill>
                <a:hlinkClick r:id="rId2" tooltip="http://www.who.int/child_adolescent_health/topics/prevention_care/child/nutrition/breastfeeding/en/index.html"/>
              </a:rPr>
              <a:t>Exclusive Breastfeeding"</a:t>
            </a:r>
            <a:r>
              <a:rPr lang="en-US" sz="2800" dirty="0">
                <a:solidFill>
                  <a:srgbClr val="000066"/>
                </a:solidFill>
              </a:rPr>
              <a:t>. </a:t>
            </a:r>
            <a:r>
              <a:rPr lang="en-US" sz="2800" i="1" dirty="0">
                <a:solidFill>
                  <a:srgbClr val="C00000"/>
                </a:solidFill>
              </a:rPr>
              <a:t>WHO: Child and Adolescent Health and Development: Breastfeeding</a:t>
            </a:r>
            <a:r>
              <a:rPr lang="en-US" sz="2800" dirty="0">
                <a:solidFill>
                  <a:srgbClr val="C00000"/>
                </a:solidFill>
              </a:rPr>
              <a:t>. Retrieved on 2008-09-22.  </a:t>
            </a:r>
            <a:endParaRPr lang="en-GB" sz="2800" dirty="0">
              <a:solidFill>
                <a:srgbClr val="C00000"/>
              </a:solidFill>
            </a:endParaRPr>
          </a:p>
        </p:txBody>
      </p:sp>
      <p:sp>
        <p:nvSpPr>
          <p:cNvPr id="93189" name="Rectangle 5"/>
          <p:cNvSpPr>
            <a:spLocks noGrp="1"/>
          </p:cNvSpPr>
          <p:nvPr>
            <p:ph type="title"/>
          </p:nvPr>
        </p:nvSpPr>
        <p:spPr bwMode="auto">
          <a:xfrm>
            <a:off x="0" y="228600"/>
            <a:ext cx="9144000" cy="685800"/>
          </a:xfrm>
        </p:spPr>
        <p:txBody>
          <a:bodyPr wrap="square" lIns="91440" tIns="45720" rIns="91440" bIns="45720" numCol="1" anchorCtr="0" compatLnSpc="1">
            <a:prstTxWarp prst="textNoShape">
              <a:avLst/>
            </a:prstTxWarp>
            <a:normAutofit/>
          </a:bodyPr>
          <a:lstStyle/>
          <a:p>
            <a:pPr>
              <a:defRPr/>
            </a:pPr>
            <a:r>
              <a:rPr lang="en-US" sz="2400" b="1" dirty="0" smtClean="0">
                <a:ln>
                  <a:noFill/>
                </a:ln>
                <a:solidFill>
                  <a:srgbClr val="FF0000"/>
                </a:solidFill>
                <a:effectLst/>
                <a:latin typeface="Verdana" pitchFamily="34" charset="0"/>
                <a:ea typeface="Verdana" pitchFamily="34" charset="0"/>
                <a:cs typeface="Verdana" pitchFamily="34" charset="0"/>
              </a:rPr>
              <a:t>W.H.O.</a:t>
            </a:r>
            <a:r>
              <a:rPr lang="en-US" sz="2400" b="1" dirty="0" smtClean="0">
                <a:ln>
                  <a:noFill/>
                </a:ln>
                <a:solidFill>
                  <a:srgbClr val="000066"/>
                </a:solidFill>
                <a:effectLst/>
                <a:latin typeface="Verdana" pitchFamily="34" charset="0"/>
                <a:ea typeface="Verdana" pitchFamily="34" charset="0"/>
                <a:cs typeface="Verdana" pitchFamily="34" charset="0"/>
              </a:rPr>
              <a:t> </a:t>
            </a:r>
            <a:r>
              <a:rPr lang="en-US" sz="2400" b="1" dirty="0" smtClean="0">
                <a:ln>
                  <a:noFill/>
                </a:ln>
                <a:solidFill>
                  <a:srgbClr val="000066"/>
                </a:solidFill>
                <a:effectLst/>
                <a:latin typeface="Verdana" pitchFamily="34" charset="0"/>
                <a:ea typeface="Verdana" pitchFamily="34" charset="0"/>
                <a:cs typeface="Verdana" pitchFamily="34" charset="0"/>
              </a:rPr>
              <a:t>RECOMMENDATION</a:t>
            </a:r>
          </a:p>
        </p:txBody>
      </p:sp>
    </p:spTree>
    <p:extLst>
      <p:ext uri="{BB962C8B-B14F-4D97-AF65-F5344CB8AC3E}">
        <p14:creationId xmlns:p14="http://schemas.microsoft.com/office/powerpoint/2010/main" val="4276736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625" y="357188"/>
            <a:ext cx="8229600" cy="862012"/>
          </a:xfrm>
        </p:spPr>
        <p:txBody>
          <a:bodyPr>
            <a:normAutofit/>
          </a:bodyPr>
          <a:lstStyle/>
          <a:p>
            <a:pPr rtl="1">
              <a:defRPr/>
            </a:pPr>
            <a:r>
              <a:rPr lang="ar-SA" sz="4000" b="1" dirty="0" smtClean="0">
                <a:solidFill>
                  <a:srgbClr val="000066"/>
                </a:solidFill>
              </a:rPr>
              <a:t>الموضوعات العلمية والطبية في القرآن الكريم</a:t>
            </a:r>
            <a:endParaRPr lang="en-US" sz="4000" b="1" dirty="0" smtClean="0">
              <a:solidFill>
                <a:srgbClr val="000066"/>
              </a:solidFill>
              <a:cs typeface="Times New Roman" pitchFamily="18" charset="0"/>
            </a:endParaRPr>
          </a:p>
        </p:txBody>
      </p:sp>
      <p:pic>
        <p:nvPicPr>
          <p:cNvPr id="6147" name="Content Placeholder 3" descr="12.jpg"/>
          <p:cNvPicPr>
            <a:picLocks noGrp="1" noChangeAspect="1"/>
          </p:cNvPicPr>
          <p:nvPr>
            <p:ph idx="1"/>
          </p:nvPr>
        </p:nvPicPr>
        <p:blipFill>
          <a:blip r:embed="rId2" cstate="print"/>
          <a:stretch>
            <a:fillRect/>
          </a:stretch>
        </p:blipFill>
        <p:spPr>
          <a:xfrm>
            <a:off x="609600" y="1447800"/>
            <a:ext cx="7848600" cy="4898767"/>
          </a:xfrm>
        </p:spPr>
      </p:pic>
    </p:spTree>
    <p:extLst>
      <p:ext uri="{BB962C8B-B14F-4D97-AF65-F5344CB8AC3E}">
        <p14:creationId xmlns:p14="http://schemas.microsoft.com/office/powerpoint/2010/main" val="3096387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Human Lactation in the Holy Quran </a:t>
            </a:r>
            <a:endParaRPr lang="en-US" dirty="0"/>
          </a:p>
        </p:txBody>
      </p:sp>
      <p:sp>
        <p:nvSpPr>
          <p:cNvPr id="3" name="Content Placeholder 2"/>
          <p:cNvSpPr>
            <a:spLocks noGrp="1"/>
          </p:cNvSpPr>
          <p:nvPr>
            <p:ph idx="1"/>
          </p:nvPr>
        </p:nvSpPr>
        <p:spPr/>
        <p:txBody>
          <a:bodyPr/>
          <a:lstStyle/>
          <a:p>
            <a:pPr algn="just" rtl="1">
              <a:buNone/>
            </a:pPr>
            <a:r>
              <a:rPr lang="ar-SA" b="1" dirty="0" smtClean="0"/>
              <a:t>قال تعالى:</a:t>
            </a:r>
            <a:endParaRPr lang="en-GB" b="1" dirty="0" smtClean="0"/>
          </a:p>
          <a:p>
            <a:pPr algn="just" rtl="1">
              <a:buNone/>
            </a:pPr>
            <a:r>
              <a:rPr lang="ar-SA" dirty="0" smtClean="0"/>
              <a:t>( </a:t>
            </a:r>
            <a:r>
              <a:rPr lang="ar-SA" b="1" dirty="0" smtClean="0"/>
              <a:t>وَإِنْ تَعَاسَرْتُمْ فَسَتُرْضِعُ لَهُ أُخْرَىٰ</a:t>
            </a:r>
            <a:r>
              <a:rPr lang="ar-SA" dirty="0" smtClean="0"/>
              <a:t>) [الطلاق :6]</a:t>
            </a:r>
          </a:p>
          <a:p>
            <a:pPr algn="just" rtl="1">
              <a:buNone/>
            </a:pPr>
            <a:endParaRPr lang="en-GB" dirty="0" smtClean="0"/>
          </a:p>
          <a:p>
            <a:pPr algn="just">
              <a:buNone/>
            </a:pPr>
            <a:r>
              <a:rPr lang="en-GB" dirty="0" smtClean="0"/>
              <a:t>But if you make difficulties for one another then some other woman may give suck for him.</a:t>
            </a:r>
          </a:p>
          <a:p>
            <a:pPr algn="just" rtl="1">
              <a:buNone/>
            </a:pPr>
            <a:r>
              <a:rPr lang="en-US" sz="2800" dirty="0" smtClean="0"/>
              <a:t>               Chapter 65 – Verse 6</a:t>
            </a:r>
            <a:endParaRPr lang="en-GB" sz="2800" dirty="0" smtClean="0"/>
          </a:p>
          <a:p>
            <a:pPr algn="just" rtl="1"/>
            <a:endParaRPr lang="en-US" dirty="0"/>
          </a:p>
        </p:txBody>
      </p:sp>
    </p:spTree>
    <p:extLst>
      <p:ext uri="{BB962C8B-B14F-4D97-AF65-F5344CB8AC3E}">
        <p14:creationId xmlns:p14="http://schemas.microsoft.com/office/powerpoint/2010/main" val="478960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p:nvPr>
        </p:nvSpPr>
        <p:spPr>
          <a:xfrm>
            <a:off x="228600" y="381000"/>
            <a:ext cx="8686800" cy="6172200"/>
          </a:xfrm>
        </p:spPr>
        <p:txBody>
          <a:bodyPr>
            <a:normAutofit fontScale="92500"/>
          </a:bodyPr>
          <a:lstStyle/>
          <a:p>
            <a:pPr algn="ctr">
              <a:buNone/>
              <a:defRPr/>
            </a:pPr>
            <a:r>
              <a:rPr lang="en-US" sz="2600" b="1" dirty="0" smtClean="0">
                <a:solidFill>
                  <a:srgbClr val="FF0000"/>
                </a:solidFill>
                <a:latin typeface="Verdana" pitchFamily="34" charset="0"/>
                <a:ea typeface="Verdana" pitchFamily="34" charset="0"/>
                <a:cs typeface="Verdana" pitchFamily="34" charset="0"/>
              </a:rPr>
              <a:t>W.H.O.</a:t>
            </a:r>
            <a:r>
              <a:rPr lang="en-US" sz="2600" b="1" dirty="0" smtClean="0">
                <a:solidFill>
                  <a:srgbClr val="000066"/>
                </a:solidFill>
                <a:latin typeface="Verdana" pitchFamily="34" charset="0"/>
                <a:ea typeface="Verdana" pitchFamily="34" charset="0"/>
                <a:cs typeface="Verdana" pitchFamily="34" charset="0"/>
              </a:rPr>
              <a:t> </a:t>
            </a:r>
            <a:r>
              <a:rPr lang="en-US" sz="2600" b="1" dirty="0" smtClean="0">
                <a:solidFill>
                  <a:srgbClr val="000066"/>
                </a:solidFill>
                <a:latin typeface="Verdana" pitchFamily="34" charset="0"/>
                <a:ea typeface="Verdana" pitchFamily="34" charset="0"/>
                <a:cs typeface="Verdana" pitchFamily="34" charset="0"/>
              </a:rPr>
              <a:t>RECOMMENDATION</a:t>
            </a:r>
          </a:p>
          <a:p>
            <a:pPr algn="ctr">
              <a:buNone/>
              <a:defRPr/>
            </a:pPr>
            <a:endParaRPr lang="en-US" sz="2600" b="1" dirty="0" smtClean="0">
              <a:solidFill>
                <a:srgbClr val="000066"/>
              </a:solidFill>
              <a:latin typeface="Verdana" pitchFamily="34" charset="0"/>
              <a:ea typeface="Verdana" pitchFamily="34" charset="0"/>
              <a:cs typeface="Verdana" pitchFamily="34" charset="0"/>
            </a:endParaRPr>
          </a:p>
          <a:p>
            <a:pPr algn="just" rtl="0">
              <a:buFont typeface="Wingdings 2" pitchFamily="18" charset="2"/>
              <a:buNone/>
              <a:defRPr/>
            </a:pPr>
            <a:r>
              <a:rPr lang="en-US" dirty="0" smtClean="0">
                <a:latin typeface="Times New Roman" pitchFamily="18" charset="0"/>
                <a:cs typeface="Times New Roman" pitchFamily="18" charset="0"/>
              </a:rPr>
              <a:t>According to a </a:t>
            </a:r>
            <a:r>
              <a:rPr lang="en-US" dirty="0" smtClean="0">
                <a:latin typeface="Times New Roman" pitchFamily="18" charset="0"/>
                <a:cs typeface="Times New Roman" pitchFamily="18" charset="0"/>
              </a:rPr>
              <a:t>W.H.O. </a:t>
            </a:r>
            <a:r>
              <a:rPr lang="en-US" dirty="0" smtClean="0">
                <a:latin typeface="Times New Roman" pitchFamily="18" charset="0"/>
                <a:cs typeface="Times New Roman" pitchFamily="18" charset="0"/>
              </a:rPr>
              <a:t>2001 report, alternatives to breastfeeding include:</a:t>
            </a:r>
          </a:p>
          <a:p>
            <a:pPr marL="650875" indent="-514350" algn="just" rtl="0">
              <a:buFont typeface="Wingdings 2" pitchFamily="18" charset="2"/>
              <a:buNone/>
              <a:defRPr/>
            </a:pPr>
            <a:r>
              <a:rPr lang="en-US" dirty="0" smtClean="0">
                <a:latin typeface="Times New Roman" pitchFamily="18" charset="0"/>
                <a:cs typeface="Times New Roman" pitchFamily="18" charset="0"/>
              </a:rPr>
              <a:t>1- Expressed breast milk from an infant’s own mother</a:t>
            </a:r>
            <a:endParaRPr lang="en-US" u="sng" dirty="0" smtClean="0">
              <a:latin typeface="Times New Roman" pitchFamily="18" charset="0"/>
              <a:cs typeface="Times New Roman" pitchFamily="18" charset="0"/>
            </a:endParaRPr>
          </a:p>
          <a:p>
            <a:pPr marL="650875" indent="-514350" algn="just" rtl="0">
              <a:buFont typeface="Wingdings 2" pitchFamily="18" charset="2"/>
              <a:buNone/>
              <a:defRPr/>
            </a:pPr>
            <a:r>
              <a:rPr lang="en-US" b="1" dirty="0" smtClean="0">
                <a:latin typeface="Times New Roman" pitchFamily="18" charset="0"/>
                <a:cs typeface="Times New Roman" pitchFamily="18" charset="0"/>
              </a:rPr>
              <a:t>2- Breast milk</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from</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healthy</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wet-nurse</a:t>
            </a:r>
            <a:r>
              <a:rPr lang="en-US" dirty="0" smtClean="0">
                <a:latin typeface="Times New Roman" pitchFamily="18" charset="0"/>
                <a:cs typeface="Times New Roman" pitchFamily="18" charset="0"/>
              </a:rPr>
              <a:t> or a human-milk bank </a:t>
            </a:r>
          </a:p>
          <a:p>
            <a:pPr marL="650875" indent="-514350" algn="just" rtl="0">
              <a:buFont typeface="Wingdings 2" pitchFamily="18" charset="2"/>
              <a:buNone/>
              <a:defRPr/>
            </a:pPr>
            <a:r>
              <a:rPr lang="en-US" dirty="0" smtClean="0">
                <a:latin typeface="Times New Roman" pitchFamily="18" charset="0"/>
                <a:cs typeface="Times New Roman" pitchFamily="18" charset="0"/>
              </a:rPr>
              <a:t>3-  A breast-milk substitute fed with a cup, which is a safer method than a feeding bottle and teat.</a:t>
            </a:r>
          </a:p>
          <a:p>
            <a:pPr marL="650875" indent="-514350" algn="just" rtl="0">
              <a:buFont typeface="Wingdings 2" pitchFamily="18" charset="2"/>
              <a:buNone/>
              <a:defRPr/>
            </a:pPr>
            <a:endParaRPr lang="en-US" dirty="0" smtClean="0">
              <a:latin typeface="Times New Roman" pitchFamily="18" charset="0"/>
              <a:cs typeface="Times New Roman" pitchFamily="18" charset="0"/>
            </a:endParaRPr>
          </a:p>
          <a:p>
            <a:pPr algn="just" rtl="0">
              <a:buFont typeface="Wingdings 2" pitchFamily="18" charset="2"/>
              <a:buNone/>
              <a:defRPr/>
            </a:pPr>
            <a:r>
              <a:rPr lang="en-US" sz="2000" dirty="0" smtClean="0">
                <a:solidFill>
                  <a:srgbClr val="FF0000"/>
                </a:solidFill>
                <a:latin typeface="Times New Roman" pitchFamily="18" charset="0"/>
                <a:cs typeface="Times New Roman" pitchFamily="18" charset="0"/>
              </a:rPr>
              <a:t>World Health Organization(24-11-2001)."</a:t>
            </a:r>
            <a:r>
              <a:rPr lang="en-US" sz="2000" dirty="0" smtClean="0">
                <a:solidFill>
                  <a:srgbClr val="FF0000"/>
                </a:solidFill>
                <a:latin typeface="Times New Roman" pitchFamily="18" charset="0"/>
                <a:cs typeface="Times New Roman" pitchFamily="18" charset="0"/>
                <a:hlinkClick r:id="rId2" tooltip="http://web.archive.org/web/20071129082404/http://www.who.int/gb/ebwha/pdf_files/EB109/eeb10912.pdf"/>
              </a:rPr>
              <a:t>Infant and Young Child Nutrition: Global strategy for infant and young child feeding</a:t>
            </a:r>
            <a:r>
              <a:rPr lang="en-US" sz="2000" dirty="0" smtClean="0">
                <a:solidFill>
                  <a:srgbClr val="FF0000"/>
                </a:solidFill>
                <a:latin typeface="Times New Roman" pitchFamily="18" charset="0"/>
                <a:cs typeface="Times New Roman" pitchFamily="18" charset="0"/>
              </a:rPr>
              <a:t>”, WHO Executive Board 109th Session provisional agenda item 3.8 (EB109/12).  </a:t>
            </a:r>
            <a:endParaRPr lang="ar-SA" sz="20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42899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bwMode="auto">
          <a:xfrm>
            <a:off x="0" y="609600"/>
            <a:ext cx="9144000" cy="1371600"/>
          </a:xfrm>
          <a:noFill/>
          <a:ln>
            <a:miter lim="800000"/>
            <a:headEnd/>
            <a:tailEnd/>
          </a:ln>
        </p:spPr>
        <p:txBody>
          <a:bodyPr vert="horz" wrap="square" lIns="91440" tIns="45720" rIns="91440" bIns="45720" numCol="1" anchor="t" anchorCtr="0" compatLnSpc="1">
            <a:prstTxWarp prst="textNoShape">
              <a:avLst/>
            </a:prstTxWarp>
            <a:normAutofit/>
          </a:bodyPr>
          <a:lstStyle/>
          <a:p>
            <a:r>
              <a:rPr lang="en-GB" sz="4000" dirty="0">
                <a:solidFill>
                  <a:schemeClr val="tx1"/>
                </a:solidFill>
                <a:latin typeface="Arial Rounded MT Bold" pitchFamily="34" charset="0"/>
              </a:rPr>
              <a:t>TWO BOOKS !!</a:t>
            </a:r>
            <a:br>
              <a:rPr lang="en-GB" sz="4000" dirty="0">
                <a:solidFill>
                  <a:schemeClr val="tx1"/>
                </a:solidFill>
                <a:latin typeface="Arial Rounded MT Bold" pitchFamily="34" charset="0"/>
              </a:rPr>
            </a:br>
            <a:r>
              <a:rPr lang="en-GB" sz="3600" dirty="0">
                <a:solidFill>
                  <a:srgbClr val="C00000"/>
                </a:solidFill>
                <a:latin typeface="Arial Rounded MT Bold" pitchFamily="34" charset="0"/>
              </a:rPr>
              <a:t>(Quran and Universe) </a:t>
            </a:r>
            <a:endParaRPr lang="en-US" sz="3600" dirty="0">
              <a:solidFill>
                <a:srgbClr val="C00000"/>
              </a:solidFill>
              <a:latin typeface="Arial Rounded MT Bold" pitchFamily="34" charset="0"/>
            </a:endParaRPr>
          </a:p>
        </p:txBody>
      </p:sp>
      <p:sp>
        <p:nvSpPr>
          <p:cNvPr id="238595" name="Rectangle 3"/>
          <p:cNvSpPr>
            <a:spLocks noGrp="1" noChangeArrowheads="1"/>
          </p:cNvSpPr>
          <p:nvPr>
            <p:ph idx="1"/>
          </p:nvPr>
        </p:nvSpPr>
        <p:spPr bwMode="auto">
          <a:xfrm>
            <a:off x="228600" y="2514600"/>
            <a:ext cx="5029200" cy="3124200"/>
          </a:xfrm>
          <a:noFill/>
          <a:ln>
            <a:miter lim="800000"/>
            <a:headEnd/>
            <a:tailEnd/>
          </a:ln>
        </p:spPr>
        <p:txBody>
          <a:bodyPr vert="horz" wrap="square" lIns="91440" tIns="45720" rIns="91440" bIns="45720" numCol="1" anchor="t" anchorCtr="0" compatLnSpc="1">
            <a:prstTxWarp prst="textNoShape">
              <a:avLst/>
            </a:prstTxWarp>
            <a:noAutofit/>
          </a:bodyPr>
          <a:lstStyle/>
          <a:p>
            <a:r>
              <a:rPr lang="en-GB" sz="2400" b="1" dirty="0">
                <a:solidFill>
                  <a:srgbClr val="C00000"/>
                </a:solidFill>
                <a:latin typeface="Verdana" pitchFamily="34" charset="0"/>
                <a:ea typeface="Verdana" pitchFamily="34" charset="0"/>
                <a:cs typeface="Verdana" pitchFamily="34" charset="0"/>
              </a:rPr>
              <a:t>1</a:t>
            </a:r>
            <a:r>
              <a:rPr lang="en-GB" sz="2400" b="1" baseline="30000" dirty="0">
                <a:solidFill>
                  <a:srgbClr val="C00000"/>
                </a:solidFill>
                <a:latin typeface="Verdana" pitchFamily="34" charset="0"/>
                <a:ea typeface="Verdana" pitchFamily="34" charset="0"/>
                <a:cs typeface="Verdana" pitchFamily="34" charset="0"/>
              </a:rPr>
              <a:t>st</a:t>
            </a:r>
            <a:r>
              <a:rPr lang="en-GB" sz="2400" b="1" dirty="0">
                <a:solidFill>
                  <a:srgbClr val="C00000"/>
                </a:solidFill>
                <a:latin typeface="Verdana" pitchFamily="34" charset="0"/>
                <a:ea typeface="Verdana" pitchFamily="34" charset="0"/>
                <a:cs typeface="Verdana" pitchFamily="34" charset="0"/>
              </a:rPr>
              <a:t>. T</a:t>
            </a:r>
            <a:r>
              <a:rPr lang="en-US" sz="2400" b="1" dirty="0">
                <a:solidFill>
                  <a:srgbClr val="C00000"/>
                </a:solidFill>
                <a:latin typeface="Verdana" pitchFamily="34" charset="0"/>
                <a:ea typeface="Verdana" pitchFamily="34" charset="0"/>
                <a:cs typeface="Verdana" pitchFamily="34" charset="0"/>
              </a:rPr>
              <a:t>he written and readable book !!</a:t>
            </a:r>
            <a:r>
              <a:rPr lang="en-GB" sz="2400" b="1" dirty="0">
                <a:solidFill>
                  <a:srgbClr val="C00000"/>
                </a:solidFill>
                <a:latin typeface="Verdana" pitchFamily="34" charset="0"/>
                <a:ea typeface="Verdana" pitchFamily="34" charset="0"/>
                <a:cs typeface="Verdana" pitchFamily="34" charset="0"/>
              </a:rPr>
              <a:t> </a:t>
            </a:r>
          </a:p>
          <a:p>
            <a:pPr>
              <a:buFontTx/>
              <a:buNone/>
            </a:pPr>
            <a:r>
              <a:rPr lang="en-GB" sz="2400" b="1" dirty="0">
                <a:solidFill>
                  <a:srgbClr val="000066"/>
                </a:solidFill>
                <a:latin typeface="Verdana" pitchFamily="34" charset="0"/>
                <a:ea typeface="Verdana" pitchFamily="34" charset="0"/>
                <a:cs typeface="Verdana" pitchFamily="34" charset="0"/>
              </a:rPr>
              <a:t>	(The Quran – words of Allah -SWT)</a:t>
            </a:r>
          </a:p>
          <a:p>
            <a:pPr>
              <a:buFontTx/>
              <a:buNone/>
            </a:pPr>
            <a:endParaRPr lang="en-GB" sz="2400" b="1" dirty="0">
              <a:solidFill>
                <a:srgbClr val="000066"/>
              </a:solidFill>
              <a:latin typeface="Verdana" pitchFamily="34" charset="0"/>
              <a:ea typeface="Verdana" pitchFamily="34" charset="0"/>
              <a:cs typeface="Verdana" pitchFamily="34" charset="0"/>
            </a:endParaRPr>
          </a:p>
          <a:p>
            <a:r>
              <a:rPr lang="en-GB" sz="2400" b="1" dirty="0">
                <a:solidFill>
                  <a:srgbClr val="C00000"/>
                </a:solidFill>
                <a:latin typeface="Verdana" pitchFamily="34" charset="0"/>
                <a:ea typeface="Verdana" pitchFamily="34" charset="0"/>
                <a:cs typeface="Verdana" pitchFamily="34" charset="0"/>
              </a:rPr>
              <a:t>2</a:t>
            </a:r>
            <a:r>
              <a:rPr lang="en-US" sz="2400" b="1" baseline="30000" dirty="0">
                <a:solidFill>
                  <a:srgbClr val="C00000"/>
                </a:solidFill>
                <a:latin typeface="Verdana" pitchFamily="34" charset="0"/>
                <a:ea typeface="Verdana" pitchFamily="34" charset="0"/>
                <a:cs typeface="Verdana" pitchFamily="34" charset="0"/>
              </a:rPr>
              <a:t>nd</a:t>
            </a:r>
            <a:r>
              <a:rPr lang="en-GB" sz="2400" b="1" dirty="0">
                <a:solidFill>
                  <a:srgbClr val="C00000"/>
                </a:solidFill>
                <a:latin typeface="Verdana" pitchFamily="34" charset="0"/>
                <a:ea typeface="Verdana" pitchFamily="34" charset="0"/>
                <a:cs typeface="Verdana" pitchFamily="34" charset="0"/>
              </a:rPr>
              <a:t>. The visible book !! </a:t>
            </a:r>
          </a:p>
          <a:p>
            <a:pPr>
              <a:buFontTx/>
              <a:buNone/>
            </a:pPr>
            <a:r>
              <a:rPr lang="en-GB" sz="2400" b="1" dirty="0">
                <a:latin typeface="Verdana" pitchFamily="34" charset="0"/>
                <a:ea typeface="Verdana" pitchFamily="34" charset="0"/>
                <a:cs typeface="Verdana" pitchFamily="34" charset="0"/>
              </a:rPr>
              <a:t>	</a:t>
            </a:r>
            <a:r>
              <a:rPr lang="en-GB" sz="2400" b="1" dirty="0">
                <a:solidFill>
                  <a:srgbClr val="000066"/>
                </a:solidFill>
                <a:latin typeface="Verdana" pitchFamily="34" charset="0"/>
                <a:ea typeface="Verdana" pitchFamily="34" charset="0"/>
                <a:cs typeface="Verdana" pitchFamily="34" charset="0"/>
              </a:rPr>
              <a:t>(The universe – created by Allah -SWT)!</a:t>
            </a:r>
            <a:endParaRPr lang="en-US" sz="2400" b="1" dirty="0">
              <a:solidFill>
                <a:srgbClr val="000066"/>
              </a:solidFill>
              <a:latin typeface="Verdana" pitchFamily="34" charset="0"/>
              <a:ea typeface="Verdana" pitchFamily="34" charset="0"/>
              <a:cs typeface="Verdana" pitchFamily="34" charset="0"/>
            </a:endParaRPr>
          </a:p>
        </p:txBody>
      </p:sp>
      <p:sp>
        <p:nvSpPr>
          <p:cNvPr id="349186" name="AutoShape 2" descr="Image result for photos qura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49187" name="Picture 3" descr="C:\Users\A.NEANA\Desktop\unnamed.png"/>
          <p:cNvPicPr>
            <a:picLocks noChangeAspect="1" noChangeArrowheads="1"/>
          </p:cNvPicPr>
          <p:nvPr/>
        </p:nvPicPr>
        <p:blipFill>
          <a:blip r:embed="rId3" cstate="print"/>
          <a:srcRect/>
          <a:stretch>
            <a:fillRect/>
          </a:stretch>
        </p:blipFill>
        <p:spPr bwMode="auto">
          <a:xfrm>
            <a:off x="6248400" y="1981200"/>
            <a:ext cx="2057400" cy="2057400"/>
          </a:xfrm>
          <a:prstGeom prst="rect">
            <a:avLst/>
          </a:prstGeom>
          <a:noFill/>
        </p:spPr>
      </p:pic>
      <p:sp>
        <p:nvSpPr>
          <p:cNvPr id="349189" name="AutoShape 5" descr="Image result for photos the univers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49190" name="Picture 6" descr="C:\Users\A.NEANA\Desktop\maxresdefault.jpg"/>
          <p:cNvPicPr>
            <a:picLocks noChangeAspect="1" noChangeArrowheads="1"/>
          </p:cNvPicPr>
          <p:nvPr/>
        </p:nvPicPr>
        <p:blipFill>
          <a:blip r:embed="rId4" cstate="print"/>
          <a:srcRect/>
          <a:stretch>
            <a:fillRect/>
          </a:stretch>
        </p:blipFill>
        <p:spPr bwMode="auto">
          <a:xfrm>
            <a:off x="5759195" y="4177002"/>
            <a:ext cx="3080005" cy="1918997"/>
          </a:xfrm>
          <a:prstGeom prst="rect">
            <a:avLst/>
          </a:prstGeom>
          <a:noFill/>
        </p:spPr>
      </p:pic>
    </p:spTree>
    <p:extLst>
      <p:ext uri="{BB962C8B-B14F-4D97-AF65-F5344CB8AC3E}">
        <p14:creationId xmlns:p14="http://schemas.microsoft.com/office/powerpoint/2010/main" val="4186902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304800"/>
            <a:ext cx="9144000" cy="1143000"/>
          </a:xfrm>
        </p:spPr>
        <p:txBody>
          <a:bodyPr/>
          <a:lstStyle/>
          <a:p>
            <a:pPr eaLnBrk="1" hangingPunct="1"/>
            <a:r>
              <a:rPr lang="ar-SA" b="1" dirty="0" smtClean="0">
                <a:solidFill>
                  <a:srgbClr val="C00000"/>
                </a:solidFill>
              </a:rPr>
              <a:t>التطابق القرآني الكوني</a:t>
            </a:r>
          </a:p>
        </p:txBody>
      </p:sp>
      <p:sp>
        <p:nvSpPr>
          <p:cNvPr id="17411" name="Content Placeholder 2"/>
          <p:cNvSpPr>
            <a:spLocks noGrp="1"/>
          </p:cNvSpPr>
          <p:nvPr>
            <p:ph idx="1"/>
          </p:nvPr>
        </p:nvSpPr>
        <p:spPr>
          <a:xfrm>
            <a:off x="228601" y="2057400"/>
            <a:ext cx="5715000" cy="3968750"/>
          </a:xfrm>
        </p:spPr>
        <p:txBody>
          <a:bodyPr/>
          <a:lstStyle/>
          <a:p>
            <a:pPr marL="257175" indent="20638" algn="ctr" rtl="1">
              <a:buNone/>
              <a:tabLst>
                <a:tab pos="261938" algn="l"/>
              </a:tabLst>
            </a:pPr>
            <a:r>
              <a:rPr lang="ar-SA" b="1" dirty="0" smtClean="0">
                <a:solidFill>
                  <a:srgbClr val="000066"/>
                </a:solidFill>
                <a:latin typeface="Verdana" pitchFamily="34" charset="0"/>
                <a:ea typeface="Verdana" pitchFamily="34" charset="0"/>
              </a:rPr>
              <a:t>تَبَارَكَ الَّذِي بِيَدِهِ الْمُلْكُ وَهُوَ عَلَىٰ كُلِّ شَيْءٍ قَدِيرٌ (1)</a:t>
            </a:r>
            <a:endParaRPr lang="ar-SA" dirty="0" smtClean="0">
              <a:solidFill>
                <a:srgbClr val="000066"/>
              </a:solidFill>
              <a:latin typeface="Verdana" pitchFamily="34" charset="0"/>
              <a:ea typeface="Verdana" pitchFamily="34" charset="0"/>
            </a:endParaRPr>
          </a:p>
          <a:p>
            <a:pPr marL="257175" indent="20638" algn="ctr" rtl="1" eaLnBrk="1" hangingPunct="1">
              <a:buNone/>
              <a:tabLst>
                <a:tab pos="261938" algn="l"/>
              </a:tabLst>
            </a:pPr>
            <a:r>
              <a:rPr lang="ar-EG" dirty="0" smtClean="0">
                <a:solidFill>
                  <a:srgbClr val="000066"/>
                </a:solidFill>
                <a:latin typeface="Verdana" pitchFamily="34" charset="0"/>
                <a:ea typeface="Verdana" pitchFamily="34" charset="0"/>
              </a:rPr>
              <a:t>سورة تبارك الآية 1</a:t>
            </a:r>
          </a:p>
          <a:p>
            <a:pPr marL="257175" indent="20638" algn="ctr" rtl="1" eaLnBrk="1" hangingPunct="1">
              <a:buNone/>
              <a:tabLst>
                <a:tab pos="261938" algn="l"/>
              </a:tabLst>
            </a:pPr>
            <a:endParaRPr lang="ar-EG" dirty="0" smtClean="0">
              <a:solidFill>
                <a:srgbClr val="000066"/>
              </a:solidFill>
              <a:latin typeface="Verdana" pitchFamily="34" charset="0"/>
              <a:ea typeface="Verdana" pitchFamily="34" charset="0"/>
            </a:endParaRPr>
          </a:p>
          <a:p>
            <a:pPr marL="257175" indent="20638" algn="ctr" rtl="1">
              <a:buNone/>
              <a:tabLst>
                <a:tab pos="261938" algn="l"/>
              </a:tabLst>
            </a:pPr>
            <a:r>
              <a:rPr lang="ar-SA" b="1" dirty="0" smtClean="0">
                <a:solidFill>
                  <a:srgbClr val="000066"/>
                </a:solidFill>
                <a:latin typeface="Verdana" pitchFamily="34" charset="0"/>
                <a:ea typeface="Verdana" pitchFamily="34" charset="0"/>
              </a:rPr>
              <a:t> تَبَارَكَ الَّذِي جَعَلَ فِي السَّمَاءِ بُرُوجًا وَجَعَلَ فِيهَا سِرَاجًا وَقَمَرًا مُّنِيرًا (61) </a:t>
            </a:r>
            <a:endParaRPr lang="ar-EG" dirty="0" smtClean="0">
              <a:solidFill>
                <a:srgbClr val="000066"/>
              </a:solidFill>
              <a:latin typeface="Verdana" pitchFamily="34" charset="0"/>
              <a:ea typeface="Verdana" pitchFamily="34" charset="0"/>
            </a:endParaRPr>
          </a:p>
          <a:p>
            <a:pPr marL="257175" indent="20638" algn="ctr" rtl="1" eaLnBrk="1" hangingPunct="1">
              <a:buNone/>
              <a:tabLst>
                <a:tab pos="261938" algn="l"/>
              </a:tabLst>
            </a:pPr>
            <a:r>
              <a:rPr lang="ar-EG" dirty="0" smtClean="0">
                <a:solidFill>
                  <a:srgbClr val="000066"/>
                </a:solidFill>
                <a:latin typeface="Verdana" pitchFamily="34" charset="0"/>
                <a:ea typeface="Verdana" pitchFamily="34" charset="0"/>
              </a:rPr>
              <a:t>سورة </a:t>
            </a:r>
            <a:r>
              <a:rPr lang="ar-SA" dirty="0" smtClean="0">
                <a:solidFill>
                  <a:srgbClr val="000066"/>
                </a:solidFill>
                <a:latin typeface="Verdana" pitchFamily="34" charset="0"/>
                <a:ea typeface="Verdana" pitchFamily="34" charset="0"/>
              </a:rPr>
              <a:t>الفرقان</a:t>
            </a:r>
            <a:r>
              <a:rPr lang="ar-EG" dirty="0" smtClean="0">
                <a:solidFill>
                  <a:srgbClr val="000066"/>
                </a:solidFill>
                <a:latin typeface="Verdana" pitchFamily="34" charset="0"/>
                <a:ea typeface="Verdana" pitchFamily="34" charset="0"/>
              </a:rPr>
              <a:t> الآية 61</a:t>
            </a:r>
          </a:p>
        </p:txBody>
      </p:sp>
      <p:sp>
        <p:nvSpPr>
          <p:cNvPr id="347138" name="AutoShape 2" descr="Image result for ‫fhgw,v فِي السَّمَاءِ بُرُوجًا وَجَعَلَ فِيهَا سِرَاجًا وَقَمَرًا‬‎"/>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47139" name="Picture 3" descr="C:\Users\A.NEANA\Desktop\images.jpg"/>
          <p:cNvPicPr>
            <a:picLocks noChangeAspect="1" noChangeArrowheads="1"/>
          </p:cNvPicPr>
          <p:nvPr/>
        </p:nvPicPr>
        <p:blipFill>
          <a:blip r:embed="rId2" cstate="print"/>
          <a:srcRect/>
          <a:stretch>
            <a:fillRect/>
          </a:stretch>
        </p:blipFill>
        <p:spPr bwMode="auto">
          <a:xfrm>
            <a:off x="5618389" y="2286000"/>
            <a:ext cx="3211285" cy="3048000"/>
          </a:xfrm>
          <a:prstGeom prst="rect">
            <a:avLst/>
          </a:prstGeom>
          <a:noFill/>
        </p:spPr>
      </p:pic>
    </p:spTree>
    <p:extLst>
      <p:ext uri="{BB962C8B-B14F-4D97-AF65-F5344CB8AC3E}">
        <p14:creationId xmlns:p14="http://schemas.microsoft.com/office/powerpoint/2010/main" val="98410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0" y="381000"/>
            <a:ext cx="9144000" cy="1036638"/>
          </a:xfrm>
        </p:spPr>
        <p:txBody>
          <a:bodyPr>
            <a:normAutofit/>
          </a:bodyPr>
          <a:lstStyle/>
          <a:p>
            <a:r>
              <a:rPr lang="ar-SA" b="1" dirty="0" smtClean="0">
                <a:solidFill>
                  <a:srgbClr val="C00000"/>
                </a:solidFill>
              </a:rPr>
              <a:t>عدم التعارض بين القرآن والحقيقة العلمية</a:t>
            </a:r>
            <a:endParaRPr lang="en-US" b="1" dirty="0" smtClean="0">
              <a:solidFill>
                <a:srgbClr val="C00000"/>
              </a:solidFill>
              <a:cs typeface="Times New Roman" pitchFamily="18" charset="0"/>
            </a:endParaRPr>
          </a:p>
        </p:txBody>
      </p:sp>
      <p:sp>
        <p:nvSpPr>
          <p:cNvPr id="5" name="Rectangle 4"/>
          <p:cNvSpPr/>
          <p:nvPr/>
        </p:nvSpPr>
        <p:spPr>
          <a:xfrm>
            <a:off x="304800" y="1600200"/>
            <a:ext cx="5562600" cy="3416320"/>
          </a:xfrm>
          <a:prstGeom prst="rect">
            <a:avLst/>
          </a:prstGeom>
          <a:ln>
            <a:solidFill>
              <a:srgbClr val="000066"/>
            </a:solidFill>
          </a:ln>
        </p:spPr>
        <p:txBody>
          <a:bodyPr wrap="square">
            <a:spAutoFit/>
          </a:bodyPr>
          <a:lstStyle/>
          <a:p>
            <a:pPr algn="ctr"/>
            <a:endParaRPr lang="en-US" sz="3600" dirty="0" smtClean="0">
              <a:solidFill>
                <a:srgbClr val="000066"/>
              </a:solidFill>
              <a:cs typeface="+mj-cs"/>
            </a:endParaRPr>
          </a:p>
          <a:p>
            <a:pPr algn="ctr"/>
            <a:r>
              <a:rPr lang="en-US" sz="3600" dirty="0" smtClean="0">
                <a:solidFill>
                  <a:srgbClr val="000066"/>
                </a:solidFill>
                <a:cs typeface="+mj-cs"/>
              </a:rPr>
              <a:t>The </a:t>
            </a:r>
            <a:r>
              <a:rPr lang="en-US" sz="3600" b="1" dirty="0" smtClean="0">
                <a:solidFill>
                  <a:srgbClr val="000066"/>
                </a:solidFill>
                <a:cs typeface="+mj-cs"/>
              </a:rPr>
              <a:t>Quran </a:t>
            </a:r>
            <a:r>
              <a:rPr lang="en-US" sz="3600" dirty="0" smtClean="0">
                <a:solidFill>
                  <a:srgbClr val="000066"/>
                </a:solidFill>
                <a:cs typeface="+mj-cs"/>
              </a:rPr>
              <a:t>is in its original form and does </a:t>
            </a:r>
            <a:r>
              <a:rPr lang="en-US" sz="3600" b="1" dirty="0" smtClean="0">
                <a:solidFill>
                  <a:srgbClr val="000066"/>
                </a:solidFill>
                <a:cs typeface="+mj-cs"/>
              </a:rPr>
              <a:t>not</a:t>
            </a:r>
            <a:r>
              <a:rPr lang="en-US" sz="3600" dirty="0" smtClean="0">
                <a:solidFill>
                  <a:srgbClr val="000066"/>
                </a:solidFill>
                <a:cs typeface="+mj-cs"/>
              </a:rPr>
              <a:t> seem to contradict </a:t>
            </a:r>
            <a:r>
              <a:rPr lang="en-US" sz="3600" b="1" dirty="0" smtClean="0">
                <a:solidFill>
                  <a:srgbClr val="000066"/>
                </a:solidFill>
                <a:cs typeface="+mj-cs"/>
              </a:rPr>
              <a:t>Science</a:t>
            </a:r>
          </a:p>
          <a:p>
            <a:pPr algn="ctr"/>
            <a:endParaRPr lang="en-US" sz="2400" b="1" dirty="0" smtClean="0">
              <a:latin typeface="Verdana" pitchFamily="34" charset="0"/>
              <a:ea typeface="Verdana" pitchFamily="34" charset="0"/>
              <a:cs typeface="+mj-cs"/>
              <a:hlinkClick r:id="rId2"/>
            </a:endParaRPr>
          </a:p>
          <a:p>
            <a:pPr algn="ctr"/>
            <a:r>
              <a:rPr lang="en-US" sz="2400" b="1" dirty="0" smtClean="0">
                <a:latin typeface="Verdana" pitchFamily="34" charset="0"/>
                <a:ea typeface="Verdana" pitchFamily="34" charset="0"/>
                <a:cs typeface="+mj-cs"/>
                <a:hlinkClick r:id="rId2"/>
              </a:rPr>
              <a:t>Maurice Bucaille</a:t>
            </a:r>
            <a:endParaRPr lang="en-US" sz="2400" b="1" dirty="0" smtClean="0">
              <a:latin typeface="Verdana" pitchFamily="34" charset="0"/>
              <a:ea typeface="Verdana" pitchFamily="34" charset="0"/>
              <a:cs typeface="+mj-cs"/>
            </a:endParaRPr>
          </a:p>
          <a:p>
            <a:pPr algn="ctr"/>
            <a:endParaRPr lang="ar-SA" sz="2400" dirty="0">
              <a:solidFill>
                <a:srgbClr val="000066"/>
              </a:solidFill>
              <a:cs typeface="+mj-cs"/>
            </a:endParaRPr>
          </a:p>
        </p:txBody>
      </p:sp>
      <p:pic>
        <p:nvPicPr>
          <p:cNvPr id="473091" name="Picture 3" descr="The Bible, the Qur'an, and Science: The Holy Scriptures Examined in the Light of Modern Knowledge">
            <a:hlinkClick r:id="rId3"/>
          </p:cNvPr>
          <p:cNvPicPr>
            <a:picLocks noChangeAspect="1" noChangeArrowheads="1"/>
          </p:cNvPicPr>
          <p:nvPr/>
        </p:nvPicPr>
        <p:blipFill>
          <a:blip r:embed="rId4" cstate="print"/>
          <a:srcRect/>
          <a:stretch>
            <a:fillRect/>
          </a:stretch>
        </p:blipFill>
        <p:spPr bwMode="auto">
          <a:xfrm>
            <a:off x="6172200" y="1447800"/>
            <a:ext cx="2585867" cy="4067176"/>
          </a:xfrm>
          <a:prstGeom prst="rect">
            <a:avLst/>
          </a:prstGeom>
          <a:noFill/>
        </p:spPr>
      </p:pic>
      <p:sp>
        <p:nvSpPr>
          <p:cNvPr id="8" name="Rectangle 7"/>
          <p:cNvSpPr/>
          <p:nvPr/>
        </p:nvSpPr>
        <p:spPr>
          <a:xfrm>
            <a:off x="381000" y="5562600"/>
            <a:ext cx="8382000" cy="1015663"/>
          </a:xfrm>
          <a:prstGeom prst="rect">
            <a:avLst/>
          </a:prstGeom>
        </p:spPr>
        <p:txBody>
          <a:bodyPr wrap="square">
            <a:spAutoFit/>
          </a:bodyPr>
          <a:lstStyle/>
          <a:p>
            <a:pPr algn="ctr"/>
            <a:r>
              <a:rPr lang="en-US" sz="2000" b="1" dirty="0" smtClean="0">
                <a:latin typeface="Verdana" pitchFamily="34" charset="0"/>
                <a:ea typeface="Verdana" pitchFamily="34" charset="0"/>
                <a:cs typeface="Verdana" pitchFamily="34" charset="0"/>
              </a:rPr>
              <a:t>The Bible, the Qur'an, and Science: The Holy Scriptures Examined in the Light of Modern Knowledge</a:t>
            </a:r>
          </a:p>
          <a:p>
            <a:pPr algn="ctr"/>
            <a:r>
              <a:rPr lang="en-US" sz="2000" b="1" dirty="0" smtClean="0">
                <a:latin typeface="Verdana" pitchFamily="34" charset="0"/>
                <a:ea typeface="Verdana" pitchFamily="34" charset="0"/>
                <a:cs typeface="Verdana" pitchFamily="34" charset="0"/>
              </a:rPr>
              <a:t>by </a:t>
            </a:r>
            <a:r>
              <a:rPr lang="en-US" sz="2000" b="1" dirty="0" smtClean="0">
                <a:latin typeface="Verdana" pitchFamily="34" charset="0"/>
                <a:ea typeface="Verdana" pitchFamily="34" charset="0"/>
                <a:cs typeface="Verdana" pitchFamily="34" charset="0"/>
                <a:hlinkClick r:id="rId2"/>
              </a:rPr>
              <a:t>Maurice Bucaille</a:t>
            </a:r>
            <a:endParaRPr lang="en-US" sz="2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8772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457200" y="152400"/>
            <a:ext cx="8153400" cy="13716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latin typeface="Arial Rounded MT Bold" pitchFamily="34" charset="0"/>
              </a:rPr>
              <a:t>Recurrence of the following  </a:t>
            </a:r>
            <a:br>
              <a:rPr lang="en-US" sz="4000" dirty="0">
                <a:latin typeface="Arial Rounded MT Bold" pitchFamily="34" charset="0"/>
              </a:rPr>
            </a:br>
            <a:r>
              <a:rPr lang="en-US" sz="4000" dirty="0">
                <a:latin typeface="Arial Rounded MT Bold" pitchFamily="34" charset="0"/>
              </a:rPr>
              <a:t>words in Holy Quran  </a:t>
            </a:r>
          </a:p>
        </p:txBody>
      </p:sp>
      <p:sp>
        <p:nvSpPr>
          <p:cNvPr id="271363" name="Rectangle 3"/>
          <p:cNvSpPr>
            <a:spLocks noGrp="1" noChangeArrowheads="1"/>
          </p:cNvSpPr>
          <p:nvPr>
            <p:ph type="body" idx="1"/>
          </p:nvPr>
        </p:nvSpPr>
        <p:spPr bwMode="auto">
          <a:xfrm>
            <a:off x="533400" y="2209800"/>
            <a:ext cx="8229600" cy="3962400"/>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lnSpc>
                <a:spcPct val="120000"/>
              </a:lnSpc>
            </a:pPr>
            <a:r>
              <a:rPr lang="en-US" sz="2400" dirty="0">
                <a:solidFill>
                  <a:srgbClr val="FF0000"/>
                </a:solidFill>
                <a:latin typeface="Arial Rounded MT Bold" pitchFamily="34" charset="0"/>
              </a:rPr>
              <a:t>Day </a:t>
            </a:r>
            <a:r>
              <a:rPr lang="en-US" sz="2400" dirty="0">
                <a:latin typeface="Arial Rounded MT Bold" pitchFamily="34" charset="0"/>
              </a:rPr>
              <a:t>  :</a:t>
            </a:r>
            <a:r>
              <a:rPr lang="ar-SA" sz="2400" dirty="0">
                <a:latin typeface="Arial Rounded MT Bold" pitchFamily="34" charset="0"/>
              </a:rPr>
              <a:t>	</a:t>
            </a:r>
            <a:r>
              <a:rPr lang="en-US" sz="2400" dirty="0">
                <a:latin typeface="Arial Rounded MT Bold" pitchFamily="34" charset="0"/>
              </a:rPr>
              <a:t>365  times  .  </a:t>
            </a:r>
            <a:endParaRPr lang="en-US" sz="2400" dirty="0" smtClean="0">
              <a:latin typeface="Arial Rounded MT Bold" pitchFamily="34" charset="0"/>
            </a:endParaRPr>
          </a:p>
          <a:p>
            <a:pPr>
              <a:lnSpc>
                <a:spcPct val="120000"/>
              </a:lnSpc>
            </a:pPr>
            <a:endParaRPr lang="en-US" sz="2400" dirty="0">
              <a:latin typeface="Arial Rounded MT Bold" pitchFamily="34" charset="0"/>
            </a:endParaRPr>
          </a:p>
          <a:p>
            <a:pPr>
              <a:lnSpc>
                <a:spcPct val="120000"/>
              </a:lnSpc>
            </a:pPr>
            <a:r>
              <a:rPr lang="en-US" sz="2400" dirty="0">
                <a:solidFill>
                  <a:srgbClr val="FF0000"/>
                </a:solidFill>
                <a:latin typeface="Arial Rounded MT Bold" pitchFamily="34" charset="0"/>
              </a:rPr>
              <a:t>Month</a:t>
            </a:r>
            <a:r>
              <a:rPr lang="en-US" sz="2400" dirty="0">
                <a:latin typeface="Arial Rounded MT Bold" pitchFamily="34" charset="0"/>
              </a:rPr>
              <a:t>  :</a:t>
            </a:r>
            <a:r>
              <a:rPr lang="ar-SA" sz="2400" dirty="0">
                <a:latin typeface="Arial Rounded MT Bold" pitchFamily="34" charset="0"/>
              </a:rPr>
              <a:t>	</a:t>
            </a:r>
            <a:r>
              <a:rPr lang="en-US" sz="2400" dirty="0">
                <a:latin typeface="Arial Rounded MT Bold" pitchFamily="34" charset="0"/>
              </a:rPr>
              <a:t>12  times  </a:t>
            </a:r>
            <a:r>
              <a:rPr lang="en-US" sz="2400" dirty="0" smtClean="0">
                <a:latin typeface="Arial Rounded MT Bold" pitchFamily="34" charset="0"/>
              </a:rPr>
              <a:t>.</a:t>
            </a:r>
          </a:p>
          <a:p>
            <a:pPr>
              <a:lnSpc>
                <a:spcPct val="120000"/>
              </a:lnSpc>
            </a:pPr>
            <a:endParaRPr lang="en-US" sz="2400" dirty="0">
              <a:latin typeface="Arial Rounded MT Bold" pitchFamily="34" charset="0"/>
            </a:endParaRPr>
          </a:p>
          <a:p>
            <a:pPr>
              <a:lnSpc>
                <a:spcPct val="120000"/>
              </a:lnSpc>
            </a:pPr>
            <a:r>
              <a:rPr lang="en-US" sz="2400" dirty="0">
                <a:solidFill>
                  <a:srgbClr val="FF0000"/>
                </a:solidFill>
                <a:latin typeface="Arial Rounded MT Bold" pitchFamily="34" charset="0"/>
              </a:rPr>
              <a:t>Moon </a:t>
            </a:r>
            <a:r>
              <a:rPr lang="en-US" sz="2400" dirty="0">
                <a:latin typeface="Arial Rounded MT Bold" pitchFamily="34" charset="0"/>
              </a:rPr>
              <a:t>:</a:t>
            </a:r>
            <a:r>
              <a:rPr lang="ar-SA" sz="2400" dirty="0">
                <a:latin typeface="Arial Rounded MT Bold" pitchFamily="34" charset="0"/>
              </a:rPr>
              <a:t>	</a:t>
            </a:r>
            <a:r>
              <a:rPr lang="en-US" sz="2400" dirty="0">
                <a:latin typeface="Arial Rounded MT Bold" pitchFamily="34" charset="0"/>
              </a:rPr>
              <a:t>27   times   </a:t>
            </a:r>
            <a:r>
              <a:rPr lang="en-US" sz="2400" dirty="0" smtClean="0">
                <a:latin typeface="Arial Rounded MT Bold" pitchFamily="34" charset="0"/>
              </a:rPr>
              <a:t>.</a:t>
            </a:r>
          </a:p>
          <a:p>
            <a:pPr>
              <a:lnSpc>
                <a:spcPct val="120000"/>
              </a:lnSpc>
            </a:pPr>
            <a:endParaRPr lang="en-US" sz="2400" dirty="0">
              <a:latin typeface="Arial Rounded MT Bold" pitchFamily="34" charset="0"/>
            </a:endParaRPr>
          </a:p>
          <a:p>
            <a:pPr>
              <a:lnSpc>
                <a:spcPct val="120000"/>
              </a:lnSpc>
            </a:pPr>
            <a:r>
              <a:rPr lang="en-US" sz="2400" dirty="0">
                <a:solidFill>
                  <a:srgbClr val="FF0000"/>
                </a:solidFill>
                <a:latin typeface="Arial Rounded MT Bold" pitchFamily="34" charset="0"/>
              </a:rPr>
              <a:t>Sun</a:t>
            </a:r>
            <a:r>
              <a:rPr lang="en-US" sz="2400" dirty="0">
                <a:latin typeface="Arial Rounded MT Bold" pitchFamily="34" charset="0"/>
              </a:rPr>
              <a:t>    :</a:t>
            </a:r>
            <a:r>
              <a:rPr lang="ar-SA" sz="2400" dirty="0">
                <a:latin typeface="Arial Rounded MT Bold" pitchFamily="34" charset="0"/>
              </a:rPr>
              <a:t>	</a:t>
            </a:r>
            <a:r>
              <a:rPr lang="en-US" sz="2400" dirty="0">
                <a:latin typeface="Arial Rounded MT Bold" pitchFamily="34" charset="0"/>
              </a:rPr>
              <a:t>33   times </a:t>
            </a:r>
            <a:r>
              <a:rPr lang="en-US" sz="2400" dirty="0" smtClean="0">
                <a:latin typeface="Arial Rounded MT Bold" pitchFamily="34" charset="0"/>
              </a:rPr>
              <a:t>.</a:t>
            </a:r>
          </a:p>
          <a:p>
            <a:pPr>
              <a:lnSpc>
                <a:spcPct val="120000"/>
              </a:lnSpc>
            </a:pPr>
            <a:endParaRPr lang="en-US" sz="2400" dirty="0">
              <a:latin typeface="Arial Rounded MT Bold" pitchFamily="34" charset="0"/>
            </a:endParaRPr>
          </a:p>
          <a:p>
            <a:pPr>
              <a:lnSpc>
                <a:spcPct val="120000"/>
              </a:lnSpc>
            </a:pPr>
            <a:r>
              <a:rPr lang="en-US" sz="2400" dirty="0">
                <a:solidFill>
                  <a:srgbClr val="FF0000"/>
                </a:solidFill>
                <a:latin typeface="Arial Rounded MT Bold" pitchFamily="34" charset="0"/>
              </a:rPr>
              <a:t>Sun and Moon in same </a:t>
            </a:r>
            <a:r>
              <a:rPr lang="en-US" sz="2400" dirty="0" err="1">
                <a:solidFill>
                  <a:srgbClr val="FF0000"/>
                </a:solidFill>
                <a:latin typeface="Arial Rounded MT Bold" pitchFamily="34" charset="0"/>
              </a:rPr>
              <a:t>Ayaah</a:t>
            </a:r>
            <a:r>
              <a:rPr lang="en-US" sz="2400" dirty="0">
                <a:solidFill>
                  <a:srgbClr val="FF0000"/>
                </a:solidFill>
                <a:latin typeface="Arial Rounded MT Bold" pitchFamily="34" charset="0"/>
              </a:rPr>
              <a:t> </a:t>
            </a:r>
            <a:r>
              <a:rPr lang="en-US" sz="2400" dirty="0">
                <a:latin typeface="Arial Rounded MT Bold" pitchFamily="34" charset="0"/>
              </a:rPr>
              <a:t>: 19 times.</a:t>
            </a:r>
          </a:p>
        </p:txBody>
      </p:sp>
    </p:spTree>
    <p:extLst>
      <p:ext uri="{BB962C8B-B14F-4D97-AF65-F5344CB8AC3E}">
        <p14:creationId xmlns:p14="http://schemas.microsoft.com/office/powerpoint/2010/main" val="1919645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1"/>
            <a:ext cx="8686800" cy="4862870"/>
          </a:xfrm>
          <a:prstGeom prst="rect">
            <a:avLst/>
          </a:prstGeom>
        </p:spPr>
        <p:txBody>
          <a:bodyPr wrap="square">
            <a:spAutoFit/>
          </a:bodyPr>
          <a:lstStyle/>
          <a:p>
            <a:endParaRPr lang="en-US" sz="2000" b="1" dirty="0" smtClean="0">
              <a:solidFill>
                <a:srgbClr val="000066"/>
              </a:solidFill>
              <a:latin typeface="Verdana" pitchFamily="34" charset="0"/>
              <a:ea typeface="Verdana" pitchFamily="34" charset="0"/>
              <a:cs typeface="Verdana" pitchFamily="34" charset="0"/>
            </a:endParaRPr>
          </a:p>
          <a:p>
            <a:r>
              <a:rPr lang="en-US" dirty="0" smtClean="0">
                <a:solidFill>
                  <a:srgbClr val="000066"/>
                </a:solidFill>
                <a:latin typeface="Verdana" pitchFamily="34" charset="0"/>
                <a:ea typeface="Verdana" pitchFamily="34" charset="0"/>
                <a:cs typeface="Verdana" pitchFamily="34" charset="0"/>
              </a:rPr>
              <a:t>The </a:t>
            </a:r>
            <a:r>
              <a:rPr lang="en-US" dirty="0" smtClean="0">
                <a:solidFill>
                  <a:srgbClr val="000066"/>
                </a:solidFill>
                <a:latin typeface="Verdana" pitchFamily="34" charset="0"/>
                <a:ea typeface="Verdana" pitchFamily="34" charset="0"/>
                <a:cs typeface="Verdana" pitchFamily="34" charset="0"/>
              </a:rPr>
              <a:t>word </a:t>
            </a:r>
            <a:r>
              <a:rPr lang="en-US" u="sng" dirty="0" smtClean="0">
                <a:solidFill>
                  <a:srgbClr val="C00000"/>
                </a:solidFill>
                <a:latin typeface="Verdana" pitchFamily="34" charset="0"/>
                <a:ea typeface="Verdana" pitchFamily="34" charset="0"/>
                <a:cs typeface="Verdana" pitchFamily="34" charset="0"/>
              </a:rPr>
              <a:t>DAY</a:t>
            </a:r>
            <a:r>
              <a:rPr lang="en-US" dirty="0" smtClean="0">
                <a:solidFill>
                  <a:srgbClr val="000066"/>
                </a:solidFill>
                <a:latin typeface="Verdana" pitchFamily="34" charset="0"/>
                <a:ea typeface="Verdana" pitchFamily="34" charset="0"/>
                <a:cs typeface="Verdana" pitchFamily="34" charset="0"/>
              </a:rPr>
              <a:t> </a:t>
            </a:r>
            <a:r>
              <a:rPr lang="en-US" dirty="0" smtClean="0">
                <a:solidFill>
                  <a:srgbClr val="000066"/>
                </a:solidFill>
                <a:latin typeface="Verdana" pitchFamily="34" charset="0"/>
                <a:ea typeface="Verdana" pitchFamily="34" charset="0"/>
                <a:cs typeface="Verdana" pitchFamily="34" charset="0"/>
              </a:rPr>
              <a:t>was repeated </a:t>
            </a:r>
            <a:r>
              <a:rPr lang="en-US" u="sng" dirty="0" smtClean="0">
                <a:solidFill>
                  <a:srgbClr val="C00000"/>
                </a:solidFill>
                <a:latin typeface="Verdana" pitchFamily="34" charset="0"/>
                <a:ea typeface="Verdana" pitchFamily="34" charset="0"/>
                <a:cs typeface="Verdana" pitchFamily="34" charset="0"/>
              </a:rPr>
              <a:t>365</a:t>
            </a:r>
            <a:r>
              <a:rPr lang="en-US" dirty="0" smtClean="0">
                <a:solidFill>
                  <a:srgbClr val="C00000"/>
                </a:solidFill>
                <a:latin typeface="Verdana" pitchFamily="34" charset="0"/>
                <a:ea typeface="Verdana" pitchFamily="34" charset="0"/>
                <a:cs typeface="Verdana" pitchFamily="34" charset="0"/>
              </a:rPr>
              <a:t> </a:t>
            </a:r>
            <a:r>
              <a:rPr lang="en-US" dirty="0" smtClean="0">
                <a:solidFill>
                  <a:srgbClr val="000066"/>
                </a:solidFill>
                <a:latin typeface="Verdana" pitchFamily="34" charset="0"/>
                <a:ea typeface="Verdana" pitchFamily="34" charset="0"/>
                <a:cs typeface="Verdana" pitchFamily="34" charset="0"/>
              </a:rPr>
              <a:t>times ( same number of days /year)</a:t>
            </a:r>
          </a:p>
          <a:p>
            <a:endParaRPr lang="en-US" sz="2000" dirty="0" smtClean="0">
              <a:solidFill>
                <a:srgbClr val="000066"/>
              </a:solidFill>
              <a:latin typeface="Verdana" pitchFamily="34" charset="0"/>
              <a:ea typeface="Verdana" pitchFamily="34" charset="0"/>
              <a:cs typeface="Verdana" pitchFamily="34" charset="0"/>
            </a:endParaRPr>
          </a:p>
          <a:p>
            <a:r>
              <a:rPr lang="en-US" sz="2000" dirty="0" smtClean="0">
                <a:solidFill>
                  <a:srgbClr val="000066"/>
                </a:solidFill>
                <a:latin typeface="Verdana" pitchFamily="34" charset="0"/>
                <a:ea typeface="Verdana" pitchFamily="34" charset="0"/>
                <a:cs typeface="Verdana" pitchFamily="34" charset="0"/>
              </a:rPr>
              <a:t>The </a:t>
            </a:r>
            <a:r>
              <a:rPr lang="en-US" sz="2000" dirty="0" smtClean="0">
                <a:solidFill>
                  <a:srgbClr val="000066"/>
                </a:solidFill>
                <a:latin typeface="Verdana" pitchFamily="34" charset="0"/>
                <a:ea typeface="Verdana" pitchFamily="34" charset="0"/>
                <a:cs typeface="Verdana" pitchFamily="34" charset="0"/>
              </a:rPr>
              <a:t>word </a:t>
            </a:r>
            <a:r>
              <a:rPr lang="en-US" sz="2000" u="sng" dirty="0" smtClean="0">
                <a:solidFill>
                  <a:srgbClr val="C00000"/>
                </a:solidFill>
                <a:latin typeface="Verdana" pitchFamily="34" charset="0"/>
                <a:ea typeface="Verdana" pitchFamily="34" charset="0"/>
                <a:cs typeface="Verdana" pitchFamily="34" charset="0"/>
              </a:rPr>
              <a:t>MONTH</a:t>
            </a:r>
            <a:r>
              <a:rPr lang="en-US" sz="2000" dirty="0" smtClean="0">
                <a:solidFill>
                  <a:srgbClr val="000066"/>
                </a:solidFill>
                <a:latin typeface="Verdana" pitchFamily="34" charset="0"/>
                <a:ea typeface="Verdana" pitchFamily="34" charset="0"/>
                <a:cs typeface="Verdana" pitchFamily="34" charset="0"/>
              </a:rPr>
              <a:t> </a:t>
            </a:r>
            <a:r>
              <a:rPr lang="en-US" sz="2000" dirty="0" smtClean="0">
                <a:solidFill>
                  <a:srgbClr val="000066"/>
                </a:solidFill>
                <a:latin typeface="Verdana" pitchFamily="34" charset="0"/>
                <a:ea typeface="Verdana" pitchFamily="34" charset="0"/>
                <a:cs typeface="Verdana" pitchFamily="34" charset="0"/>
              </a:rPr>
              <a:t>was repeated </a:t>
            </a:r>
            <a:r>
              <a:rPr lang="en-US" sz="2000" u="sng" dirty="0" smtClean="0">
                <a:solidFill>
                  <a:srgbClr val="C00000"/>
                </a:solidFill>
                <a:latin typeface="Verdana" pitchFamily="34" charset="0"/>
                <a:ea typeface="Verdana" pitchFamily="34" charset="0"/>
                <a:cs typeface="Verdana" pitchFamily="34" charset="0"/>
              </a:rPr>
              <a:t>12</a:t>
            </a:r>
            <a:r>
              <a:rPr lang="en-US" sz="2000" dirty="0" smtClean="0">
                <a:solidFill>
                  <a:srgbClr val="C00000"/>
                </a:solidFill>
                <a:latin typeface="Verdana" pitchFamily="34" charset="0"/>
                <a:ea typeface="Verdana" pitchFamily="34" charset="0"/>
                <a:cs typeface="Verdana" pitchFamily="34" charset="0"/>
              </a:rPr>
              <a:t> </a:t>
            </a:r>
            <a:r>
              <a:rPr lang="en-US" sz="2000" dirty="0" smtClean="0">
                <a:solidFill>
                  <a:srgbClr val="000066"/>
                </a:solidFill>
                <a:latin typeface="Verdana" pitchFamily="34" charset="0"/>
                <a:ea typeface="Verdana" pitchFamily="34" charset="0"/>
                <a:cs typeface="Verdana" pitchFamily="34" charset="0"/>
              </a:rPr>
              <a:t>times </a:t>
            </a:r>
            <a:r>
              <a:rPr lang="en-US" sz="2000" dirty="0" smtClean="0">
                <a:solidFill>
                  <a:srgbClr val="000066"/>
                </a:solidFill>
                <a:latin typeface="Verdana" pitchFamily="34" charset="0"/>
                <a:ea typeface="Verdana" pitchFamily="34" charset="0"/>
                <a:cs typeface="Verdana" pitchFamily="34" charset="0"/>
              </a:rPr>
              <a:t>(same </a:t>
            </a:r>
            <a:r>
              <a:rPr lang="en-US" sz="2000" dirty="0" smtClean="0">
                <a:solidFill>
                  <a:srgbClr val="000066"/>
                </a:solidFill>
                <a:latin typeface="Verdana" pitchFamily="34" charset="0"/>
                <a:ea typeface="Verdana" pitchFamily="34" charset="0"/>
                <a:cs typeface="Verdana" pitchFamily="34" charset="0"/>
              </a:rPr>
              <a:t>number of months/year)</a:t>
            </a:r>
          </a:p>
          <a:p>
            <a:pPr marL="514350" indent="-514350" algn="ctr" rtl="1">
              <a:buNone/>
            </a:pPr>
            <a:endParaRPr lang="ar-SA" sz="2400" b="1" dirty="0" smtClean="0">
              <a:latin typeface="Verdana" pitchFamily="34" charset="0"/>
              <a:ea typeface="Verdana" pitchFamily="34" charset="0"/>
            </a:endParaRPr>
          </a:p>
          <a:p>
            <a:pPr marL="514350" indent="-514350" algn="ctr" rtl="1">
              <a:buNone/>
            </a:pPr>
            <a:r>
              <a:rPr lang="ar-SA" sz="2400" b="1" dirty="0" smtClean="0">
                <a:latin typeface="Verdana" pitchFamily="34" charset="0"/>
                <a:ea typeface="Verdana" pitchFamily="34" charset="0"/>
              </a:rPr>
              <a:t>قال تعالى :</a:t>
            </a:r>
            <a:r>
              <a:rPr lang="ar-SA" sz="2400" b="1" dirty="0" smtClean="0">
                <a:solidFill>
                  <a:srgbClr val="C00000"/>
                </a:solidFill>
                <a:latin typeface="Verdana" pitchFamily="34" charset="0"/>
                <a:ea typeface="Verdana" pitchFamily="34" charset="0"/>
              </a:rPr>
              <a:t/>
            </a:r>
            <a:br>
              <a:rPr lang="ar-SA" sz="2400" b="1" dirty="0" smtClean="0">
                <a:solidFill>
                  <a:srgbClr val="C00000"/>
                </a:solidFill>
                <a:latin typeface="Verdana" pitchFamily="34" charset="0"/>
                <a:ea typeface="Verdana" pitchFamily="34" charset="0"/>
              </a:rPr>
            </a:br>
            <a:r>
              <a:rPr lang="ar-SA" sz="2400" b="1" dirty="0" smtClean="0">
                <a:solidFill>
                  <a:srgbClr val="C00000"/>
                </a:solidFill>
                <a:latin typeface="Verdana" pitchFamily="34" charset="0"/>
                <a:ea typeface="Verdana" pitchFamily="34" charset="0"/>
              </a:rPr>
              <a:t>(</a:t>
            </a:r>
            <a:r>
              <a:rPr lang="ar-SA" sz="2000" b="1" dirty="0" smtClean="0">
                <a:solidFill>
                  <a:srgbClr val="C00000"/>
                </a:solidFill>
                <a:latin typeface="Verdana" pitchFamily="34" charset="0"/>
                <a:ea typeface="Verdana" pitchFamily="34" charset="0"/>
              </a:rPr>
              <a:t>إِنَّ عِدَّةَ الشُّهُورِ عِنْدَ اللَّهِ اثْنَا عَشَرَ شَهْرًا فِي كِتَابِ اللَّهِ يَوْمَ خَلَقَ السَّمَاوَاتِ وَالْأَرْضَ )</a:t>
            </a:r>
          </a:p>
          <a:p>
            <a:pPr marL="514350" indent="-514350" algn="ctr" rtl="1">
              <a:buNone/>
            </a:pPr>
            <a:r>
              <a:rPr lang="ar-SA" sz="2400" b="1" dirty="0" smtClean="0">
                <a:latin typeface="Verdana" pitchFamily="34" charset="0"/>
                <a:ea typeface="Verdana" pitchFamily="34" charset="0"/>
              </a:rPr>
              <a:t>التوبة: 36</a:t>
            </a:r>
          </a:p>
          <a:p>
            <a:pPr marL="514350" indent="-514350" algn="ctr" rtl="1">
              <a:buNone/>
            </a:pPr>
            <a:r>
              <a:rPr lang="en-US" sz="1800" dirty="0" smtClean="0">
                <a:solidFill>
                  <a:srgbClr val="000066"/>
                </a:solidFill>
                <a:latin typeface="Verdana" pitchFamily="34" charset="0"/>
                <a:ea typeface="Verdana" pitchFamily="34" charset="0"/>
                <a:cs typeface="Verdana" pitchFamily="34" charset="0"/>
              </a:rPr>
              <a:t>The number of months in the sight of Allah is twelve (in a year)- so </a:t>
            </a:r>
            <a:r>
              <a:rPr lang="en-US" sz="1800" dirty="0" smtClean="0">
                <a:solidFill>
                  <a:srgbClr val="000066"/>
                </a:solidFill>
                <a:latin typeface="Verdana" pitchFamily="34" charset="0"/>
                <a:ea typeface="Verdana" pitchFamily="34" charset="0"/>
                <a:cs typeface="Verdana" pitchFamily="34" charset="0"/>
              </a:rPr>
              <a:t>ordained </a:t>
            </a:r>
            <a:r>
              <a:rPr lang="en-US" sz="1800" dirty="0" smtClean="0">
                <a:solidFill>
                  <a:srgbClr val="000066"/>
                </a:solidFill>
                <a:latin typeface="Verdana" pitchFamily="34" charset="0"/>
                <a:ea typeface="Verdana" pitchFamily="34" charset="0"/>
                <a:cs typeface="Verdana" pitchFamily="34" charset="0"/>
              </a:rPr>
              <a:t>by Him the day He created the heavens and the </a:t>
            </a:r>
            <a:r>
              <a:rPr lang="en-US" sz="1800" dirty="0" smtClean="0">
                <a:solidFill>
                  <a:srgbClr val="000066"/>
                </a:solidFill>
                <a:latin typeface="Verdana" pitchFamily="34" charset="0"/>
                <a:ea typeface="Verdana" pitchFamily="34" charset="0"/>
                <a:cs typeface="Verdana" pitchFamily="34" charset="0"/>
              </a:rPr>
              <a:t>earth</a:t>
            </a:r>
            <a:endParaRPr lang="ar-SA" sz="2000" dirty="0" smtClean="0">
              <a:latin typeface="Verdana" pitchFamily="34" charset="0"/>
              <a:ea typeface="Verdana" pitchFamily="34" charset="0"/>
            </a:endParaRPr>
          </a:p>
          <a:p>
            <a:pPr marL="514350" indent="-514350" algn="ctr" rtl="1">
              <a:buNone/>
            </a:pPr>
            <a:r>
              <a:rPr lang="en-US" sz="2000" dirty="0" smtClean="0">
                <a:latin typeface="Verdana" pitchFamily="34" charset="0"/>
                <a:ea typeface="Verdana" pitchFamily="34" charset="0"/>
                <a:cs typeface="Verdana" pitchFamily="34" charset="0"/>
              </a:rPr>
              <a:t>At-Tawba</a:t>
            </a:r>
            <a:r>
              <a:rPr lang="ar-SA" sz="2000" dirty="0" smtClean="0">
                <a:latin typeface="Verdana" pitchFamily="34" charset="0"/>
                <a:ea typeface="Verdana" pitchFamily="34" charset="0"/>
              </a:rPr>
              <a:t> </a:t>
            </a:r>
            <a:r>
              <a:rPr lang="en-US" sz="2000" dirty="0" smtClean="0">
                <a:latin typeface="Verdana" pitchFamily="34" charset="0"/>
                <a:ea typeface="Verdana" pitchFamily="34" charset="0"/>
                <a:cs typeface="Verdana" pitchFamily="34" charset="0"/>
              </a:rPr>
              <a:t>(36) </a:t>
            </a:r>
            <a:endParaRPr lang="en-US" sz="2000" dirty="0" smtClean="0">
              <a:solidFill>
                <a:srgbClr val="000066"/>
              </a:solidFill>
              <a:latin typeface="Verdana" pitchFamily="34" charset="0"/>
              <a:ea typeface="Verdana" pitchFamily="34" charset="0"/>
              <a:cs typeface="Verdana" pitchFamily="34" charset="0"/>
            </a:endParaRPr>
          </a:p>
          <a:p>
            <a:endParaRPr lang="en-US" sz="2000" dirty="0" smtClean="0">
              <a:solidFill>
                <a:srgbClr val="000066"/>
              </a:solidFill>
              <a:latin typeface="Verdana" pitchFamily="34" charset="0"/>
              <a:ea typeface="Verdana" pitchFamily="34" charset="0"/>
              <a:cs typeface="Verdana" pitchFamily="34" charset="0"/>
            </a:endParaRPr>
          </a:p>
          <a:p>
            <a:endParaRPr lang="en-US" sz="2000" dirty="0" smtClean="0">
              <a:solidFill>
                <a:srgbClr val="000066"/>
              </a:solidFill>
              <a:latin typeface="Verdana" pitchFamily="34" charset="0"/>
              <a:ea typeface="Verdana" pitchFamily="34" charset="0"/>
              <a:cs typeface="Verdana" pitchFamily="34" charset="0"/>
            </a:endParaRPr>
          </a:p>
          <a:p>
            <a:endParaRPr lang="en-US" sz="2000" dirty="0">
              <a:solidFill>
                <a:srgbClr val="000066"/>
              </a:solidFill>
              <a:latin typeface="Verdana" pitchFamily="34" charset="0"/>
              <a:ea typeface="Verdana" pitchFamily="34" charset="0"/>
              <a:cs typeface="Verdana" pitchFamily="34" charset="0"/>
            </a:endParaRPr>
          </a:p>
        </p:txBody>
      </p:sp>
      <p:sp>
        <p:nvSpPr>
          <p:cNvPr id="9" name="Rectangle 8"/>
          <p:cNvSpPr/>
          <p:nvPr/>
        </p:nvSpPr>
        <p:spPr>
          <a:xfrm>
            <a:off x="0" y="381000"/>
            <a:ext cx="9144000" cy="707886"/>
          </a:xfrm>
          <a:prstGeom prst="rect">
            <a:avLst/>
          </a:prstGeom>
        </p:spPr>
        <p:txBody>
          <a:bodyPr wrap="square">
            <a:spAutoFit/>
          </a:bodyPr>
          <a:lstStyle/>
          <a:p>
            <a:pPr algn="ctr"/>
            <a:r>
              <a:rPr lang="en-US" sz="2000" b="1" dirty="0" smtClean="0">
                <a:solidFill>
                  <a:srgbClr val="000066"/>
                </a:solidFill>
                <a:latin typeface="Verdana" pitchFamily="34" charset="0"/>
                <a:ea typeface="Verdana" pitchFamily="34" charset="0"/>
                <a:cs typeface="Verdana" pitchFamily="34" charset="0"/>
              </a:rPr>
              <a:t>Examples of the</a:t>
            </a:r>
            <a:r>
              <a:rPr lang="en-US" sz="2000" dirty="0" smtClean="0">
                <a:solidFill>
                  <a:srgbClr val="000066"/>
                </a:solidFill>
                <a:latin typeface="Verdana" pitchFamily="34" charset="0"/>
                <a:ea typeface="Verdana" pitchFamily="34" charset="0"/>
                <a:cs typeface="Verdana" pitchFamily="34" charset="0"/>
              </a:rPr>
              <a:t> </a:t>
            </a:r>
            <a:r>
              <a:rPr lang="en-US" sz="2000" b="1" dirty="0" smtClean="0">
                <a:solidFill>
                  <a:srgbClr val="000066"/>
                </a:solidFill>
                <a:latin typeface="Verdana" pitchFamily="34" charset="0"/>
                <a:ea typeface="Verdana" pitchFamily="34" charset="0"/>
                <a:cs typeface="Verdana" pitchFamily="34" charset="0"/>
              </a:rPr>
              <a:t>Matching between  </a:t>
            </a:r>
            <a:r>
              <a:rPr lang="en-US" sz="2000" b="1" dirty="0" smtClean="0">
                <a:solidFill>
                  <a:srgbClr val="C00000"/>
                </a:solidFill>
                <a:latin typeface="Verdana" pitchFamily="34" charset="0"/>
                <a:ea typeface="Verdana" pitchFamily="34" charset="0"/>
                <a:cs typeface="Verdana" pitchFamily="34" charset="0"/>
              </a:rPr>
              <a:t>ASTRONOMY</a:t>
            </a:r>
            <a:r>
              <a:rPr lang="en-US" sz="2000" dirty="0" smtClean="0">
                <a:latin typeface="Verdana" pitchFamily="34" charset="0"/>
                <a:ea typeface="Verdana" pitchFamily="34" charset="0"/>
                <a:cs typeface="Verdana" pitchFamily="34" charset="0"/>
              </a:rPr>
              <a:t> </a:t>
            </a:r>
            <a:r>
              <a:rPr lang="en-US" sz="2000" b="1" dirty="0" smtClean="0">
                <a:solidFill>
                  <a:srgbClr val="000066"/>
                </a:solidFill>
                <a:latin typeface="Verdana" pitchFamily="34" charset="0"/>
                <a:ea typeface="Verdana" pitchFamily="34" charset="0"/>
                <a:cs typeface="Verdana" pitchFamily="34" charset="0"/>
              </a:rPr>
              <a:t>and </a:t>
            </a:r>
            <a:r>
              <a:rPr lang="en-US" sz="2000" b="1" dirty="0" smtClean="0">
                <a:solidFill>
                  <a:srgbClr val="C00000"/>
                </a:solidFill>
                <a:latin typeface="Verdana" pitchFamily="34" charset="0"/>
                <a:ea typeface="Verdana" pitchFamily="34" charset="0"/>
                <a:cs typeface="Verdana" pitchFamily="34" charset="0"/>
              </a:rPr>
              <a:t>THE GLORIOUS QUR’AN</a:t>
            </a:r>
          </a:p>
        </p:txBody>
      </p:sp>
    </p:spTree>
    <p:extLst>
      <p:ext uri="{BB962C8B-B14F-4D97-AF65-F5344CB8AC3E}">
        <p14:creationId xmlns:p14="http://schemas.microsoft.com/office/powerpoint/2010/main" val="623464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
            <a:ext cx="9144000" cy="523220"/>
          </a:xfrm>
          <a:prstGeom prst="rect">
            <a:avLst/>
          </a:prstGeom>
        </p:spPr>
        <p:txBody>
          <a:bodyPr wrap="square">
            <a:spAutoFit/>
          </a:bodyPr>
          <a:lstStyle/>
          <a:p>
            <a:pPr algn="ctr"/>
            <a:r>
              <a:rPr lang="en-US" sz="2800" b="1" dirty="0" smtClean="0">
                <a:solidFill>
                  <a:srgbClr val="C00000"/>
                </a:solidFill>
                <a:latin typeface="Verdana" pitchFamily="34" charset="0"/>
                <a:ea typeface="Verdana" pitchFamily="34" charset="0"/>
                <a:cs typeface="Verdana" pitchFamily="34" charset="0"/>
              </a:rPr>
              <a:t>Sun</a:t>
            </a:r>
            <a:r>
              <a:rPr lang="en-US" sz="2800" b="1" dirty="0" smtClean="0">
                <a:solidFill>
                  <a:srgbClr val="000066"/>
                </a:solidFill>
                <a:latin typeface="Verdana" pitchFamily="34" charset="0"/>
                <a:ea typeface="Verdana" pitchFamily="34" charset="0"/>
                <a:cs typeface="Verdana" pitchFamily="34" charset="0"/>
              </a:rPr>
              <a:t> and </a:t>
            </a:r>
            <a:r>
              <a:rPr lang="en-US" sz="2800" b="1" dirty="0" smtClean="0">
                <a:solidFill>
                  <a:srgbClr val="C00000"/>
                </a:solidFill>
                <a:latin typeface="Verdana" pitchFamily="34" charset="0"/>
                <a:ea typeface="Verdana" pitchFamily="34" charset="0"/>
                <a:cs typeface="Verdana" pitchFamily="34" charset="0"/>
              </a:rPr>
              <a:t>Moon</a:t>
            </a:r>
            <a:r>
              <a:rPr lang="en-US" sz="2800" b="1" dirty="0" smtClean="0">
                <a:solidFill>
                  <a:srgbClr val="000066"/>
                </a:solidFill>
                <a:latin typeface="Verdana" pitchFamily="34" charset="0"/>
                <a:ea typeface="Verdana" pitchFamily="34" charset="0"/>
                <a:cs typeface="Verdana" pitchFamily="34" charset="0"/>
              </a:rPr>
              <a:t> in the Glorious Qur’an</a:t>
            </a:r>
            <a:endParaRPr lang="en-US" sz="2800" b="1" dirty="0">
              <a:solidFill>
                <a:srgbClr val="000066"/>
              </a:solidFill>
              <a:latin typeface="Verdana" pitchFamily="34" charset="0"/>
              <a:ea typeface="Verdana" pitchFamily="34" charset="0"/>
              <a:cs typeface="Verdana" pitchFamily="34" charset="0"/>
            </a:endParaRPr>
          </a:p>
        </p:txBody>
      </p:sp>
      <p:sp>
        <p:nvSpPr>
          <p:cNvPr id="6" name="Rectangle 5"/>
          <p:cNvSpPr/>
          <p:nvPr/>
        </p:nvSpPr>
        <p:spPr>
          <a:xfrm>
            <a:off x="381000" y="1161797"/>
            <a:ext cx="4648200" cy="5262979"/>
          </a:xfrm>
          <a:prstGeom prst="rect">
            <a:avLst/>
          </a:prstGeom>
        </p:spPr>
        <p:txBody>
          <a:bodyPr wrap="square">
            <a:spAutoFit/>
          </a:bodyPr>
          <a:lstStyle/>
          <a:p>
            <a:pPr marL="342900" indent="-342900">
              <a:buFont typeface="Arial" pitchFamily="34" charset="0"/>
              <a:buChar char="•"/>
            </a:pPr>
            <a:r>
              <a:rPr lang="en-US" sz="2400" dirty="0" smtClean="0">
                <a:solidFill>
                  <a:srgbClr val="000066"/>
                </a:solidFill>
                <a:latin typeface="Verdana" pitchFamily="34" charset="0"/>
                <a:ea typeface="Verdana" pitchFamily="34" charset="0"/>
                <a:cs typeface="Verdana" pitchFamily="34" charset="0"/>
              </a:rPr>
              <a:t>The </a:t>
            </a:r>
            <a:r>
              <a:rPr lang="en-US" sz="2400" dirty="0" smtClean="0">
                <a:solidFill>
                  <a:srgbClr val="000066"/>
                </a:solidFill>
                <a:latin typeface="Verdana" pitchFamily="34" charset="0"/>
                <a:ea typeface="Verdana" pitchFamily="34" charset="0"/>
                <a:cs typeface="Verdana" pitchFamily="34" charset="0"/>
              </a:rPr>
              <a:t>word </a:t>
            </a:r>
            <a:r>
              <a:rPr lang="en-US" sz="2400" dirty="0" smtClean="0">
                <a:solidFill>
                  <a:srgbClr val="000066"/>
                </a:solidFill>
                <a:latin typeface="Verdana" pitchFamily="34" charset="0"/>
                <a:ea typeface="Verdana" pitchFamily="34" charset="0"/>
                <a:cs typeface="Verdana" pitchFamily="34" charset="0"/>
              </a:rPr>
              <a:t>Sun </a:t>
            </a:r>
            <a:r>
              <a:rPr lang="en-US" sz="2400" dirty="0" smtClean="0">
                <a:solidFill>
                  <a:srgbClr val="000066"/>
                </a:solidFill>
                <a:latin typeface="Verdana" pitchFamily="34" charset="0"/>
                <a:ea typeface="Verdana" pitchFamily="34" charset="0"/>
                <a:cs typeface="Verdana" pitchFamily="34" charset="0"/>
              </a:rPr>
              <a:t>was repeated </a:t>
            </a:r>
            <a:r>
              <a:rPr lang="en-US" sz="2400" dirty="0" smtClean="0">
                <a:solidFill>
                  <a:srgbClr val="000066"/>
                </a:solidFill>
                <a:latin typeface="Verdana" pitchFamily="34" charset="0"/>
                <a:ea typeface="Verdana" pitchFamily="34" charset="0"/>
                <a:cs typeface="Verdana" pitchFamily="34" charset="0"/>
              </a:rPr>
              <a:t>(33) times </a:t>
            </a:r>
            <a:endParaRPr lang="en-US" sz="2400" dirty="0" smtClean="0">
              <a:solidFill>
                <a:srgbClr val="000066"/>
              </a:solidFill>
              <a:latin typeface="Verdana" pitchFamily="34" charset="0"/>
              <a:ea typeface="Verdana" pitchFamily="34" charset="0"/>
              <a:cs typeface="Verdana" pitchFamily="34" charset="0"/>
            </a:endParaRPr>
          </a:p>
          <a:p>
            <a:endParaRPr lang="en-US" sz="2400" dirty="0" smtClean="0">
              <a:solidFill>
                <a:srgbClr val="000066"/>
              </a:solidFill>
              <a:latin typeface="Verdana" pitchFamily="34" charset="0"/>
              <a:ea typeface="Verdana" pitchFamily="34" charset="0"/>
              <a:cs typeface="Verdana" pitchFamily="34" charset="0"/>
            </a:endParaRPr>
          </a:p>
          <a:p>
            <a:r>
              <a:rPr lang="en-US" sz="2400" dirty="0" smtClean="0">
                <a:solidFill>
                  <a:srgbClr val="000066"/>
                </a:solidFill>
                <a:latin typeface="Verdana" pitchFamily="34" charset="0"/>
                <a:ea typeface="Verdana" pitchFamily="34" charset="0"/>
                <a:cs typeface="Verdana" pitchFamily="34" charset="0"/>
              </a:rPr>
              <a:t>The Solar astronomical cycle is repeated every (33) years</a:t>
            </a:r>
          </a:p>
          <a:p>
            <a:pPr algn="ctr"/>
            <a:endParaRPr lang="en-US" sz="2400" dirty="0" smtClean="0">
              <a:solidFill>
                <a:srgbClr val="000066"/>
              </a:solidFill>
              <a:latin typeface="Verdana" pitchFamily="34" charset="0"/>
              <a:ea typeface="Verdana" pitchFamily="34" charset="0"/>
              <a:cs typeface="Verdana" pitchFamily="34" charset="0"/>
            </a:endParaRPr>
          </a:p>
          <a:p>
            <a:pPr algn="ctr"/>
            <a:endParaRPr lang="en-US" sz="2400" dirty="0" smtClean="0">
              <a:solidFill>
                <a:srgbClr val="000066"/>
              </a:solidFill>
              <a:latin typeface="Verdana" pitchFamily="34" charset="0"/>
              <a:ea typeface="Verdana" pitchFamily="34" charset="0"/>
              <a:cs typeface="Verdana" pitchFamily="34" charset="0"/>
            </a:endParaRPr>
          </a:p>
          <a:p>
            <a:pPr marL="342900" indent="-342900">
              <a:buFont typeface="Arial" pitchFamily="34" charset="0"/>
              <a:buChar char="•"/>
            </a:pPr>
            <a:r>
              <a:rPr lang="en-US" sz="2400" dirty="0" smtClean="0">
                <a:solidFill>
                  <a:srgbClr val="000066"/>
                </a:solidFill>
                <a:latin typeface="Verdana" pitchFamily="34" charset="0"/>
                <a:ea typeface="Verdana" pitchFamily="34" charset="0"/>
                <a:cs typeface="Verdana" pitchFamily="34" charset="0"/>
              </a:rPr>
              <a:t>The word </a:t>
            </a:r>
            <a:r>
              <a:rPr lang="en-US" sz="2400" dirty="0" smtClean="0">
                <a:solidFill>
                  <a:srgbClr val="000066"/>
                </a:solidFill>
                <a:latin typeface="Verdana" pitchFamily="34" charset="0"/>
                <a:ea typeface="Verdana" pitchFamily="34" charset="0"/>
                <a:cs typeface="Verdana" pitchFamily="34" charset="0"/>
              </a:rPr>
              <a:t>Moon </a:t>
            </a:r>
            <a:r>
              <a:rPr lang="en-US" sz="2400" dirty="0" smtClean="0">
                <a:solidFill>
                  <a:srgbClr val="000066"/>
                </a:solidFill>
                <a:latin typeface="Verdana" pitchFamily="34" charset="0"/>
                <a:ea typeface="Verdana" pitchFamily="34" charset="0"/>
                <a:cs typeface="Verdana" pitchFamily="34" charset="0"/>
              </a:rPr>
              <a:t>was repeated </a:t>
            </a:r>
            <a:r>
              <a:rPr lang="en-US" sz="2400" dirty="0" smtClean="0">
                <a:solidFill>
                  <a:srgbClr val="000066"/>
                </a:solidFill>
                <a:latin typeface="Verdana" pitchFamily="34" charset="0"/>
                <a:ea typeface="Verdana" pitchFamily="34" charset="0"/>
                <a:cs typeface="Verdana" pitchFamily="34" charset="0"/>
              </a:rPr>
              <a:t>(27) </a:t>
            </a:r>
            <a:r>
              <a:rPr lang="en-US" sz="2400" dirty="0" smtClean="0">
                <a:solidFill>
                  <a:srgbClr val="000066"/>
                </a:solidFill>
                <a:latin typeface="Verdana" pitchFamily="34" charset="0"/>
                <a:ea typeface="Verdana" pitchFamily="34" charset="0"/>
                <a:cs typeface="Verdana" pitchFamily="34" charset="0"/>
              </a:rPr>
              <a:t>times, which is the </a:t>
            </a:r>
            <a:r>
              <a:rPr lang="en-US" sz="2400" dirty="0" smtClean="0">
                <a:solidFill>
                  <a:srgbClr val="000066"/>
                </a:solidFill>
                <a:latin typeface="Verdana" pitchFamily="34" charset="0"/>
                <a:ea typeface="Verdana" pitchFamily="34" charset="0"/>
                <a:cs typeface="Verdana" pitchFamily="34" charset="0"/>
              </a:rPr>
              <a:t>number of days of the lunar month calculated from the nearest </a:t>
            </a:r>
            <a:r>
              <a:rPr lang="en-US" sz="2400" dirty="0" smtClean="0">
                <a:solidFill>
                  <a:srgbClr val="000066"/>
                </a:solidFill>
                <a:latin typeface="Verdana" pitchFamily="34" charset="0"/>
                <a:ea typeface="Verdana" pitchFamily="34" charset="0"/>
                <a:cs typeface="Verdana" pitchFamily="34" charset="0"/>
              </a:rPr>
              <a:t>star, </a:t>
            </a:r>
            <a:r>
              <a:rPr lang="en-US" sz="2400" dirty="0" smtClean="0">
                <a:solidFill>
                  <a:srgbClr val="000066"/>
                </a:solidFill>
                <a:latin typeface="Verdana" pitchFamily="34" charset="0"/>
                <a:ea typeface="Verdana" pitchFamily="34" charset="0"/>
                <a:cs typeface="Verdana" pitchFamily="34" charset="0"/>
              </a:rPr>
              <a:t>as </a:t>
            </a:r>
            <a:r>
              <a:rPr lang="en-US" sz="2400" dirty="0" smtClean="0">
                <a:solidFill>
                  <a:srgbClr val="000066"/>
                </a:solidFill>
                <a:latin typeface="Verdana" pitchFamily="34" charset="0"/>
                <a:ea typeface="Verdana" pitchFamily="34" charset="0"/>
                <a:cs typeface="Verdana" pitchFamily="34" charset="0"/>
              </a:rPr>
              <a:t>the sun, </a:t>
            </a:r>
            <a:r>
              <a:rPr lang="en-US" sz="2400" dirty="0" smtClean="0">
                <a:solidFill>
                  <a:srgbClr val="000066"/>
                </a:solidFill>
                <a:latin typeface="Verdana" pitchFamily="34" charset="0"/>
                <a:ea typeface="Verdana" pitchFamily="34" charset="0"/>
                <a:cs typeface="Verdana" pitchFamily="34" charset="0"/>
              </a:rPr>
              <a:t>it </a:t>
            </a:r>
            <a:r>
              <a:rPr lang="en-US" sz="2400" dirty="0" smtClean="0">
                <a:solidFill>
                  <a:srgbClr val="000066"/>
                </a:solidFill>
                <a:latin typeface="Verdana" pitchFamily="34" charset="0"/>
                <a:ea typeface="Verdana" pitchFamily="34" charset="0"/>
                <a:cs typeface="Verdana" pitchFamily="34" charset="0"/>
              </a:rPr>
              <a:t>is equal </a:t>
            </a:r>
            <a:r>
              <a:rPr lang="en-US" sz="2400" dirty="0" smtClean="0">
                <a:solidFill>
                  <a:srgbClr val="000066"/>
                </a:solidFill>
                <a:latin typeface="Verdana" pitchFamily="34" charset="0"/>
                <a:ea typeface="Verdana" pitchFamily="34" charset="0"/>
                <a:cs typeface="Verdana" pitchFamily="34" charset="0"/>
              </a:rPr>
              <a:t>to </a:t>
            </a:r>
            <a:r>
              <a:rPr lang="en-US" sz="2400" dirty="0" smtClean="0">
                <a:solidFill>
                  <a:srgbClr val="000066"/>
                </a:solidFill>
                <a:latin typeface="Verdana" pitchFamily="34" charset="0"/>
                <a:ea typeface="Verdana" pitchFamily="34" charset="0"/>
                <a:cs typeface="Verdana" pitchFamily="34" charset="0"/>
              </a:rPr>
              <a:t>27.3 days</a:t>
            </a:r>
            <a:endParaRPr lang="en-US" sz="2000" b="1" dirty="0">
              <a:solidFill>
                <a:srgbClr val="000066"/>
              </a:solidFill>
              <a:latin typeface="Verdana" pitchFamily="34" charset="0"/>
              <a:ea typeface="Verdana" pitchFamily="34" charset="0"/>
              <a:cs typeface="Verdana" pitchFamily="34" charset="0"/>
            </a:endParaRPr>
          </a:p>
        </p:txBody>
      </p:sp>
      <p:pic>
        <p:nvPicPr>
          <p:cNvPr id="340993" name="Picture 1" descr="C:\Users\A.NEANA\Desktop\16988268-illustration-zeigt-die-ausrichtung-der-erde-mond-und-sonne.jpg"/>
          <p:cNvPicPr>
            <a:picLocks noChangeAspect="1" noChangeArrowheads="1"/>
          </p:cNvPicPr>
          <p:nvPr/>
        </p:nvPicPr>
        <p:blipFill>
          <a:blip r:embed="rId2" cstate="print"/>
          <a:srcRect/>
          <a:stretch>
            <a:fillRect/>
          </a:stretch>
        </p:blipFill>
        <p:spPr bwMode="auto">
          <a:xfrm>
            <a:off x="5366238" y="2362200"/>
            <a:ext cx="3587262" cy="2590800"/>
          </a:xfrm>
          <a:prstGeom prst="rect">
            <a:avLst/>
          </a:prstGeom>
          <a:noFill/>
        </p:spPr>
      </p:pic>
    </p:spTree>
    <p:extLst>
      <p:ext uri="{BB962C8B-B14F-4D97-AF65-F5344CB8AC3E}">
        <p14:creationId xmlns:p14="http://schemas.microsoft.com/office/powerpoint/2010/main" val="1016227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19199" y="1524000"/>
          <a:ext cx="6610329" cy="5043317"/>
        </p:xfrm>
        <a:graphic>
          <a:graphicData uri="http://schemas.openxmlformats.org/presentationml/2006/ole">
            <mc:AlternateContent xmlns:mc="http://schemas.openxmlformats.org/markup-compatibility/2006">
              <mc:Choice xmlns:v="urn:schemas-microsoft-com:vml" Requires="v">
                <p:oleObj spid="_x0000_s1047" name="Bitmap Image" r:id="rId3" imgW="4019048" imgH="3067478" progId="PBrush">
                  <p:embed/>
                </p:oleObj>
              </mc:Choice>
              <mc:Fallback>
                <p:oleObj name="Bitmap Image" r:id="rId3" imgW="4019048" imgH="306747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524000"/>
                        <a:ext cx="6610329" cy="504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23" name="Rectangle 3"/>
          <p:cNvSpPr>
            <a:spLocks noChangeArrowheads="1"/>
          </p:cNvSpPr>
          <p:nvPr/>
        </p:nvSpPr>
        <p:spPr bwMode="auto">
          <a:xfrm>
            <a:off x="228600" y="381000"/>
            <a:ext cx="8610600" cy="830997"/>
          </a:xfrm>
          <a:prstGeom prst="rect">
            <a:avLst/>
          </a:prstGeom>
          <a:noFill/>
          <a:ln w="9525">
            <a:noFill/>
            <a:miter lim="800000"/>
            <a:headEnd/>
            <a:tailEnd/>
          </a:ln>
          <a:effectLst/>
        </p:spPr>
        <p:txBody>
          <a:bodyPr wrap="square">
            <a:spAutoFit/>
          </a:bodyPr>
          <a:lstStyle/>
          <a:p>
            <a:pPr algn="ctr">
              <a:defRPr/>
            </a:pPr>
            <a:r>
              <a:rPr lang="en-US" sz="2400" b="1" dirty="0">
                <a:solidFill>
                  <a:srgbClr val="000066"/>
                </a:solidFill>
                <a:latin typeface="Verdana" pitchFamily="34" charset="0"/>
                <a:ea typeface="Verdana" pitchFamily="34" charset="0"/>
                <a:cs typeface="Verdana" pitchFamily="34" charset="0"/>
              </a:rPr>
              <a:t>Revolution is 27.3 days. One lunar month</a:t>
            </a:r>
            <a:r>
              <a:rPr lang="en-US" sz="2400" b="1" dirty="0" smtClean="0">
                <a:solidFill>
                  <a:srgbClr val="000066"/>
                </a:solidFill>
                <a:latin typeface="Verdana" pitchFamily="34" charset="0"/>
                <a:ea typeface="Verdana" pitchFamily="34" charset="0"/>
                <a:cs typeface="Verdana" pitchFamily="34" charset="0"/>
              </a:rPr>
              <a:t>, on earth </a:t>
            </a:r>
            <a:r>
              <a:rPr lang="en-US" sz="2400" b="1" dirty="0">
                <a:solidFill>
                  <a:srgbClr val="000066"/>
                </a:solidFill>
                <a:latin typeface="Verdana" pitchFamily="34" charset="0"/>
                <a:ea typeface="Verdana" pitchFamily="34" charset="0"/>
                <a:cs typeface="Verdana" pitchFamily="34" charset="0"/>
              </a:rPr>
              <a:t>requires 29.5 days.</a:t>
            </a:r>
          </a:p>
        </p:txBody>
      </p:sp>
    </p:spTree>
    <p:extLst>
      <p:ext uri="{BB962C8B-B14F-4D97-AF65-F5344CB8AC3E}">
        <p14:creationId xmlns:p14="http://schemas.microsoft.com/office/powerpoint/2010/main" val="32093921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4" name="Picture 2" descr="C:\Users\A.NEANA\Desktop\Metonic cycle = 19 years.jpg"/>
          <p:cNvPicPr>
            <a:picLocks noChangeAspect="1" noChangeArrowheads="1"/>
          </p:cNvPicPr>
          <p:nvPr/>
        </p:nvPicPr>
        <p:blipFill>
          <a:blip r:embed="rId2" cstate="print"/>
          <a:srcRect/>
          <a:stretch>
            <a:fillRect/>
          </a:stretch>
        </p:blipFill>
        <p:spPr bwMode="auto">
          <a:xfrm>
            <a:off x="1295400" y="1828800"/>
            <a:ext cx="6629400" cy="4596890"/>
          </a:xfrm>
          <a:prstGeom prst="rect">
            <a:avLst/>
          </a:prstGeom>
          <a:noFill/>
        </p:spPr>
      </p:pic>
      <p:sp>
        <p:nvSpPr>
          <p:cNvPr id="6" name="Rectangle 5"/>
          <p:cNvSpPr/>
          <p:nvPr/>
        </p:nvSpPr>
        <p:spPr>
          <a:xfrm>
            <a:off x="228600" y="609600"/>
            <a:ext cx="8610600" cy="1015663"/>
          </a:xfrm>
          <a:prstGeom prst="rect">
            <a:avLst/>
          </a:prstGeom>
        </p:spPr>
        <p:txBody>
          <a:bodyPr wrap="square">
            <a:spAutoFit/>
          </a:bodyPr>
          <a:lstStyle/>
          <a:p>
            <a:pPr algn="ctr"/>
            <a:r>
              <a:rPr lang="en-US" sz="2000" b="1" dirty="0" smtClean="0">
                <a:solidFill>
                  <a:srgbClr val="000066"/>
                </a:solidFill>
                <a:latin typeface="Verdana" pitchFamily="34" charset="0"/>
                <a:ea typeface="Verdana" pitchFamily="34" charset="0"/>
                <a:cs typeface="Verdana" pitchFamily="34" charset="0"/>
              </a:rPr>
              <a:t>The combined </a:t>
            </a:r>
            <a:r>
              <a:rPr lang="en-US" sz="2000" b="1" dirty="0" smtClean="0">
                <a:solidFill>
                  <a:srgbClr val="000066"/>
                </a:solidFill>
                <a:latin typeface="Verdana" pitchFamily="34" charset="0"/>
                <a:ea typeface="Verdana" pitchFamily="34" charset="0"/>
                <a:cs typeface="Verdana" pitchFamily="34" charset="0"/>
              </a:rPr>
              <a:t>words </a:t>
            </a:r>
            <a:r>
              <a:rPr lang="ar-SA" sz="2000" b="1" dirty="0" smtClean="0">
                <a:solidFill>
                  <a:srgbClr val="C00000"/>
                </a:solidFill>
                <a:latin typeface="Verdana" pitchFamily="34" charset="0"/>
                <a:ea typeface="Verdana" pitchFamily="34" charset="0"/>
                <a:cs typeface="Verdana" pitchFamily="34" charset="0"/>
              </a:rPr>
              <a:t>)</a:t>
            </a:r>
            <a:r>
              <a:rPr lang="ar-SA" sz="2000" b="1" u="sng" dirty="0" smtClean="0">
                <a:solidFill>
                  <a:srgbClr val="C00000"/>
                </a:solidFill>
                <a:latin typeface="Verdana" pitchFamily="34" charset="0"/>
                <a:ea typeface="Verdana" pitchFamily="34" charset="0"/>
              </a:rPr>
              <a:t>Sun &amp; Moon</a:t>
            </a:r>
            <a:r>
              <a:rPr lang="en-US" sz="2000" b="1" u="sng" dirty="0" smtClean="0">
                <a:solidFill>
                  <a:srgbClr val="C00000"/>
                </a:solidFill>
                <a:latin typeface="Verdana" pitchFamily="34" charset="0"/>
                <a:ea typeface="Verdana" pitchFamily="34" charset="0"/>
                <a:cs typeface="Verdana" pitchFamily="34" charset="0"/>
              </a:rPr>
              <a:t> </a:t>
            </a:r>
            <a:r>
              <a:rPr lang="en-US" sz="2000" b="1" dirty="0" smtClean="0">
                <a:solidFill>
                  <a:srgbClr val="C00000"/>
                </a:solidFill>
                <a:latin typeface="Verdana" pitchFamily="34" charset="0"/>
                <a:ea typeface="Verdana" pitchFamily="34" charset="0"/>
                <a:cs typeface="Verdana" pitchFamily="34" charset="0"/>
              </a:rPr>
              <a:t>) </a:t>
            </a:r>
            <a:r>
              <a:rPr lang="en-US" sz="2000" b="1" dirty="0" smtClean="0">
                <a:latin typeface="Verdana" pitchFamily="34" charset="0"/>
                <a:ea typeface="Verdana" pitchFamily="34" charset="0"/>
                <a:cs typeface="Verdana" pitchFamily="34" charset="0"/>
              </a:rPr>
              <a:t>were</a:t>
            </a:r>
            <a:r>
              <a:rPr lang="en-US" sz="2000" b="1" dirty="0" smtClean="0">
                <a:solidFill>
                  <a:srgbClr val="C00000"/>
                </a:solidFill>
                <a:latin typeface="Verdana" pitchFamily="34" charset="0"/>
                <a:ea typeface="Verdana" pitchFamily="34" charset="0"/>
                <a:cs typeface="Verdana" pitchFamily="34" charset="0"/>
              </a:rPr>
              <a:t> </a:t>
            </a:r>
            <a:r>
              <a:rPr lang="en-US" sz="2000" b="1" dirty="0" smtClean="0">
                <a:solidFill>
                  <a:srgbClr val="000066"/>
                </a:solidFill>
                <a:latin typeface="Verdana" pitchFamily="34" charset="0"/>
                <a:ea typeface="Verdana" pitchFamily="34" charset="0"/>
                <a:cs typeface="Verdana" pitchFamily="34" charset="0"/>
              </a:rPr>
              <a:t>repeated </a:t>
            </a:r>
            <a:r>
              <a:rPr lang="en-US" sz="2000" b="1" u="sng" dirty="0" smtClean="0">
                <a:solidFill>
                  <a:srgbClr val="C00000"/>
                </a:solidFill>
                <a:latin typeface="Verdana" pitchFamily="34" charset="0"/>
                <a:ea typeface="Verdana" pitchFamily="34" charset="0"/>
                <a:cs typeface="Verdana" pitchFamily="34" charset="0"/>
              </a:rPr>
              <a:t>19 </a:t>
            </a:r>
            <a:r>
              <a:rPr lang="en-US" sz="2000" b="1" dirty="0" smtClean="0">
                <a:solidFill>
                  <a:srgbClr val="000066"/>
                </a:solidFill>
                <a:latin typeface="Verdana" pitchFamily="34" charset="0"/>
                <a:ea typeface="Verdana" pitchFamily="34" charset="0"/>
                <a:cs typeface="Verdana" pitchFamily="34" charset="0"/>
              </a:rPr>
              <a:t>times pointing to the Metonic Cycle which is </a:t>
            </a:r>
            <a:r>
              <a:rPr lang="en-US" sz="2000" b="1" dirty="0" smtClean="0">
                <a:solidFill>
                  <a:srgbClr val="C00000"/>
                </a:solidFill>
                <a:latin typeface="Verdana" pitchFamily="34" charset="0"/>
                <a:ea typeface="Verdana" pitchFamily="34" charset="0"/>
                <a:cs typeface="Verdana" pitchFamily="34" charset="0"/>
              </a:rPr>
              <a:t>repeated every 19 </a:t>
            </a:r>
            <a:r>
              <a:rPr lang="ar-SA" sz="2000" b="1" dirty="0" smtClean="0">
                <a:solidFill>
                  <a:srgbClr val="C00000"/>
                </a:solidFill>
                <a:latin typeface="Verdana" pitchFamily="34" charset="0"/>
                <a:ea typeface="Verdana" pitchFamily="34" charset="0"/>
              </a:rPr>
              <a:t>years</a:t>
            </a:r>
          </a:p>
        </p:txBody>
      </p:sp>
    </p:spTree>
    <p:extLst>
      <p:ext uri="{BB962C8B-B14F-4D97-AF65-F5344CB8AC3E}">
        <p14:creationId xmlns:p14="http://schemas.microsoft.com/office/powerpoint/2010/main" val="3864273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a:spLocks noChangeArrowheads="1"/>
          </p:cNvSpPr>
          <p:nvPr/>
        </p:nvSpPr>
        <p:spPr bwMode="auto">
          <a:xfrm>
            <a:off x="381000" y="381000"/>
            <a:ext cx="8382000" cy="1828800"/>
          </a:xfrm>
          <a:prstGeom prst="roundRect">
            <a:avLst>
              <a:gd name="adj" fmla="val 13111"/>
            </a:avLst>
          </a:prstGeom>
          <a:solidFill>
            <a:srgbClr val="006600"/>
          </a:solidFill>
          <a:ln w="57150" algn="ctr">
            <a:noFill/>
            <a:round/>
            <a:headEnd/>
            <a:tailEnd/>
          </a:ln>
          <a:effectLst/>
        </p:spPr>
        <p:txBody>
          <a:bodyPr anchor="ctr"/>
          <a:lstStyle/>
          <a:p>
            <a:pPr algn="ctr"/>
            <a:r>
              <a:rPr lang="en-US" sz="2800" b="1" dirty="0" smtClean="0">
                <a:solidFill>
                  <a:schemeClr val="bg1"/>
                </a:solidFill>
                <a:latin typeface="Verdana" pitchFamily="34" charset="0"/>
                <a:ea typeface="Verdana" pitchFamily="34" charset="0"/>
                <a:cs typeface="Verdana" pitchFamily="34" charset="0"/>
              </a:rPr>
              <a:t>SCIENTIFIC AND MIDICAL TOPICS IN THE GLORIOUS QUR’AN</a:t>
            </a:r>
            <a:endParaRPr lang="en-US" sz="2800" b="1" dirty="0">
              <a:solidFill>
                <a:schemeClr val="bg1"/>
              </a:solidFill>
              <a:latin typeface="Verdana" pitchFamily="34" charset="0"/>
              <a:ea typeface="Verdana" pitchFamily="34" charset="0"/>
              <a:cs typeface="Verdana" pitchFamily="34" charset="0"/>
            </a:endParaRPr>
          </a:p>
        </p:txBody>
      </p:sp>
      <p:pic>
        <p:nvPicPr>
          <p:cNvPr id="3" name="Content Placeholder 3" descr="12.jpg"/>
          <p:cNvPicPr>
            <a:picLocks noChangeAspect="1"/>
          </p:cNvPicPr>
          <p:nvPr/>
        </p:nvPicPr>
        <p:blipFill>
          <a:blip r:embed="rId3" cstate="print"/>
          <a:stretch>
            <a:fillRect/>
          </a:stretch>
        </p:blipFill>
        <p:spPr>
          <a:xfrm>
            <a:off x="1524000" y="2437372"/>
            <a:ext cx="6019800" cy="4061593"/>
          </a:xfrm>
          <a:prstGeom prst="rect">
            <a:avLst/>
          </a:prstGeom>
        </p:spPr>
      </p:pic>
    </p:spTree>
    <p:extLst>
      <p:ext uri="{BB962C8B-B14F-4D97-AF65-F5344CB8AC3E}">
        <p14:creationId xmlns:p14="http://schemas.microsoft.com/office/powerpoint/2010/main" val="294383758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AutoShape 2" descr="Image result for Metonic Cycle photo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75139" name="Picture 3" descr="C:\Users\A.NEANA\Desktop\images (2).jpg"/>
          <p:cNvPicPr>
            <a:picLocks noChangeAspect="1" noChangeArrowheads="1"/>
          </p:cNvPicPr>
          <p:nvPr/>
        </p:nvPicPr>
        <p:blipFill>
          <a:blip r:embed="rId2" cstate="print"/>
          <a:srcRect/>
          <a:stretch>
            <a:fillRect/>
          </a:stretch>
        </p:blipFill>
        <p:spPr bwMode="auto">
          <a:xfrm>
            <a:off x="381000" y="1828800"/>
            <a:ext cx="8346653" cy="4572754"/>
          </a:xfrm>
          <a:prstGeom prst="rect">
            <a:avLst/>
          </a:prstGeom>
          <a:noFill/>
        </p:spPr>
      </p:pic>
      <p:sp>
        <p:nvSpPr>
          <p:cNvPr id="4" name="Rectangle 3"/>
          <p:cNvSpPr/>
          <p:nvPr/>
        </p:nvSpPr>
        <p:spPr>
          <a:xfrm>
            <a:off x="0" y="762000"/>
            <a:ext cx="9144000" cy="584775"/>
          </a:xfrm>
          <a:prstGeom prst="rect">
            <a:avLst/>
          </a:prstGeom>
        </p:spPr>
        <p:txBody>
          <a:bodyPr wrap="square">
            <a:spAutoFit/>
          </a:bodyPr>
          <a:lstStyle/>
          <a:p>
            <a:pPr algn="ctr"/>
            <a:r>
              <a:rPr lang="en-US" sz="3200" b="1" dirty="0" smtClean="0">
                <a:solidFill>
                  <a:srgbClr val="000066"/>
                </a:solidFill>
                <a:latin typeface="Verdana" pitchFamily="34" charset="0"/>
                <a:ea typeface="Verdana" pitchFamily="34" charset="0"/>
                <a:cs typeface="Verdana" pitchFamily="34" charset="0"/>
              </a:rPr>
              <a:t>Metonic Cycle/19 </a:t>
            </a:r>
            <a:r>
              <a:rPr lang="ar-SA" sz="3200" b="1" dirty="0" smtClean="0">
                <a:solidFill>
                  <a:srgbClr val="000066"/>
                </a:solidFill>
                <a:latin typeface="Verdana" pitchFamily="34" charset="0"/>
                <a:ea typeface="Verdana" pitchFamily="34" charset="0"/>
              </a:rPr>
              <a:t>years</a:t>
            </a:r>
            <a:endParaRPr lang="ar-SA" sz="3200" b="1" dirty="0">
              <a:solidFill>
                <a:srgbClr val="000066"/>
              </a:solidFill>
              <a:latin typeface="Verdana" pitchFamily="34" charset="0"/>
              <a:ea typeface="Verdana" pitchFamily="34" charset="0"/>
            </a:endParaRPr>
          </a:p>
        </p:txBody>
      </p:sp>
    </p:spTree>
    <p:extLst>
      <p:ext uri="{BB962C8B-B14F-4D97-AF65-F5344CB8AC3E}">
        <p14:creationId xmlns:p14="http://schemas.microsoft.com/office/powerpoint/2010/main" val="2426443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42900" y="533400"/>
            <a:ext cx="8305800" cy="1828800"/>
          </a:xfrm>
        </p:spPr>
        <p:txBody>
          <a:bodyPr>
            <a:normAutofit fontScale="90000"/>
          </a:bodyPr>
          <a:lstStyle/>
          <a:p>
            <a:r>
              <a:rPr lang="ar-SA" sz="4000" b="1" dirty="0" smtClean="0">
                <a:solidFill>
                  <a:srgbClr val="FF0000"/>
                </a:solidFill>
              </a:rPr>
              <a:t>وَأَنْزَلْنَا الْحَدِيدَ فِيهِ بَأْسٌ شَدِيدٌ وَمَنَافِعُ لِلنَّاسِ</a:t>
            </a:r>
            <a:r>
              <a:rPr lang="en-US" sz="4000" b="1" dirty="0" smtClean="0">
                <a:solidFill>
                  <a:srgbClr val="FF0000"/>
                </a:solidFill>
              </a:rPr>
              <a:t/>
            </a:r>
            <a:br>
              <a:rPr lang="en-US" sz="4000" b="1" dirty="0" smtClean="0">
                <a:solidFill>
                  <a:srgbClr val="FF0000"/>
                </a:solidFill>
              </a:rPr>
            </a:br>
            <a:r>
              <a:rPr lang="en-US" sz="2700" b="1" dirty="0">
                <a:solidFill>
                  <a:srgbClr val="000066"/>
                </a:solidFill>
                <a:latin typeface="Verdana" pitchFamily="34" charset="0"/>
                <a:ea typeface="Verdana" pitchFamily="34" charset="0"/>
                <a:cs typeface="Verdana" pitchFamily="34" charset="0"/>
              </a:rPr>
              <a:t>And We also sent down iron in which there lies great </a:t>
            </a:r>
            <a:r>
              <a:rPr lang="en-US" sz="2700" b="1" dirty="0" smtClean="0">
                <a:solidFill>
                  <a:srgbClr val="000066"/>
                </a:solidFill>
                <a:latin typeface="Verdana" pitchFamily="34" charset="0"/>
                <a:ea typeface="Verdana" pitchFamily="34" charset="0"/>
                <a:cs typeface="Verdana" pitchFamily="34" charset="0"/>
              </a:rPr>
              <a:t>strength </a:t>
            </a:r>
            <a:r>
              <a:rPr lang="en-US" sz="2700" b="1" dirty="0">
                <a:solidFill>
                  <a:srgbClr val="000066"/>
                </a:solidFill>
                <a:latin typeface="Verdana" pitchFamily="34" charset="0"/>
                <a:ea typeface="Verdana" pitchFamily="34" charset="0"/>
                <a:cs typeface="Verdana" pitchFamily="34" charset="0"/>
              </a:rPr>
              <a:t>and which has many uses for mankind</a:t>
            </a:r>
            <a:r>
              <a:rPr lang="en-US" sz="4000" b="1" dirty="0">
                <a:solidFill>
                  <a:srgbClr val="000066"/>
                </a:solidFill>
                <a:latin typeface="Verdana" pitchFamily="34" charset="0"/>
                <a:ea typeface="Verdana" pitchFamily="34" charset="0"/>
                <a:cs typeface="Verdana" pitchFamily="34" charset="0"/>
              </a:rPr>
              <a:t/>
            </a:r>
            <a:br>
              <a:rPr lang="en-US" sz="4000" b="1" dirty="0">
                <a:solidFill>
                  <a:srgbClr val="000066"/>
                </a:solidFill>
                <a:latin typeface="Verdana" pitchFamily="34" charset="0"/>
                <a:ea typeface="Verdana" pitchFamily="34" charset="0"/>
                <a:cs typeface="Verdana" pitchFamily="34" charset="0"/>
              </a:rPr>
            </a:br>
            <a:r>
              <a:rPr lang="en-US" sz="2700" b="1" dirty="0">
                <a:solidFill>
                  <a:srgbClr val="000066"/>
                </a:solidFill>
              </a:rPr>
              <a:t>(Al-</a:t>
            </a:r>
            <a:r>
              <a:rPr lang="en-US" sz="2700" b="1" dirty="0" err="1">
                <a:solidFill>
                  <a:srgbClr val="000066"/>
                </a:solidFill>
              </a:rPr>
              <a:t>Hadid</a:t>
            </a:r>
            <a:r>
              <a:rPr lang="en-US" sz="2700" b="1" dirty="0">
                <a:solidFill>
                  <a:srgbClr val="000066"/>
                </a:solidFill>
              </a:rPr>
              <a:t> / The Iron -25)</a:t>
            </a:r>
            <a:br>
              <a:rPr lang="en-US" sz="2700" b="1" dirty="0">
                <a:solidFill>
                  <a:srgbClr val="000066"/>
                </a:solidFill>
              </a:rPr>
            </a:br>
            <a:endParaRPr lang="ar-SA" sz="2700" dirty="0" smtClean="0"/>
          </a:p>
        </p:txBody>
      </p:sp>
      <p:pic>
        <p:nvPicPr>
          <p:cNvPr id="51203" name="Content Placeholder 6" descr="images.jpg"/>
          <p:cNvPicPr>
            <a:picLocks noGrp="1" noChangeAspect="1"/>
          </p:cNvPicPr>
          <p:nvPr>
            <p:ph idx="1"/>
          </p:nvPr>
        </p:nvPicPr>
        <p:blipFill>
          <a:blip r:embed="rId3" cstate="print"/>
          <a:srcRect/>
          <a:stretch>
            <a:fillRect/>
          </a:stretch>
        </p:blipFill>
        <p:spPr>
          <a:xfrm>
            <a:off x="2066925" y="2286000"/>
            <a:ext cx="4857750" cy="4033838"/>
          </a:xfrm>
        </p:spPr>
      </p:pic>
      <p:sp>
        <p:nvSpPr>
          <p:cNvPr id="4" name="TextBox 3"/>
          <p:cNvSpPr txBox="1"/>
          <p:nvPr/>
        </p:nvSpPr>
        <p:spPr>
          <a:xfrm>
            <a:off x="1295400" y="6150114"/>
            <a:ext cx="6400800"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Iron in Quran and Medicine </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3636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186738" cy="939800"/>
          </a:xfrm>
        </p:spPr>
        <p:txBody>
          <a:bodyPr>
            <a:normAutofit/>
          </a:bodyPr>
          <a:lstStyle/>
          <a:p>
            <a:pPr rtl="1"/>
            <a:r>
              <a:rPr lang="en-US" sz="3100" b="1" dirty="0" smtClean="0">
                <a:solidFill>
                  <a:srgbClr val="FF0000"/>
                </a:solidFill>
                <a:latin typeface="Times New Roman" pitchFamily="18" charset="0"/>
                <a:cs typeface="Times New Roman" pitchFamily="18" charset="0"/>
              </a:rPr>
              <a:t>Iron in Quran and Medicine </a:t>
            </a:r>
            <a:endParaRPr lang="ar-SA" sz="4000" dirty="0" smtClean="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1760803"/>
              </p:ext>
            </p:extLst>
          </p:nvPr>
        </p:nvGraphicFramePr>
        <p:xfrm>
          <a:off x="214283" y="3171825"/>
          <a:ext cx="8401080" cy="2043114"/>
        </p:xfrm>
        <a:graphic>
          <a:graphicData uri="http://schemas.openxmlformats.org/drawingml/2006/table">
            <a:tbl>
              <a:tblPr rtl="1" firstRow="1" bandRow="1">
                <a:tableStyleId>{5C22544A-7EE6-4342-B048-85BDC9FD1C3A}</a:tableStyleId>
              </a:tblPr>
              <a:tblGrid>
                <a:gridCol w="2100270"/>
                <a:gridCol w="2100270"/>
                <a:gridCol w="2100270"/>
                <a:gridCol w="2100270"/>
              </a:tblGrid>
              <a:tr h="813540">
                <a:tc>
                  <a:txBody>
                    <a:bodyPr/>
                    <a:lstStyle/>
                    <a:p>
                      <a:pPr indent="323215" algn="ctr" rtl="1">
                        <a:lnSpc>
                          <a:spcPct val="115000"/>
                        </a:lnSpc>
                        <a:spcAft>
                          <a:spcPts val="0"/>
                        </a:spcAft>
                      </a:pPr>
                      <a:r>
                        <a:rPr lang="ar-SA" sz="2000" dirty="0" smtClean="0">
                          <a:latin typeface="Times New Roman"/>
                          <a:ea typeface="Times New Roman"/>
                          <a:cs typeface="Simplified Arabic"/>
                        </a:rPr>
                        <a:t>ترتيب سورة الحديد في المصحف</a:t>
                      </a:r>
                      <a:endParaRPr lang="en-US" sz="1200" dirty="0">
                        <a:latin typeface="Times New Roman"/>
                        <a:ea typeface="Times New Roman"/>
                        <a:cs typeface="Simplified Arabic"/>
                      </a:endParaRPr>
                    </a:p>
                  </a:txBody>
                  <a:tcPr marL="68580" marR="68580" marT="0" marB="0"/>
                </a:tc>
                <a:tc>
                  <a:txBody>
                    <a:bodyPr/>
                    <a:lstStyle/>
                    <a:p>
                      <a:pPr indent="323215" algn="ctr" rtl="1">
                        <a:lnSpc>
                          <a:spcPct val="115000"/>
                        </a:lnSpc>
                        <a:spcAft>
                          <a:spcPts val="0"/>
                        </a:spcAft>
                      </a:pPr>
                      <a:r>
                        <a:rPr lang="ar-SA" sz="2000" dirty="0">
                          <a:latin typeface="Times New Roman"/>
                          <a:ea typeface="Times New Roman"/>
                          <a:cs typeface="Simplified Arabic"/>
                        </a:rPr>
                        <a:t>رقم آية الحديد في سورة الحديد</a:t>
                      </a:r>
                      <a:endParaRPr lang="en-US" sz="1200" dirty="0">
                        <a:latin typeface="Times New Roman"/>
                        <a:ea typeface="Times New Roman"/>
                        <a:cs typeface="Simplified Arabic"/>
                      </a:endParaRPr>
                    </a:p>
                  </a:txBody>
                  <a:tcPr marL="68580" marR="68580" marT="0" marB="0"/>
                </a:tc>
                <a:tc>
                  <a:txBody>
                    <a:bodyPr/>
                    <a:lstStyle/>
                    <a:p>
                      <a:pPr indent="323215" algn="ctr" rtl="1">
                        <a:lnSpc>
                          <a:spcPct val="115000"/>
                        </a:lnSpc>
                        <a:spcAft>
                          <a:spcPts val="0"/>
                        </a:spcAft>
                      </a:pPr>
                      <a:r>
                        <a:rPr lang="ar-SA" sz="2000">
                          <a:latin typeface="Times New Roman"/>
                          <a:ea typeface="Times New Roman"/>
                          <a:cs typeface="Simplified Arabic"/>
                        </a:rPr>
                        <a:t>الخواص الذرية لعنصر الحديد</a:t>
                      </a:r>
                      <a:endParaRPr lang="en-US" sz="1200">
                        <a:latin typeface="Times New Roman"/>
                        <a:ea typeface="Times New Roman"/>
                        <a:cs typeface="Simplified Arabic"/>
                      </a:endParaRPr>
                    </a:p>
                  </a:txBody>
                  <a:tcPr marL="68580" marR="68580" marT="0" marB="0"/>
                </a:tc>
                <a:tc>
                  <a:txBody>
                    <a:bodyPr/>
                    <a:lstStyle/>
                    <a:p>
                      <a:pPr indent="323215" algn="ctr" rtl="1">
                        <a:lnSpc>
                          <a:spcPct val="115000"/>
                        </a:lnSpc>
                        <a:spcAft>
                          <a:spcPts val="0"/>
                        </a:spcAft>
                      </a:pPr>
                      <a:endParaRPr lang="ar-SA" sz="2000" dirty="0">
                        <a:latin typeface="Times New Roman"/>
                        <a:ea typeface="Times New Roman"/>
                        <a:cs typeface="Simplified Arabic"/>
                      </a:endParaRPr>
                    </a:p>
                  </a:txBody>
                  <a:tcPr marL="68580" marR="68580" marT="0" marB="0"/>
                </a:tc>
              </a:tr>
              <a:tr h="614787">
                <a:tc>
                  <a:txBody>
                    <a:bodyPr/>
                    <a:lstStyle/>
                    <a:p>
                      <a:pPr indent="323215" algn="ctr" rtl="1">
                        <a:lnSpc>
                          <a:spcPct val="115000"/>
                        </a:lnSpc>
                        <a:spcAft>
                          <a:spcPts val="0"/>
                        </a:spcAft>
                      </a:pPr>
                      <a:r>
                        <a:rPr lang="ar-SA" sz="2000" dirty="0">
                          <a:latin typeface="Times New Roman"/>
                          <a:ea typeface="Times New Roman"/>
                          <a:cs typeface="Simplified Arabic"/>
                        </a:rPr>
                        <a:t>ــــــــــ</a:t>
                      </a:r>
                      <a:endParaRPr lang="en-US" sz="1200" dirty="0">
                        <a:latin typeface="Times New Roman"/>
                        <a:ea typeface="Times New Roman"/>
                        <a:cs typeface="Simplified Arabic"/>
                      </a:endParaRPr>
                    </a:p>
                  </a:txBody>
                  <a:tcPr marL="68580" marR="68580" marT="0" marB="0"/>
                </a:tc>
                <a:tc>
                  <a:txBody>
                    <a:bodyPr/>
                    <a:lstStyle/>
                    <a:p>
                      <a:pPr indent="323215" algn="ctr" rtl="1">
                        <a:lnSpc>
                          <a:spcPct val="115000"/>
                        </a:lnSpc>
                        <a:spcAft>
                          <a:spcPts val="0"/>
                        </a:spcAft>
                      </a:pPr>
                      <a:r>
                        <a:rPr lang="ar-SA" sz="2000" dirty="0">
                          <a:latin typeface="Times New Roman"/>
                          <a:ea typeface="Times New Roman"/>
                          <a:cs typeface="Simplified Arabic"/>
                        </a:rPr>
                        <a:t>26 </a:t>
                      </a:r>
                      <a:r>
                        <a:rPr lang="ar-SA" sz="2000" baseline="30000" dirty="0">
                          <a:latin typeface="Times New Roman"/>
                          <a:ea typeface="Times New Roman"/>
                          <a:cs typeface="Simplified Arabic"/>
                        </a:rPr>
                        <a:t>*</a:t>
                      </a:r>
                      <a:endParaRPr lang="en-US" sz="1200" dirty="0">
                        <a:latin typeface="Times New Roman"/>
                        <a:ea typeface="Times New Roman"/>
                        <a:cs typeface="Simplified Arabic"/>
                      </a:endParaRPr>
                    </a:p>
                  </a:txBody>
                  <a:tcPr marL="68580" marR="68580" marT="0" marB="0"/>
                </a:tc>
                <a:tc>
                  <a:txBody>
                    <a:bodyPr/>
                    <a:lstStyle/>
                    <a:p>
                      <a:pPr indent="323215" algn="ctr" rtl="1">
                        <a:lnSpc>
                          <a:spcPct val="115000"/>
                        </a:lnSpc>
                        <a:spcAft>
                          <a:spcPts val="0"/>
                        </a:spcAft>
                      </a:pPr>
                      <a:r>
                        <a:rPr lang="ar-SA" sz="2000" dirty="0">
                          <a:latin typeface="Times New Roman"/>
                          <a:ea typeface="Times New Roman"/>
                          <a:cs typeface="Simplified Arabic"/>
                        </a:rPr>
                        <a:t>26</a:t>
                      </a:r>
                      <a:endParaRPr lang="en-US" sz="1200" dirty="0">
                        <a:latin typeface="Times New Roman"/>
                        <a:ea typeface="Times New Roman"/>
                        <a:cs typeface="Simplified Arabic"/>
                      </a:endParaRPr>
                    </a:p>
                  </a:txBody>
                  <a:tcPr marL="68580" marR="68580" marT="0" marB="0"/>
                </a:tc>
                <a:tc>
                  <a:txBody>
                    <a:bodyPr/>
                    <a:lstStyle/>
                    <a:p>
                      <a:pPr indent="323215" algn="ctr" rtl="1">
                        <a:lnSpc>
                          <a:spcPct val="115000"/>
                        </a:lnSpc>
                        <a:spcAft>
                          <a:spcPts val="0"/>
                        </a:spcAft>
                      </a:pPr>
                      <a:r>
                        <a:rPr lang="en-US" sz="2000" dirty="0" smtClean="0">
                          <a:latin typeface="Times New Roman"/>
                          <a:ea typeface="Times New Roman"/>
                          <a:cs typeface="Simplified Arabic"/>
                        </a:rPr>
                        <a:t>Atomic No.</a:t>
                      </a:r>
                      <a:endParaRPr lang="en-US" sz="1200" dirty="0">
                        <a:latin typeface="Times New Roman"/>
                        <a:ea typeface="Times New Roman"/>
                        <a:cs typeface="Simplified Arabic"/>
                      </a:endParaRPr>
                    </a:p>
                  </a:txBody>
                  <a:tcPr marL="68580" marR="68580" marT="0" marB="0"/>
                </a:tc>
              </a:tr>
              <a:tr h="614787">
                <a:tc>
                  <a:txBody>
                    <a:bodyPr/>
                    <a:lstStyle/>
                    <a:p>
                      <a:pPr indent="323215" algn="ctr" rtl="1">
                        <a:lnSpc>
                          <a:spcPct val="115000"/>
                        </a:lnSpc>
                        <a:spcAft>
                          <a:spcPts val="0"/>
                        </a:spcAft>
                      </a:pPr>
                      <a:r>
                        <a:rPr lang="ar-SA" sz="2000" dirty="0">
                          <a:latin typeface="Times New Roman"/>
                          <a:ea typeface="Times New Roman"/>
                          <a:cs typeface="Simplified Arabic"/>
                        </a:rPr>
                        <a:t>57 </a:t>
                      </a:r>
                      <a:r>
                        <a:rPr lang="ar-SA" sz="2000" baseline="30000" dirty="0">
                          <a:latin typeface="Times New Roman"/>
                          <a:ea typeface="Times New Roman"/>
                          <a:cs typeface="Simplified Arabic"/>
                        </a:rPr>
                        <a:t>**</a:t>
                      </a:r>
                      <a:endParaRPr lang="en-US" sz="1200" dirty="0">
                        <a:latin typeface="Times New Roman"/>
                        <a:ea typeface="Times New Roman"/>
                        <a:cs typeface="Simplified Arabic"/>
                      </a:endParaRPr>
                    </a:p>
                  </a:txBody>
                  <a:tcPr marL="68580" marR="68580" marT="0" marB="0"/>
                </a:tc>
                <a:tc>
                  <a:txBody>
                    <a:bodyPr/>
                    <a:lstStyle/>
                    <a:p>
                      <a:pPr indent="323215" algn="ctr" rtl="1">
                        <a:lnSpc>
                          <a:spcPct val="115000"/>
                        </a:lnSpc>
                        <a:spcAft>
                          <a:spcPts val="0"/>
                        </a:spcAft>
                      </a:pPr>
                      <a:r>
                        <a:rPr lang="ar-SA" sz="2000" dirty="0">
                          <a:latin typeface="Times New Roman"/>
                          <a:ea typeface="Times New Roman"/>
                          <a:cs typeface="Simplified Arabic"/>
                        </a:rPr>
                        <a:t>ـــــــــ</a:t>
                      </a:r>
                      <a:endParaRPr lang="en-US" sz="1200" dirty="0">
                        <a:latin typeface="Times New Roman"/>
                        <a:ea typeface="Times New Roman"/>
                        <a:cs typeface="Simplified Arabic"/>
                      </a:endParaRPr>
                    </a:p>
                  </a:txBody>
                  <a:tcPr marL="68580" marR="68580" marT="0" marB="0"/>
                </a:tc>
                <a:tc>
                  <a:txBody>
                    <a:bodyPr/>
                    <a:lstStyle/>
                    <a:p>
                      <a:pPr indent="323215" algn="ctr" rtl="1">
                        <a:lnSpc>
                          <a:spcPct val="115000"/>
                        </a:lnSpc>
                        <a:spcAft>
                          <a:spcPts val="0"/>
                        </a:spcAft>
                      </a:pPr>
                      <a:r>
                        <a:rPr lang="ar-SA" sz="2000" dirty="0">
                          <a:latin typeface="Times New Roman"/>
                          <a:ea typeface="Times New Roman"/>
                          <a:cs typeface="Simplified Arabic"/>
                        </a:rPr>
                        <a:t>56</a:t>
                      </a:r>
                      <a:endParaRPr lang="en-US" sz="1200" dirty="0">
                        <a:latin typeface="Times New Roman"/>
                        <a:ea typeface="Times New Roman"/>
                        <a:cs typeface="Simplified Arabic"/>
                      </a:endParaRPr>
                    </a:p>
                  </a:txBody>
                  <a:tcPr marL="68580" marR="68580" marT="0" marB="0"/>
                </a:tc>
                <a:tc>
                  <a:txBody>
                    <a:bodyPr/>
                    <a:lstStyle/>
                    <a:p>
                      <a:pPr indent="323215" algn="ctr" rtl="1">
                        <a:lnSpc>
                          <a:spcPct val="115000"/>
                        </a:lnSpc>
                        <a:spcAft>
                          <a:spcPts val="0"/>
                        </a:spcAft>
                      </a:pPr>
                      <a:r>
                        <a:rPr lang="en-US" sz="2000" dirty="0" smtClean="0">
                          <a:latin typeface="Times New Roman"/>
                          <a:ea typeface="Times New Roman"/>
                          <a:cs typeface="Simplified Arabic"/>
                        </a:rPr>
                        <a:t>Atomic </a:t>
                      </a:r>
                      <a:r>
                        <a:rPr lang="en-US" sz="2000" dirty="0" smtClean="0">
                          <a:latin typeface="Times New Roman"/>
                          <a:ea typeface="Times New Roman"/>
                          <a:cs typeface="Simplified Arabic"/>
                        </a:rPr>
                        <a:t>Wt.</a:t>
                      </a:r>
                      <a:endParaRPr lang="en-US" sz="1200" dirty="0">
                        <a:latin typeface="Times New Roman"/>
                        <a:ea typeface="Times New Roman"/>
                        <a:cs typeface="Simplified Arabic"/>
                      </a:endParaRPr>
                    </a:p>
                  </a:txBody>
                  <a:tcPr marL="68580" marR="68580" marT="0" marB="0"/>
                </a:tc>
              </a:tr>
            </a:tbl>
          </a:graphicData>
        </a:graphic>
      </p:graphicFrame>
      <p:sp>
        <p:nvSpPr>
          <p:cNvPr id="52249" name="Rectangle 1"/>
          <p:cNvSpPr>
            <a:spLocks noChangeArrowheads="1"/>
          </p:cNvSpPr>
          <p:nvPr/>
        </p:nvSpPr>
        <p:spPr bwMode="auto">
          <a:xfrm>
            <a:off x="64099" y="1160711"/>
            <a:ext cx="9692077" cy="769441"/>
          </a:xfrm>
          <a:prstGeom prst="rect">
            <a:avLst/>
          </a:prstGeom>
          <a:noFill/>
          <a:ln w="9525">
            <a:noFill/>
            <a:miter lim="800000"/>
            <a:headEnd/>
            <a:tailEnd/>
          </a:ln>
        </p:spPr>
        <p:txBody>
          <a:bodyPr wrap="none" anchor="ctr">
            <a:spAutoFit/>
          </a:bodyPr>
          <a:lstStyle/>
          <a:p>
            <a:pPr indent="323850" algn="ctr" rtl="1"/>
            <a:r>
              <a:rPr lang="ar-SA" sz="2400" dirty="0" smtClean="0">
                <a:latin typeface="Times New Roman" pitchFamily="18" charset="0"/>
                <a:ea typeface="Times New Roman" pitchFamily="18" charset="0"/>
                <a:cs typeface="Simplified Arabic" pitchFamily="18" charset="-78"/>
                <a:sym typeface="AGA Arabesque" pitchFamily="2" charset="2"/>
              </a:rPr>
              <a:t>          </a:t>
            </a:r>
            <a:r>
              <a:rPr lang="ar-SA" sz="2400" dirty="0">
                <a:latin typeface="Times New Roman" pitchFamily="18" charset="0"/>
                <a:ea typeface="Times New Roman" pitchFamily="18" charset="0"/>
                <a:cs typeface="Simplified Arabic" pitchFamily="18" charset="-78"/>
                <a:sym typeface="AGA Arabesque" pitchFamily="2" charset="2"/>
              </a:rPr>
              <a:t>قال تعالى :</a:t>
            </a:r>
            <a:r>
              <a:rPr lang="ar-SA" sz="4400" dirty="0">
                <a:latin typeface="Times New Roman" pitchFamily="18" charset="0"/>
                <a:ea typeface="Times New Roman" pitchFamily="18" charset="0"/>
                <a:cs typeface="Simplified Arabic" pitchFamily="18" charset="-78"/>
                <a:sym typeface="AGA Arabesque" pitchFamily="2" charset="2"/>
              </a:rPr>
              <a:t>(</a:t>
            </a:r>
            <a:r>
              <a:rPr lang="ar-SA" sz="2800" b="1" dirty="0">
                <a:latin typeface="Times New Roman" pitchFamily="18" charset="0"/>
                <a:ea typeface="Times New Roman" pitchFamily="18" charset="0"/>
                <a:cs typeface="Simplified Arabic" pitchFamily="18" charset="-78"/>
                <a:sym typeface="AGA Arabesque" pitchFamily="2" charset="2"/>
              </a:rPr>
              <a:t>وَأَنْزَلْنَا الْحَدِيدَ فِيهِ بَأْسٌ شَدِيدٌ وَمَنَافِعُ لِلنَّاسِ </a:t>
            </a:r>
            <a:r>
              <a:rPr lang="ar-SA" sz="4400" dirty="0">
                <a:latin typeface="Times New Roman" pitchFamily="18" charset="0"/>
                <a:ea typeface="Times New Roman" pitchFamily="18" charset="0"/>
                <a:cs typeface="Simplified Arabic" pitchFamily="18" charset="-78"/>
                <a:sym typeface="AGA Arabesque" pitchFamily="2" charset="2"/>
              </a:rPr>
              <a:t>)</a:t>
            </a:r>
            <a:r>
              <a:rPr lang="ar-SA" sz="2800" dirty="0">
                <a:ea typeface="Times New Roman" pitchFamily="18" charset="0"/>
                <a:cs typeface="Simplified Arabic" pitchFamily="18" charset="-78"/>
              </a:rPr>
              <a:t>[</a:t>
            </a:r>
            <a:r>
              <a:rPr lang="ar-SA" sz="2800" b="1" dirty="0">
                <a:latin typeface="Times New Roman" pitchFamily="18" charset="0"/>
                <a:ea typeface="Times New Roman" pitchFamily="18" charset="0"/>
                <a:cs typeface="Simplified Arabic" pitchFamily="18" charset="-78"/>
                <a:sym typeface="AGA Arabesque" pitchFamily="2" charset="2"/>
              </a:rPr>
              <a:t>الحديد : 25</a:t>
            </a:r>
            <a:r>
              <a:rPr lang="ar-SA" sz="2800" dirty="0">
                <a:latin typeface="Times New Roman" pitchFamily="18" charset="0"/>
                <a:ea typeface="Times New Roman" pitchFamily="18" charset="0"/>
                <a:cs typeface="Simplified Arabic" pitchFamily="18" charset="-78"/>
                <a:sym typeface="AGA Arabesque" pitchFamily="2" charset="2"/>
              </a:rPr>
              <a:t>].</a:t>
            </a:r>
            <a:endParaRPr lang="ar-SA" sz="4400" dirty="0">
              <a:latin typeface="Times New Roman" pitchFamily="18" charset="0"/>
              <a:ea typeface="Times New Roman" pitchFamily="18" charset="0"/>
              <a:cs typeface="Simplified Arabic" pitchFamily="18" charset="-78"/>
              <a:sym typeface="AGA Arabesque" pitchFamily="2" charset="2"/>
            </a:endParaRPr>
          </a:p>
        </p:txBody>
      </p:sp>
      <p:sp>
        <p:nvSpPr>
          <p:cNvPr id="52250" name="Rectangle 2"/>
          <p:cNvSpPr>
            <a:spLocks noChangeArrowheads="1"/>
          </p:cNvSpPr>
          <p:nvPr/>
        </p:nvSpPr>
        <p:spPr bwMode="auto">
          <a:xfrm>
            <a:off x="379413" y="2000250"/>
            <a:ext cx="8764587" cy="954088"/>
          </a:xfrm>
          <a:prstGeom prst="rect">
            <a:avLst/>
          </a:prstGeom>
          <a:noFill/>
          <a:ln w="9525">
            <a:noFill/>
            <a:miter lim="800000"/>
            <a:headEnd/>
            <a:tailEnd/>
          </a:ln>
        </p:spPr>
        <p:txBody>
          <a:bodyPr anchor="ctr">
            <a:spAutoFit/>
          </a:bodyPr>
          <a:lstStyle/>
          <a:p>
            <a:pPr indent="323850" algn="ctr" rtl="1"/>
            <a:r>
              <a:rPr lang="ar-SA" sz="2800" b="1" dirty="0">
                <a:solidFill>
                  <a:srgbClr val="FF0000"/>
                </a:solidFill>
                <a:ea typeface="Times New Roman" pitchFamily="18" charset="0"/>
                <a:cs typeface="Simplified Arabic" pitchFamily="18" charset="-78"/>
              </a:rPr>
              <a:t>تطابق العدد والوزن الذري لعنصر الحديد </a:t>
            </a:r>
            <a:r>
              <a:rPr lang="en-US" sz="2800" b="1" dirty="0">
                <a:solidFill>
                  <a:srgbClr val="FF0000"/>
                </a:solidFill>
                <a:ea typeface="Times New Roman" pitchFamily="18" charset="0"/>
                <a:cs typeface="Simplified Arabic" pitchFamily="18" charset="-78"/>
              </a:rPr>
              <a:t>Fe</a:t>
            </a:r>
            <a:r>
              <a:rPr lang="en-US" sz="4000" b="1" baseline="30000" dirty="0">
                <a:solidFill>
                  <a:srgbClr val="FF0000"/>
                </a:solidFill>
                <a:ea typeface="Times New Roman" pitchFamily="18" charset="0"/>
                <a:cs typeface="Simplified Arabic" pitchFamily="18" charset="-78"/>
              </a:rPr>
              <a:t>+</a:t>
            </a:r>
            <a:r>
              <a:rPr lang="ar-SA" sz="2800" b="1" baseline="30000" dirty="0">
                <a:solidFill>
                  <a:srgbClr val="FF0000"/>
                </a:solidFill>
                <a:ea typeface="Times New Roman" pitchFamily="18" charset="0"/>
                <a:cs typeface="Simplified Arabic" pitchFamily="18" charset="-78"/>
              </a:rPr>
              <a:t>  </a:t>
            </a:r>
            <a:r>
              <a:rPr lang="ar-SA" sz="2800" b="1" dirty="0">
                <a:solidFill>
                  <a:srgbClr val="FF0000"/>
                </a:solidFill>
                <a:ea typeface="Times New Roman" pitchFamily="18" charset="0"/>
                <a:cs typeface="Simplified Arabic" pitchFamily="18" charset="-78"/>
              </a:rPr>
              <a:t> مع ترتيب سورة الحديد في القرآن الكريم ورقم الآية المذكورة فيه</a:t>
            </a:r>
            <a:r>
              <a:rPr lang="ar-SA" b="1" dirty="0">
                <a:solidFill>
                  <a:srgbClr val="FF0000"/>
                </a:solidFill>
                <a:ea typeface="Times New Roman" pitchFamily="18" charset="0"/>
                <a:cs typeface="Simplified Arabic" pitchFamily="18" charset="-78"/>
              </a:rPr>
              <a:t>.</a:t>
            </a:r>
            <a:endParaRPr lang="ar-SA" sz="2400" dirty="0">
              <a:solidFill>
                <a:srgbClr val="FF0000"/>
              </a:solidFill>
            </a:endParaRPr>
          </a:p>
        </p:txBody>
      </p:sp>
      <p:sp>
        <p:nvSpPr>
          <p:cNvPr id="52251" name="Rectangle 3"/>
          <p:cNvSpPr>
            <a:spLocks noChangeArrowheads="1"/>
          </p:cNvSpPr>
          <p:nvPr/>
        </p:nvSpPr>
        <p:spPr bwMode="auto">
          <a:xfrm>
            <a:off x="285750" y="5357813"/>
            <a:ext cx="8286750" cy="1200150"/>
          </a:xfrm>
          <a:prstGeom prst="rect">
            <a:avLst/>
          </a:prstGeom>
          <a:noFill/>
          <a:ln w="9525">
            <a:noFill/>
            <a:miter lim="800000"/>
            <a:headEnd/>
            <a:tailEnd/>
          </a:ln>
        </p:spPr>
        <p:txBody>
          <a:bodyPr anchor="ctr">
            <a:spAutoFit/>
          </a:bodyPr>
          <a:lstStyle/>
          <a:p>
            <a:pPr indent="323850" algn="justLow" rtl="1"/>
            <a:r>
              <a:rPr lang="ar-SA" sz="2400" dirty="0">
                <a:ea typeface="Times New Roman" pitchFamily="18" charset="0"/>
                <a:cs typeface="Simplified Arabic" pitchFamily="18" charset="-78"/>
              </a:rPr>
              <a:t>* رقم الآية يشمل آية البسملة في أول السورة .</a:t>
            </a:r>
            <a:endParaRPr lang="ar-SA" dirty="0">
              <a:ea typeface="Times New Roman" pitchFamily="18" charset="0"/>
              <a:cs typeface="Simplified Arabic" pitchFamily="18" charset="-78"/>
            </a:endParaRPr>
          </a:p>
          <a:p>
            <a:pPr indent="323850" algn="justLow" rtl="1"/>
            <a:r>
              <a:rPr lang="ar-SA" sz="2400" dirty="0">
                <a:ea typeface="Times New Roman" pitchFamily="18" charset="0"/>
                <a:cs typeface="Simplified Arabic" pitchFamily="18" charset="-78"/>
              </a:rPr>
              <a:t>** يمثل هذا الرقم ترتيب سورة الحديد الذي هو بداية النصف الثانـي من              القـرآن الكريم البالغ عدد سوره ( 114 )  سورة.</a:t>
            </a:r>
            <a:endParaRPr lang="ar-SA" sz="3200" dirty="0">
              <a:ea typeface="Times New Roman" pitchFamily="18" charset="0"/>
              <a:cs typeface="Simplified Arabic" pitchFamily="18" charset="-78"/>
            </a:endParaRPr>
          </a:p>
        </p:txBody>
      </p:sp>
    </p:spTree>
    <p:extLst>
      <p:ext uri="{BB962C8B-B14F-4D97-AF65-F5344CB8AC3E}">
        <p14:creationId xmlns:p14="http://schemas.microsoft.com/office/powerpoint/2010/main" val="12273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8686800" cy="1143000"/>
          </a:xfrm>
        </p:spPr>
        <p:txBody>
          <a:bodyPr>
            <a:normAutofit fontScale="90000"/>
          </a:bodyPr>
          <a:lstStyle/>
          <a:p>
            <a:r>
              <a:rPr lang="en-US" dirty="0" smtClean="0">
                <a:solidFill>
                  <a:srgbClr val="FF0000"/>
                </a:solidFill>
              </a:rPr>
              <a:t>The 7 layers of Earth and Fe in the center (Inner Core)</a:t>
            </a:r>
            <a:endParaRPr lang="ar-SA" dirty="0" smtClean="0">
              <a:solidFill>
                <a:srgbClr val="FF0000"/>
              </a:solidFill>
            </a:endParaRPr>
          </a:p>
        </p:txBody>
      </p:sp>
      <p:pic>
        <p:nvPicPr>
          <p:cNvPr id="4" name="Content Placeholder 3" descr="earth_layers_732312121235.JPG"/>
          <p:cNvPicPr>
            <a:picLocks noGrp="1" noChangeAspect="1"/>
          </p:cNvPicPr>
          <p:nvPr>
            <p:ph idx="1"/>
          </p:nvPr>
        </p:nvPicPr>
        <p:blipFill>
          <a:blip r:embed="rId2" cstate="print"/>
          <a:stretch>
            <a:fillRect/>
          </a:stretch>
        </p:blipFill>
        <p:spPr>
          <a:xfrm>
            <a:off x="266347" y="1357298"/>
            <a:ext cx="8163305" cy="501703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0397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Content Placeholder 6" descr="images.jpg"/>
          <p:cNvPicPr>
            <a:picLocks noGrp="1" noChangeAspect="1"/>
          </p:cNvPicPr>
          <p:nvPr>
            <p:ph idx="1"/>
          </p:nvPr>
        </p:nvPicPr>
        <p:blipFill>
          <a:blip r:embed="rId3" cstate="print"/>
          <a:srcRect/>
          <a:stretch>
            <a:fillRect/>
          </a:stretch>
        </p:blipFill>
        <p:spPr>
          <a:xfrm>
            <a:off x="7239000" y="304801"/>
            <a:ext cx="1600199" cy="1328793"/>
          </a:xfrm>
        </p:spPr>
      </p:pic>
      <p:sp>
        <p:nvSpPr>
          <p:cNvPr id="5" name="Rectangle 4"/>
          <p:cNvSpPr/>
          <p:nvPr/>
        </p:nvSpPr>
        <p:spPr>
          <a:xfrm>
            <a:off x="304800" y="457200"/>
            <a:ext cx="6705600" cy="954107"/>
          </a:xfrm>
          <a:prstGeom prst="rect">
            <a:avLst/>
          </a:prstGeom>
          <a:ln>
            <a:solidFill>
              <a:srgbClr val="C00000"/>
            </a:solidFill>
          </a:ln>
        </p:spPr>
        <p:txBody>
          <a:bodyPr wrap="square">
            <a:spAutoFit/>
          </a:bodyPr>
          <a:lstStyle/>
          <a:p>
            <a:pPr algn="ctr"/>
            <a:r>
              <a:rPr lang="ar-SA" sz="3600" b="1" dirty="0" smtClean="0">
                <a:solidFill>
                  <a:srgbClr val="C00000"/>
                </a:solidFill>
                <a:latin typeface="Verdana" pitchFamily="34" charset="0"/>
                <a:ea typeface="Verdana" pitchFamily="34" charset="0"/>
              </a:rPr>
              <a:t>وَأَنْزَلْنَا الْحَدِيدَ فِيهِ </a:t>
            </a:r>
            <a:r>
              <a:rPr lang="ar-SA" sz="3600" b="1" u="sng" dirty="0" smtClean="0">
                <a:solidFill>
                  <a:srgbClr val="0000CC"/>
                </a:solidFill>
                <a:latin typeface="Verdana" pitchFamily="34" charset="0"/>
                <a:ea typeface="Verdana" pitchFamily="34" charset="0"/>
              </a:rPr>
              <a:t>بَأْسٌ شَدِيدٌ </a:t>
            </a:r>
            <a:r>
              <a:rPr lang="ar-SA" sz="3600" b="1" dirty="0" smtClean="0">
                <a:solidFill>
                  <a:srgbClr val="C00000"/>
                </a:solidFill>
                <a:latin typeface="Verdana" pitchFamily="34" charset="0"/>
                <a:ea typeface="Verdana" pitchFamily="34" charset="0"/>
              </a:rPr>
              <a:t>وَمَنَافِعُ لِلنَّاسِ</a:t>
            </a:r>
            <a:endParaRPr lang="en-US" sz="3600" b="1" dirty="0" smtClean="0">
              <a:solidFill>
                <a:srgbClr val="C00000"/>
              </a:solidFill>
              <a:latin typeface="Verdana" pitchFamily="34" charset="0"/>
              <a:ea typeface="Verdana" pitchFamily="34" charset="0"/>
              <a:cs typeface="Verdana" pitchFamily="34" charset="0"/>
            </a:endParaRPr>
          </a:p>
          <a:p>
            <a:pPr algn="ctr"/>
            <a:r>
              <a:rPr lang="ar-EG" sz="2000" b="1" dirty="0" smtClean="0"/>
              <a:t> (الحديد: من الآي</a:t>
            </a:r>
            <a:r>
              <a:rPr lang="ar-SA" sz="2000" b="1" dirty="0" smtClean="0"/>
              <a:t>ة 25 او </a:t>
            </a:r>
            <a:r>
              <a:rPr lang="ar-SA" sz="2000" b="1" u="sng" dirty="0" smtClean="0">
                <a:solidFill>
                  <a:srgbClr val="C00000"/>
                </a:solidFill>
              </a:rPr>
              <a:t>26</a:t>
            </a:r>
            <a:r>
              <a:rPr lang="ar-SA" sz="2000" b="1" dirty="0" smtClean="0"/>
              <a:t> يإضافة البسملة</a:t>
            </a:r>
            <a:r>
              <a:rPr lang="ar-EG" sz="2000" b="1" dirty="0" smtClean="0"/>
              <a:t>)</a:t>
            </a:r>
            <a:endParaRPr lang="en-US" sz="2000" dirty="0"/>
          </a:p>
        </p:txBody>
      </p:sp>
      <p:sp>
        <p:nvSpPr>
          <p:cNvPr id="6" name="Rectangle 5"/>
          <p:cNvSpPr/>
          <p:nvPr/>
        </p:nvSpPr>
        <p:spPr>
          <a:xfrm>
            <a:off x="228600" y="1752600"/>
            <a:ext cx="8610600" cy="4708981"/>
          </a:xfrm>
          <a:prstGeom prst="rect">
            <a:avLst/>
          </a:prstGeom>
          <a:ln>
            <a:noFill/>
          </a:ln>
        </p:spPr>
        <p:txBody>
          <a:bodyPr wrap="square">
            <a:spAutoFit/>
          </a:bodyPr>
          <a:lstStyle/>
          <a:p>
            <a:pPr algn="ctr"/>
            <a:r>
              <a:rPr lang="ar-SA" sz="2800" b="1" dirty="0" smtClean="0">
                <a:solidFill>
                  <a:srgbClr val="C00000"/>
                </a:solidFill>
              </a:rPr>
              <a:t> </a:t>
            </a:r>
            <a:endParaRPr lang="ar-SA" sz="4400" b="1" dirty="0" smtClean="0">
              <a:solidFill>
                <a:srgbClr val="C00000"/>
              </a:solidFill>
            </a:endParaRPr>
          </a:p>
          <a:p>
            <a:pPr algn="r"/>
            <a:r>
              <a:rPr lang="ar-SA" sz="3200" b="1" dirty="0" smtClean="0">
                <a:solidFill>
                  <a:srgbClr val="000066"/>
                </a:solidFill>
              </a:rPr>
              <a:t>قُل </a:t>
            </a:r>
            <a:r>
              <a:rPr lang="ar-SA" sz="3200" b="1" dirty="0" smtClean="0">
                <a:solidFill>
                  <a:srgbClr val="000066"/>
                </a:solidFill>
              </a:rPr>
              <a:t>لِّلْمُخَلَّفِينَ مِنَ الْأَعْرَابِ سَتُدْعَوْنَ إِلَىٰ </a:t>
            </a:r>
            <a:r>
              <a:rPr lang="ar-SA" sz="3200" b="1" u="sng" dirty="0" smtClean="0">
                <a:solidFill>
                  <a:srgbClr val="0070C0"/>
                </a:solidFill>
              </a:rPr>
              <a:t>قَوْم</a:t>
            </a:r>
            <a:r>
              <a:rPr lang="ar-SA" sz="3200" b="1" dirty="0" smtClean="0">
                <a:solidFill>
                  <a:srgbClr val="C00000"/>
                </a:solidFill>
              </a:rPr>
              <a:t>ٍ أُولِي بَأْسٍ شَدِيدٍ</a:t>
            </a:r>
            <a:r>
              <a:rPr lang="ar-SA" sz="3200" b="1" dirty="0" smtClean="0">
                <a:solidFill>
                  <a:srgbClr val="000066"/>
                </a:solidFill>
              </a:rPr>
              <a:t> </a:t>
            </a:r>
            <a:endParaRPr lang="ar-EG" sz="3200" b="1" dirty="0" smtClean="0">
              <a:solidFill>
                <a:srgbClr val="000066"/>
              </a:solidFill>
            </a:endParaRPr>
          </a:p>
          <a:p>
            <a:pPr algn="r"/>
            <a:r>
              <a:rPr lang="ar-EG" sz="2400" b="1" dirty="0" smtClean="0">
                <a:solidFill>
                  <a:srgbClr val="000066"/>
                </a:solidFill>
              </a:rPr>
              <a:t>سورة </a:t>
            </a:r>
            <a:r>
              <a:rPr lang="ar-SA" sz="2400" b="1" dirty="0" smtClean="0">
                <a:solidFill>
                  <a:srgbClr val="000066"/>
                </a:solidFill>
              </a:rPr>
              <a:t>الفتح</a:t>
            </a:r>
            <a:r>
              <a:rPr lang="ar-EG" sz="2400" b="1" dirty="0" smtClean="0">
                <a:solidFill>
                  <a:srgbClr val="000066"/>
                </a:solidFill>
              </a:rPr>
              <a:t> </a:t>
            </a:r>
            <a:r>
              <a:rPr lang="ar-EG" sz="2400" b="1" dirty="0" smtClean="0">
                <a:solidFill>
                  <a:srgbClr val="000066"/>
                </a:solidFill>
              </a:rPr>
              <a:t>الاية </a:t>
            </a:r>
            <a:r>
              <a:rPr lang="ar-EG" sz="2400" b="1" dirty="0" smtClean="0">
                <a:solidFill>
                  <a:srgbClr val="000066"/>
                </a:solidFill>
              </a:rPr>
              <a:t>16</a:t>
            </a:r>
            <a:endParaRPr lang="ar-EG" sz="2400" b="1" dirty="0" smtClean="0">
              <a:solidFill>
                <a:srgbClr val="000066"/>
              </a:solidFill>
            </a:endParaRPr>
          </a:p>
          <a:p>
            <a:pPr algn="r"/>
            <a:endParaRPr lang="ar-SA" sz="3200" b="1" dirty="0" smtClean="0">
              <a:solidFill>
                <a:srgbClr val="000066"/>
              </a:solidFill>
            </a:endParaRPr>
          </a:p>
          <a:p>
            <a:pPr algn="r"/>
            <a:r>
              <a:rPr lang="ar-SA" sz="3200" b="1" dirty="0" smtClean="0">
                <a:solidFill>
                  <a:srgbClr val="000066"/>
                </a:solidFill>
              </a:rPr>
              <a:t>فَإِذَا جَاءَ وَعْدُ أُولَاهُمَا بَعَثْنَا عَلَيْكُمْ </a:t>
            </a:r>
            <a:r>
              <a:rPr lang="ar-SA" sz="3200" b="1" dirty="0" smtClean="0">
                <a:solidFill>
                  <a:srgbClr val="C00000"/>
                </a:solidFill>
              </a:rPr>
              <a:t>ع</a:t>
            </a:r>
            <a:r>
              <a:rPr lang="ar-SA" sz="3200" b="1" u="sng" dirty="0" smtClean="0">
                <a:solidFill>
                  <a:srgbClr val="0070C0"/>
                </a:solidFill>
              </a:rPr>
              <a:t>ِبَادًا</a:t>
            </a:r>
            <a:r>
              <a:rPr lang="ar-SA" sz="3200" b="1" dirty="0" smtClean="0">
                <a:solidFill>
                  <a:srgbClr val="C00000"/>
                </a:solidFill>
              </a:rPr>
              <a:t> لَّنَا أُولِي بَأْسٍ شَدِيدٍ</a:t>
            </a:r>
            <a:endParaRPr lang="ar-EG" sz="3200" b="1" dirty="0" smtClean="0">
              <a:solidFill>
                <a:srgbClr val="C00000"/>
              </a:solidFill>
            </a:endParaRPr>
          </a:p>
          <a:p>
            <a:pPr algn="r"/>
            <a:r>
              <a:rPr lang="ar-EG" sz="2400" b="1" dirty="0" smtClean="0">
                <a:solidFill>
                  <a:srgbClr val="000066"/>
                </a:solidFill>
              </a:rPr>
              <a:t>سورة </a:t>
            </a:r>
            <a:r>
              <a:rPr lang="ar-EG" sz="2400" b="1" dirty="0">
                <a:solidFill>
                  <a:srgbClr val="000066"/>
                </a:solidFill>
              </a:rPr>
              <a:t>الاسراء الاية </a:t>
            </a:r>
            <a:r>
              <a:rPr lang="ar-EG" sz="2400" b="1" dirty="0" smtClean="0">
                <a:solidFill>
                  <a:srgbClr val="000066"/>
                </a:solidFill>
              </a:rPr>
              <a:t>5</a:t>
            </a:r>
          </a:p>
          <a:p>
            <a:pPr algn="r"/>
            <a:endParaRPr lang="ar-SA" sz="3200" b="1" dirty="0" smtClean="0">
              <a:solidFill>
                <a:srgbClr val="000066"/>
              </a:solidFill>
            </a:endParaRPr>
          </a:p>
          <a:p>
            <a:pPr algn="r"/>
            <a:r>
              <a:rPr lang="ar-SA" sz="3200" b="1" dirty="0" smtClean="0">
                <a:solidFill>
                  <a:srgbClr val="000066"/>
                </a:solidFill>
              </a:rPr>
              <a:t>قَالُوا </a:t>
            </a:r>
            <a:r>
              <a:rPr lang="ar-SA" sz="3200" b="1" u="sng" dirty="0" smtClean="0">
                <a:solidFill>
                  <a:srgbClr val="0070C0"/>
                </a:solidFill>
              </a:rPr>
              <a:t>نَحْن</a:t>
            </a:r>
            <a:r>
              <a:rPr lang="ar-SA" sz="3200" b="1" dirty="0" smtClean="0">
                <a:solidFill>
                  <a:srgbClr val="0070C0"/>
                </a:solidFill>
              </a:rPr>
              <a:t>ُ </a:t>
            </a:r>
            <a:r>
              <a:rPr lang="ar-SA" sz="3200" b="1" dirty="0" smtClean="0">
                <a:solidFill>
                  <a:srgbClr val="C00000"/>
                </a:solidFill>
              </a:rPr>
              <a:t>أُولُو قُوَّةٍ وَأُولُو بَأْسٍ شَدِيدٍ </a:t>
            </a:r>
            <a:r>
              <a:rPr lang="ar-SA" sz="3200" b="1" dirty="0" smtClean="0">
                <a:solidFill>
                  <a:srgbClr val="000066"/>
                </a:solidFill>
              </a:rPr>
              <a:t>وَالْأَمْرُ إِلَيْكِ فَانظُرِي مَاذَا </a:t>
            </a:r>
            <a:r>
              <a:rPr lang="ar-SA" sz="3200" b="1" dirty="0" smtClean="0">
                <a:solidFill>
                  <a:srgbClr val="000066"/>
                </a:solidFill>
              </a:rPr>
              <a:t>تَأْمُرِينَ</a:t>
            </a:r>
            <a:endParaRPr lang="ar-EG" sz="3200" b="1" dirty="0" smtClean="0">
              <a:solidFill>
                <a:srgbClr val="000066"/>
              </a:solidFill>
            </a:endParaRPr>
          </a:p>
          <a:p>
            <a:pPr algn="r"/>
            <a:r>
              <a:rPr lang="ar-EG" sz="2400" b="1" dirty="0" smtClean="0">
                <a:solidFill>
                  <a:srgbClr val="000066"/>
                </a:solidFill>
              </a:rPr>
              <a:t>سورة النمل </a:t>
            </a:r>
            <a:r>
              <a:rPr lang="ar-EG" sz="2400" b="1" dirty="0">
                <a:solidFill>
                  <a:srgbClr val="000066"/>
                </a:solidFill>
              </a:rPr>
              <a:t>الاية </a:t>
            </a:r>
            <a:r>
              <a:rPr lang="ar-SA" sz="2400" b="1" dirty="0" smtClean="0">
                <a:solidFill>
                  <a:srgbClr val="000066"/>
                </a:solidFill>
              </a:rPr>
              <a:t>3</a:t>
            </a:r>
            <a:r>
              <a:rPr lang="ar-EG" sz="2400" b="1" dirty="0" smtClean="0">
                <a:solidFill>
                  <a:srgbClr val="000066"/>
                </a:solidFill>
              </a:rPr>
              <a:t>3</a:t>
            </a:r>
            <a:endParaRPr lang="ar-EG" sz="2400" b="1" dirty="0" smtClean="0">
              <a:solidFill>
                <a:srgbClr val="000066"/>
              </a:solidFill>
            </a:endParaRPr>
          </a:p>
        </p:txBody>
      </p:sp>
    </p:spTree>
    <p:extLst>
      <p:ext uri="{BB962C8B-B14F-4D97-AF65-F5344CB8AC3E}">
        <p14:creationId xmlns:p14="http://schemas.microsoft.com/office/powerpoint/2010/main" val="2343177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ar-SA" sz="2800" b="1" dirty="0" smtClean="0"/>
              <a:t>جدول يبين توزيع مادة </a:t>
            </a:r>
            <a:r>
              <a:rPr lang="ar-SA" sz="2800" b="1" dirty="0" smtClean="0">
                <a:solidFill>
                  <a:srgbClr val="C00000"/>
                </a:solidFill>
              </a:rPr>
              <a:t>الحديد </a:t>
            </a:r>
            <a:r>
              <a:rPr lang="ar-SA" sz="2800" b="1" dirty="0" smtClean="0"/>
              <a:t>في جسم الإنسان بالـ (مغم) مع النسبة </a:t>
            </a:r>
            <a:r>
              <a:rPr lang="ar-SA" sz="2800" b="1" dirty="0" smtClean="0"/>
              <a:t>المئوية</a:t>
            </a:r>
            <a:r>
              <a:rPr lang="en-US" sz="2800" b="1" dirty="0" smtClean="0"/>
              <a:t/>
            </a:r>
            <a:br>
              <a:rPr lang="en-US" sz="2800" b="1" dirty="0" smtClean="0"/>
            </a:br>
            <a:r>
              <a:rPr lang="en-US" sz="2800" b="1" dirty="0" smtClean="0">
                <a:solidFill>
                  <a:srgbClr val="FF0000"/>
                </a:solidFill>
              </a:rPr>
              <a:t>Distribution of Fe in the Human body</a:t>
            </a:r>
            <a:endParaRPr lang="en-US" sz="2800"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951575"/>
              </p:ext>
            </p:extLst>
          </p:nvPr>
        </p:nvGraphicFramePr>
        <p:xfrm>
          <a:off x="152400" y="1600201"/>
          <a:ext cx="8839200" cy="4114799"/>
        </p:xfrm>
        <a:graphic>
          <a:graphicData uri="http://schemas.openxmlformats.org/drawingml/2006/table">
            <a:tbl>
              <a:tblPr firstRow="1" bandRow="1">
                <a:tableStyleId>{5C22544A-7EE6-4342-B048-85BDC9FD1C3A}</a:tableStyleId>
              </a:tblPr>
              <a:tblGrid>
                <a:gridCol w="2946400"/>
                <a:gridCol w="2946400"/>
                <a:gridCol w="2946400"/>
              </a:tblGrid>
              <a:tr h="609995">
                <a:tc>
                  <a:txBody>
                    <a:bodyPr/>
                    <a:lstStyle/>
                    <a:p>
                      <a:pPr marL="0" marR="0" indent="0" algn="ctr" rtl="1">
                        <a:spcBef>
                          <a:spcPts val="0"/>
                        </a:spcBef>
                        <a:spcAft>
                          <a:spcPts val="0"/>
                        </a:spcAft>
                      </a:pPr>
                      <a:r>
                        <a:rPr lang="ar-SA" sz="2000" dirty="0">
                          <a:latin typeface="Times New Roman"/>
                          <a:ea typeface="Times New Roman"/>
                          <a:cs typeface="Simplified Arabic"/>
                        </a:rPr>
                        <a:t>المادة</a:t>
                      </a:r>
                      <a:endParaRPr lang="en-US" sz="2000" dirty="0">
                        <a:latin typeface="Times New Roman"/>
                        <a:ea typeface="Times New Roman"/>
                        <a:cs typeface="Simplified Arabic"/>
                      </a:endParaRPr>
                    </a:p>
                  </a:txBody>
                  <a:tcPr marL="68580" marR="68580" marT="0" marB="0"/>
                </a:tc>
                <a:tc>
                  <a:txBody>
                    <a:bodyPr/>
                    <a:lstStyle/>
                    <a:p>
                      <a:pPr marL="0" marR="0" indent="0" algn="ctr" rtl="1">
                        <a:spcBef>
                          <a:spcPts val="0"/>
                        </a:spcBef>
                        <a:spcAft>
                          <a:spcPts val="0"/>
                        </a:spcAft>
                      </a:pPr>
                      <a:r>
                        <a:rPr lang="ar-SA" sz="2000" dirty="0">
                          <a:latin typeface="Times New Roman"/>
                          <a:ea typeface="Times New Roman"/>
                          <a:cs typeface="Simplified Arabic"/>
                        </a:rPr>
                        <a:t>الكمية (مغم) </a:t>
                      </a:r>
                      <a:r>
                        <a:rPr lang="en-US" sz="2000" dirty="0">
                          <a:latin typeface="Times New Roman"/>
                          <a:ea typeface="Times New Roman"/>
                          <a:cs typeface="Simplified Arabic"/>
                        </a:rPr>
                        <a:t>mg</a:t>
                      </a:r>
                    </a:p>
                  </a:txBody>
                  <a:tcPr marL="68580" marR="68580" marT="0" marB="0"/>
                </a:tc>
                <a:tc>
                  <a:txBody>
                    <a:bodyPr/>
                    <a:lstStyle/>
                    <a:p>
                      <a:pPr marL="0" marR="0" indent="0" algn="ctr" rtl="1">
                        <a:spcBef>
                          <a:spcPts val="0"/>
                        </a:spcBef>
                        <a:spcAft>
                          <a:spcPts val="0"/>
                        </a:spcAft>
                      </a:pPr>
                      <a:r>
                        <a:rPr lang="en-US" sz="2000" dirty="0" smtClean="0">
                          <a:latin typeface="Times New Roman"/>
                          <a:ea typeface="Times New Roman"/>
                          <a:cs typeface="Simplified Arabic"/>
                        </a:rPr>
                        <a:t>percentage</a:t>
                      </a:r>
                      <a:r>
                        <a:rPr lang="ar-SA" sz="2000" dirty="0" smtClean="0">
                          <a:latin typeface="Times New Roman"/>
                          <a:ea typeface="Times New Roman"/>
                          <a:cs typeface="Simplified Arabic"/>
                        </a:rPr>
                        <a:t>%</a:t>
                      </a:r>
                      <a:endParaRPr lang="en-US" sz="2000" dirty="0">
                        <a:latin typeface="Times New Roman"/>
                        <a:ea typeface="Times New Roman"/>
                        <a:cs typeface="Simplified Arabic"/>
                      </a:endParaRPr>
                    </a:p>
                  </a:txBody>
                  <a:tcPr marL="68580" marR="68580" marT="0" marB="0"/>
                </a:tc>
              </a:tr>
              <a:tr h="626542">
                <a:tc>
                  <a:txBody>
                    <a:bodyPr/>
                    <a:lstStyle/>
                    <a:p>
                      <a:pPr marL="0" marR="0" indent="0" algn="ctr" rtl="1">
                        <a:spcBef>
                          <a:spcPts val="0"/>
                        </a:spcBef>
                        <a:spcAft>
                          <a:spcPts val="0"/>
                        </a:spcAft>
                      </a:pPr>
                      <a:endParaRPr lang="en-US" sz="2000" dirty="0">
                        <a:latin typeface="Times New Roman"/>
                        <a:ea typeface="Times New Roman"/>
                        <a:cs typeface="Simplified Arabic"/>
                      </a:endParaRPr>
                    </a:p>
                    <a:p>
                      <a:pPr marL="0" marR="0" indent="0" algn="ctr" rtl="1">
                        <a:spcBef>
                          <a:spcPts val="0"/>
                        </a:spcBef>
                        <a:spcAft>
                          <a:spcPts val="0"/>
                        </a:spcAft>
                      </a:pPr>
                      <a:r>
                        <a:rPr lang="ar-SA" sz="2000" b="1" dirty="0">
                          <a:latin typeface="Times New Roman"/>
                          <a:ea typeface="Times New Roman"/>
                          <a:cs typeface="Simplified Arabic"/>
                        </a:rPr>
                        <a:t>الهيموغلوبين (</a:t>
                      </a:r>
                      <a:r>
                        <a:rPr lang="en-US" sz="2000" b="1" dirty="0">
                          <a:latin typeface="Times New Roman"/>
                          <a:ea typeface="Times New Roman"/>
                          <a:cs typeface="Simplified Arabic"/>
                        </a:rPr>
                        <a:t>Hb</a:t>
                      </a:r>
                      <a:r>
                        <a:rPr lang="ar-SA" sz="2000" b="1" dirty="0">
                          <a:latin typeface="Times New Roman"/>
                          <a:ea typeface="Times New Roman"/>
                          <a:cs typeface="Simplified Arabic"/>
                        </a:rPr>
                        <a:t>)</a:t>
                      </a:r>
                      <a:endParaRPr lang="en-US" sz="2000" dirty="0">
                        <a:latin typeface="Times New Roman"/>
                        <a:ea typeface="Times New Roman"/>
                        <a:cs typeface="Simplified Arabic"/>
                      </a:endParaRPr>
                    </a:p>
                  </a:txBody>
                  <a:tcPr marL="68580" marR="68580" marT="0" marB="0"/>
                </a:tc>
                <a:tc>
                  <a:txBody>
                    <a:bodyPr/>
                    <a:lstStyle/>
                    <a:p>
                      <a:pPr marL="0" marR="0" indent="0" algn="ctr" rtl="1">
                        <a:spcBef>
                          <a:spcPts val="0"/>
                        </a:spcBef>
                        <a:spcAft>
                          <a:spcPts val="0"/>
                        </a:spcAft>
                      </a:pPr>
                      <a:r>
                        <a:rPr lang="ar-SA" sz="2000" b="1" dirty="0">
                          <a:latin typeface="Times New Roman"/>
                          <a:ea typeface="Times New Roman"/>
                          <a:cs typeface="Simplified Arabic"/>
                        </a:rPr>
                        <a:t>2500</a:t>
                      </a:r>
                      <a:endParaRPr lang="en-US" sz="2000" dirty="0">
                        <a:latin typeface="Times New Roman"/>
                        <a:ea typeface="Times New Roman"/>
                        <a:cs typeface="Simplified Arabic"/>
                      </a:endParaRPr>
                    </a:p>
                  </a:txBody>
                  <a:tcPr marL="68580" marR="68580" marT="0" marB="0"/>
                </a:tc>
                <a:tc>
                  <a:txBody>
                    <a:bodyPr/>
                    <a:lstStyle/>
                    <a:p>
                      <a:pPr marL="0" marR="0" indent="0" algn="ctr" rtl="1">
                        <a:spcBef>
                          <a:spcPts val="0"/>
                        </a:spcBef>
                        <a:spcAft>
                          <a:spcPts val="0"/>
                        </a:spcAft>
                      </a:pPr>
                      <a:r>
                        <a:rPr lang="ar-SA" sz="2000" b="1" dirty="0">
                          <a:latin typeface="Times New Roman"/>
                          <a:ea typeface="Times New Roman"/>
                          <a:cs typeface="Simplified Arabic"/>
                        </a:rPr>
                        <a:t>62.5</a:t>
                      </a:r>
                      <a:endParaRPr lang="en-US" sz="2000" dirty="0">
                        <a:latin typeface="Times New Roman"/>
                        <a:ea typeface="Times New Roman"/>
                        <a:cs typeface="Simplified Arabic"/>
                      </a:endParaRPr>
                    </a:p>
                  </a:txBody>
                  <a:tcPr marL="68580" marR="68580" marT="0" marB="0"/>
                </a:tc>
              </a:tr>
              <a:tr h="701912">
                <a:tc>
                  <a:txBody>
                    <a:bodyPr/>
                    <a:lstStyle/>
                    <a:p>
                      <a:pPr marL="0" marR="0" indent="0" algn="ctr" rtl="1">
                        <a:spcBef>
                          <a:spcPts val="0"/>
                        </a:spcBef>
                        <a:spcAft>
                          <a:spcPts val="0"/>
                        </a:spcAft>
                      </a:pPr>
                      <a:r>
                        <a:rPr lang="ar-SA" sz="2000" b="1" dirty="0">
                          <a:latin typeface="Times New Roman"/>
                          <a:ea typeface="Times New Roman"/>
                          <a:cs typeface="Simplified Arabic"/>
                        </a:rPr>
                        <a:t>المايوغلوبين (</a:t>
                      </a:r>
                      <a:r>
                        <a:rPr lang="en-US" sz="2000" b="1" dirty="0">
                          <a:latin typeface="Times New Roman"/>
                          <a:ea typeface="Times New Roman"/>
                          <a:cs typeface="Simplified Arabic"/>
                        </a:rPr>
                        <a:t>Mb</a:t>
                      </a:r>
                      <a:r>
                        <a:rPr lang="ar-SA" sz="2000" b="1" dirty="0">
                          <a:latin typeface="Times New Roman"/>
                          <a:ea typeface="Times New Roman"/>
                          <a:cs typeface="Simplified Arabic"/>
                        </a:rPr>
                        <a:t>) وإنزيم </a:t>
                      </a:r>
                      <a:r>
                        <a:rPr lang="en-US" sz="2000" b="1" dirty="0">
                          <a:latin typeface="Times New Roman"/>
                          <a:ea typeface="Times New Roman"/>
                          <a:cs typeface="Simplified Arabic"/>
                        </a:rPr>
                        <a:t>Cytochrom P450</a:t>
                      </a:r>
                      <a:endParaRPr lang="en-US" sz="2000" dirty="0">
                        <a:latin typeface="Times New Roman"/>
                        <a:ea typeface="Times New Roman"/>
                        <a:cs typeface="Simplified Arabic"/>
                      </a:endParaRPr>
                    </a:p>
                  </a:txBody>
                  <a:tcPr marL="68580" marR="68580" marT="0" marB="0"/>
                </a:tc>
                <a:tc>
                  <a:txBody>
                    <a:bodyPr/>
                    <a:lstStyle/>
                    <a:p>
                      <a:pPr marL="0" marR="0" indent="0" algn="ctr" rtl="1">
                        <a:spcBef>
                          <a:spcPts val="0"/>
                        </a:spcBef>
                        <a:spcAft>
                          <a:spcPts val="0"/>
                        </a:spcAft>
                      </a:pPr>
                      <a:r>
                        <a:rPr lang="ar-SA" sz="2000" b="1" dirty="0">
                          <a:latin typeface="Times New Roman"/>
                          <a:ea typeface="Times New Roman"/>
                          <a:cs typeface="Simplified Arabic"/>
                        </a:rPr>
                        <a:t>500</a:t>
                      </a:r>
                      <a:endParaRPr lang="en-US" sz="2000" dirty="0">
                        <a:latin typeface="Times New Roman"/>
                        <a:ea typeface="Times New Roman"/>
                        <a:cs typeface="Simplified Arabic"/>
                      </a:endParaRPr>
                    </a:p>
                  </a:txBody>
                  <a:tcPr marL="68580" marR="68580" marT="0" marB="0"/>
                </a:tc>
                <a:tc>
                  <a:txBody>
                    <a:bodyPr/>
                    <a:lstStyle/>
                    <a:p>
                      <a:pPr marL="0" marR="0" indent="0" algn="ctr" rtl="1">
                        <a:spcBef>
                          <a:spcPts val="0"/>
                        </a:spcBef>
                        <a:spcAft>
                          <a:spcPts val="0"/>
                        </a:spcAft>
                      </a:pPr>
                      <a:r>
                        <a:rPr lang="ar-SA" sz="2000" b="1" dirty="0">
                          <a:latin typeface="Times New Roman"/>
                          <a:ea typeface="Times New Roman"/>
                          <a:cs typeface="Simplified Arabic"/>
                        </a:rPr>
                        <a:t>12.5</a:t>
                      </a:r>
                      <a:endParaRPr lang="en-US" sz="2000" dirty="0">
                        <a:latin typeface="Times New Roman"/>
                        <a:ea typeface="Times New Roman"/>
                        <a:cs typeface="Simplified Arabic"/>
                      </a:endParaRPr>
                    </a:p>
                  </a:txBody>
                  <a:tcPr marL="68580" marR="68580" marT="0" marB="0"/>
                </a:tc>
              </a:tr>
              <a:tr h="626542">
                <a:tc>
                  <a:txBody>
                    <a:bodyPr/>
                    <a:lstStyle/>
                    <a:p>
                      <a:pPr marL="0" marR="0" indent="0" algn="ctr" rtl="1">
                        <a:spcBef>
                          <a:spcPts val="0"/>
                        </a:spcBef>
                        <a:spcAft>
                          <a:spcPts val="0"/>
                        </a:spcAft>
                      </a:pPr>
                      <a:r>
                        <a:rPr lang="ar-SA" sz="2000" b="1" dirty="0">
                          <a:latin typeface="Times New Roman"/>
                          <a:ea typeface="Times New Roman"/>
                          <a:cs typeface="Simplified Arabic"/>
                        </a:rPr>
                        <a:t>الحديد المنقول على شكل (</a:t>
                      </a:r>
                      <a:r>
                        <a:rPr lang="en-US" sz="2000" b="1" dirty="0">
                          <a:latin typeface="Times New Roman"/>
                          <a:ea typeface="Times New Roman"/>
                          <a:cs typeface="Simplified Arabic"/>
                        </a:rPr>
                        <a:t>Transferrin</a:t>
                      </a:r>
                      <a:r>
                        <a:rPr lang="ar-SA" sz="2000" b="1" dirty="0">
                          <a:latin typeface="Times New Roman"/>
                          <a:ea typeface="Times New Roman"/>
                          <a:cs typeface="Simplified Arabic"/>
                        </a:rPr>
                        <a:t>)</a:t>
                      </a:r>
                      <a:endParaRPr lang="en-US" sz="2000" dirty="0">
                        <a:latin typeface="Times New Roman"/>
                        <a:ea typeface="Times New Roman"/>
                        <a:cs typeface="Simplified Arabic"/>
                      </a:endParaRPr>
                    </a:p>
                  </a:txBody>
                  <a:tcPr marL="68580" marR="68580" marT="0" marB="0"/>
                </a:tc>
                <a:tc>
                  <a:txBody>
                    <a:bodyPr/>
                    <a:lstStyle/>
                    <a:p>
                      <a:pPr marL="0" marR="0" indent="0" algn="ctr" rtl="1">
                        <a:spcBef>
                          <a:spcPts val="0"/>
                        </a:spcBef>
                        <a:spcAft>
                          <a:spcPts val="0"/>
                        </a:spcAft>
                      </a:pPr>
                      <a:r>
                        <a:rPr lang="ar-SA" sz="2000" b="1" dirty="0">
                          <a:latin typeface="Times New Roman"/>
                          <a:ea typeface="Times New Roman"/>
                          <a:cs typeface="Simplified Arabic"/>
                        </a:rPr>
                        <a:t>3</a:t>
                      </a:r>
                      <a:endParaRPr lang="en-US" sz="2000" dirty="0">
                        <a:latin typeface="Times New Roman"/>
                        <a:ea typeface="Times New Roman"/>
                        <a:cs typeface="Simplified Arabic"/>
                      </a:endParaRPr>
                    </a:p>
                  </a:txBody>
                  <a:tcPr marL="68580" marR="68580" marT="0" marB="0"/>
                </a:tc>
                <a:tc>
                  <a:txBody>
                    <a:bodyPr/>
                    <a:lstStyle/>
                    <a:p>
                      <a:pPr marL="0" marR="0" indent="0" algn="ctr" rtl="1">
                        <a:spcBef>
                          <a:spcPts val="0"/>
                        </a:spcBef>
                        <a:spcAft>
                          <a:spcPts val="0"/>
                        </a:spcAft>
                      </a:pPr>
                      <a:r>
                        <a:rPr lang="ar-SA" sz="2000" b="1" dirty="0">
                          <a:latin typeface="Times New Roman"/>
                          <a:ea typeface="Times New Roman"/>
                          <a:cs typeface="Simplified Arabic"/>
                        </a:rPr>
                        <a:t>0.075</a:t>
                      </a:r>
                      <a:endParaRPr lang="en-US" sz="2000" dirty="0">
                        <a:latin typeface="Times New Roman"/>
                        <a:ea typeface="Times New Roman"/>
                        <a:cs typeface="Simplified Arabic"/>
                      </a:endParaRPr>
                    </a:p>
                  </a:txBody>
                  <a:tcPr marL="68580" marR="68580" marT="0" marB="0"/>
                </a:tc>
              </a:tr>
              <a:tr h="939813">
                <a:tc>
                  <a:txBody>
                    <a:bodyPr/>
                    <a:lstStyle/>
                    <a:p>
                      <a:pPr marL="0" marR="0" indent="0" algn="ctr" rtl="1">
                        <a:spcBef>
                          <a:spcPts val="0"/>
                        </a:spcBef>
                        <a:spcAft>
                          <a:spcPts val="0"/>
                        </a:spcAft>
                      </a:pPr>
                      <a:r>
                        <a:rPr lang="ar-SA" sz="2000" b="1" dirty="0">
                          <a:latin typeface="Times New Roman"/>
                          <a:ea typeface="Times New Roman"/>
                          <a:cs typeface="Simplified Arabic"/>
                        </a:rPr>
                        <a:t>الحديد في مخازنه (</a:t>
                      </a:r>
                      <a:r>
                        <a:rPr lang="en-US" sz="2000" b="1" dirty="0">
                          <a:latin typeface="Times New Roman"/>
                          <a:ea typeface="Times New Roman"/>
                          <a:cs typeface="Simplified Arabic"/>
                        </a:rPr>
                        <a:t>RES</a:t>
                      </a:r>
                      <a:r>
                        <a:rPr lang="ar-SA" sz="2000" b="1" dirty="0">
                          <a:latin typeface="Times New Roman"/>
                          <a:ea typeface="Times New Roman"/>
                          <a:cs typeface="Simplified Arabic"/>
                        </a:rPr>
                        <a:t>) على شكل </a:t>
                      </a:r>
                      <a:r>
                        <a:rPr lang="en-US" sz="2000" b="1" dirty="0">
                          <a:latin typeface="Times New Roman"/>
                          <a:ea typeface="Times New Roman"/>
                          <a:cs typeface="Simplified Arabic"/>
                        </a:rPr>
                        <a:t>Ferritin and Hemosiderin</a:t>
                      </a:r>
                      <a:endParaRPr lang="en-US" sz="2000" dirty="0">
                        <a:latin typeface="Times New Roman"/>
                        <a:ea typeface="Times New Roman"/>
                        <a:cs typeface="Simplified Arabic"/>
                      </a:endParaRPr>
                    </a:p>
                  </a:txBody>
                  <a:tcPr marL="68580" marR="68580" marT="0" marB="0"/>
                </a:tc>
                <a:tc>
                  <a:txBody>
                    <a:bodyPr/>
                    <a:lstStyle/>
                    <a:p>
                      <a:pPr marL="0" marR="0" indent="0" algn="ctr" rtl="1">
                        <a:spcBef>
                          <a:spcPts val="0"/>
                        </a:spcBef>
                        <a:spcAft>
                          <a:spcPts val="0"/>
                        </a:spcAft>
                      </a:pPr>
                      <a:r>
                        <a:rPr lang="ar-SA" sz="2000" b="1">
                          <a:latin typeface="Times New Roman"/>
                          <a:ea typeface="Times New Roman"/>
                          <a:cs typeface="Simplified Arabic"/>
                        </a:rPr>
                        <a:t>600 ـ 1000</a:t>
                      </a:r>
                      <a:endParaRPr lang="en-US" sz="2000" dirty="0">
                        <a:latin typeface="Times New Roman"/>
                        <a:ea typeface="Times New Roman"/>
                        <a:cs typeface="Simplified Arabic"/>
                      </a:endParaRPr>
                    </a:p>
                  </a:txBody>
                  <a:tcPr marL="68580" marR="68580" marT="0" marB="0"/>
                </a:tc>
                <a:tc>
                  <a:txBody>
                    <a:bodyPr/>
                    <a:lstStyle/>
                    <a:p>
                      <a:pPr marL="0" marR="0" indent="0" algn="ctr" rtl="1">
                        <a:spcBef>
                          <a:spcPts val="0"/>
                        </a:spcBef>
                        <a:spcAft>
                          <a:spcPts val="0"/>
                        </a:spcAft>
                      </a:pPr>
                      <a:r>
                        <a:rPr lang="ar-SA" sz="2000" b="1" dirty="0">
                          <a:latin typeface="Times New Roman"/>
                          <a:ea typeface="Times New Roman"/>
                          <a:cs typeface="Simplified Arabic"/>
                        </a:rPr>
                        <a:t>25</a:t>
                      </a:r>
                      <a:endParaRPr lang="en-US" sz="2000" dirty="0">
                        <a:latin typeface="Times New Roman"/>
                        <a:ea typeface="Times New Roman"/>
                        <a:cs typeface="Simplified Arabic"/>
                      </a:endParaRPr>
                    </a:p>
                  </a:txBody>
                  <a:tcPr marL="68580" marR="68580" marT="0" marB="0"/>
                </a:tc>
              </a:tr>
              <a:tr h="609995">
                <a:tc>
                  <a:txBody>
                    <a:bodyPr/>
                    <a:lstStyle/>
                    <a:p>
                      <a:pPr marL="0" marR="0" indent="0" algn="ctr" rtl="1">
                        <a:spcBef>
                          <a:spcPts val="0"/>
                        </a:spcBef>
                        <a:spcAft>
                          <a:spcPts val="0"/>
                        </a:spcAft>
                      </a:pPr>
                      <a:r>
                        <a:rPr lang="ar-SA" sz="2000" b="1">
                          <a:latin typeface="Times New Roman"/>
                          <a:ea typeface="Times New Roman"/>
                          <a:cs typeface="Simplified Arabic"/>
                        </a:rPr>
                        <a:t>المجموع</a:t>
                      </a:r>
                      <a:endParaRPr lang="en-US" sz="2000" dirty="0">
                        <a:latin typeface="Times New Roman"/>
                        <a:ea typeface="Times New Roman"/>
                        <a:cs typeface="Simplified Arabic"/>
                      </a:endParaRPr>
                    </a:p>
                  </a:txBody>
                  <a:tcPr marL="68580" marR="68580" marT="0" marB="0"/>
                </a:tc>
                <a:tc>
                  <a:txBody>
                    <a:bodyPr/>
                    <a:lstStyle/>
                    <a:p>
                      <a:pPr marL="0" marR="0" indent="0" algn="ctr" rtl="0">
                        <a:spcBef>
                          <a:spcPts val="0"/>
                        </a:spcBef>
                        <a:spcAft>
                          <a:spcPts val="0"/>
                        </a:spcAft>
                      </a:pPr>
                      <a:r>
                        <a:rPr lang="en-US" sz="2000" b="1" u="sng" dirty="0">
                          <a:latin typeface="Times New Roman"/>
                          <a:ea typeface="Times New Roman"/>
                          <a:cs typeface="Times New Roman"/>
                        </a:rPr>
                        <a:t>~</a:t>
                      </a:r>
                      <a:r>
                        <a:rPr lang="en-US" sz="2000" b="1" dirty="0">
                          <a:latin typeface="Times New Roman"/>
                          <a:ea typeface="Times New Roman"/>
                          <a:cs typeface="Times New Roman"/>
                        </a:rPr>
                        <a:t>    </a:t>
                      </a:r>
                      <a:r>
                        <a:rPr lang="ar-SA" sz="2000" b="1" dirty="0">
                          <a:latin typeface="Times New Roman"/>
                          <a:ea typeface="Times New Roman"/>
                          <a:cs typeface="Simplified Arabic"/>
                        </a:rPr>
                        <a:t>4000</a:t>
                      </a:r>
                      <a:endParaRPr lang="en-US" sz="2000" dirty="0">
                        <a:latin typeface="Times New Roman"/>
                        <a:ea typeface="Times New Roman"/>
                        <a:cs typeface="Simplified Arabic"/>
                      </a:endParaRPr>
                    </a:p>
                  </a:txBody>
                  <a:tcPr marL="68580" marR="68580" marT="0" marB="0"/>
                </a:tc>
                <a:tc>
                  <a:txBody>
                    <a:bodyPr/>
                    <a:lstStyle/>
                    <a:p>
                      <a:pPr marL="0" marR="0" indent="0" algn="ctr" rtl="1">
                        <a:spcBef>
                          <a:spcPts val="0"/>
                        </a:spcBef>
                        <a:spcAft>
                          <a:spcPts val="0"/>
                        </a:spcAft>
                      </a:pPr>
                      <a:r>
                        <a:rPr lang="ar-SA" sz="2000" b="1" dirty="0">
                          <a:latin typeface="Times New Roman"/>
                          <a:ea typeface="Times New Roman"/>
                          <a:cs typeface="Simplified Arabic"/>
                        </a:rPr>
                        <a:t>100</a:t>
                      </a:r>
                      <a:endParaRPr lang="en-US" sz="2000" dirty="0">
                        <a:latin typeface="Times New Roman"/>
                        <a:ea typeface="Times New Roman"/>
                        <a:cs typeface="Simplified Arabic"/>
                      </a:endParaRPr>
                    </a:p>
                  </a:txBody>
                  <a:tcPr marL="68580" marR="68580" marT="0" marB="0"/>
                </a:tc>
              </a:tr>
            </a:tbl>
          </a:graphicData>
        </a:graphic>
      </p:graphicFrame>
      <p:sp>
        <p:nvSpPr>
          <p:cNvPr id="6" name="Rectangle 5"/>
          <p:cNvSpPr/>
          <p:nvPr/>
        </p:nvSpPr>
        <p:spPr>
          <a:xfrm>
            <a:off x="228600" y="5943600"/>
            <a:ext cx="8686800" cy="461665"/>
          </a:xfrm>
          <a:prstGeom prst="rect">
            <a:avLst/>
          </a:prstGeom>
        </p:spPr>
        <p:txBody>
          <a:bodyPr wrap="square">
            <a:spAutoFit/>
          </a:bodyPr>
          <a:lstStyle/>
          <a:p>
            <a:pPr algn="ctr" rtl="1"/>
            <a:r>
              <a:rPr lang="ar-SA" sz="2400" b="1" dirty="0" smtClean="0"/>
              <a:t>ملحوظة : </a:t>
            </a:r>
            <a:r>
              <a:rPr lang="ar-SA" sz="2000" b="1" dirty="0" smtClean="0"/>
              <a:t>كمية الحديد في جسم الانسان ( </a:t>
            </a:r>
            <a:r>
              <a:rPr lang="ar-SA" sz="2000" b="1" dirty="0" smtClean="0">
                <a:solidFill>
                  <a:srgbClr val="FF0000"/>
                </a:solidFill>
              </a:rPr>
              <a:t>المرأة </a:t>
            </a:r>
            <a:r>
              <a:rPr lang="ar-SA" sz="2000" b="1" dirty="0" smtClean="0"/>
              <a:t>) اقل من الانسان (الرجل) بنحو </a:t>
            </a:r>
            <a:r>
              <a:rPr lang="ar-SA" sz="2000" b="1" dirty="0" smtClean="0">
                <a:solidFill>
                  <a:srgbClr val="FF0000"/>
                </a:solidFill>
              </a:rPr>
              <a:t>( 1</a:t>
            </a:r>
            <a:r>
              <a:rPr lang="ar-SA" sz="2000" b="1" dirty="0" smtClean="0"/>
              <a:t> ) غم </a:t>
            </a:r>
            <a:endParaRPr lang="en-US" sz="2000" dirty="0"/>
          </a:p>
        </p:txBody>
      </p:sp>
    </p:spTree>
    <p:extLst>
      <p:ext uri="{BB962C8B-B14F-4D97-AF65-F5344CB8AC3E}">
        <p14:creationId xmlns:p14="http://schemas.microsoft.com/office/powerpoint/2010/main" val="3798777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5400" cy="1643063"/>
          </a:xfrm>
        </p:spPr>
        <p:txBody>
          <a:bodyPr>
            <a:noAutofit/>
          </a:bodyPr>
          <a:lstStyle/>
          <a:p>
            <a:pPr rtl="1">
              <a:defRPr/>
            </a:pPr>
            <a:r>
              <a:rPr lang="ar-SA" sz="3200" b="1" dirty="0" smtClean="0"/>
              <a:t>كريات الدم الحمراء والهيموغلوبين والذي </a:t>
            </a:r>
            <a:r>
              <a:rPr lang="ar-SA" sz="3200" b="1" dirty="0" smtClean="0">
                <a:solidFill>
                  <a:srgbClr val="C00000"/>
                </a:solidFill>
              </a:rPr>
              <a:t>مركزه الحديد </a:t>
            </a:r>
            <a:r>
              <a:rPr lang="en-US" sz="3200" b="1" dirty="0" smtClean="0">
                <a:solidFill>
                  <a:srgbClr val="C00000"/>
                </a:solidFill>
              </a:rPr>
              <a:t>Fe</a:t>
            </a:r>
            <a:r>
              <a:rPr lang="ar-SA" sz="3200" b="1" dirty="0" smtClean="0">
                <a:solidFill>
                  <a:srgbClr val="C00000"/>
                </a:solidFill>
              </a:rPr>
              <a:t/>
            </a:r>
            <a:br>
              <a:rPr lang="ar-SA" sz="3200" b="1" dirty="0" smtClean="0">
                <a:solidFill>
                  <a:srgbClr val="C00000"/>
                </a:solidFill>
              </a:rPr>
            </a:br>
            <a:r>
              <a:rPr lang="en-US" sz="3200" b="1" dirty="0" smtClean="0"/>
              <a:t>RBC , Hb and Iron (Heam)</a:t>
            </a:r>
            <a:endParaRPr lang="ar-SA" sz="3200" b="1" dirty="0"/>
          </a:p>
        </p:txBody>
      </p:sp>
      <p:pic>
        <p:nvPicPr>
          <p:cNvPr id="55299" name="Content Placeholder 3" descr="958_1246814900.jpg"/>
          <p:cNvPicPr>
            <a:picLocks noGrp="1" noChangeAspect="1"/>
          </p:cNvPicPr>
          <p:nvPr>
            <p:ph idx="1"/>
          </p:nvPr>
        </p:nvPicPr>
        <p:blipFill>
          <a:blip r:embed="rId2" cstate="print"/>
          <a:stretch>
            <a:fillRect/>
          </a:stretch>
        </p:blipFill>
        <p:spPr>
          <a:xfrm>
            <a:off x="1700842" y="2027237"/>
            <a:ext cx="5742316" cy="4525963"/>
          </a:xfrm>
        </p:spPr>
      </p:pic>
    </p:spTree>
    <p:extLst>
      <p:ext uri="{BB962C8B-B14F-4D97-AF65-F5344CB8AC3E}">
        <p14:creationId xmlns:p14="http://schemas.microsoft.com/office/powerpoint/2010/main" val="2400834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Content Placeholder 3" descr="untitled56.JPG"/>
          <p:cNvPicPr>
            <a:picLocks noGrp="1" noChangeAspect="1"/>
          </p:cNvPicPr>
          <p:nvPr>
            <p:ph idx="1"/>
          </p:nvPr>
        </p:nvPicPr>
        <p:blipFill>
          <a:blip r:embed="rId2" cstate="print"/>
          <a:srcRect/>
          <a:stretch>
            <a:fillRect/>
          </a:stretch>
        </p:blipFill>
        <p:spPr>
          <a:xfrm>
            <a:off x="571500" y="504825"/>
            <a:ext cx="7858125" cy="6048375"/>
          </a:xfrm>
        </p:spPr>
      </p:pic>
    </p:spTree>
    <p:extLst>
      <p:ext uri="{BB962C8B-B14F-4D97-AF65-F5344CB8AC3E}">
        <p14:creationId xmlns:p14="http://schemas.microsoft.com/office/powerpoint/2010/main" val="162008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sfgsdgfs"/>
          <p:cNvPicPr>
            <a:picLocks noChangeAspect="1" noChangeArrowheads="1"/>
          </p:cNvPicPr>
          <p:nvPr/>
        </p:nvPicPr>
        <p:blipFill>
          <a:blip r:embed="rId3" cstate="print"/>
          <a:srcRect/>
          <a:stretch>
            <a:fillRect/>
          </a:stretch>
        </p:blipFill>
        <p:spPr bwMode="auto">
          <a:xfrm>
            <a:off x="684213" y="1360488"/>
            <a:ext cx="2089150" cy="1708150"/>
          </a:xfrm>
          <a:prstGeom prst="rect">
            <a:avLst/>
          </a:prstGeom>
          <a:noFill/>
          <a:ln w="12700" algn="ctr">
            <a:solidFill>
              <a:srgbClr val="00FF00"/>
            </a:solidFill>
            <a:miter lim="800000"/>
            <a:headEnd/>
            <a:tailEnd/>
          </a:ln>
        </p:spPr>
      </p:pic>
      <p:pic>
        <p:nvPicPr>
          <p:cNvPr id="62467" name="Picture 3" descr="sdfgsdg"/>
          <p:cNvPicPr>
            <a:picLocks noChangeAspect="1" noChangeArrowheads="1"/>
          </p:cNvPicPr>
          <p:nvPr/>
        </p:nvPicPr>
        <p:blipFill>
          <a:blip r:embed="rId4" cstate="print"/>
          <a:srcRect/>
          <a:stretch>
            <a:fillRect/>
          </a:stretch>
        </p:blipFill>
        <p:spPr bwMode="auto">
          <a:xfrm>
            <a:off x="3276600" y="1352550"/>
            <a:ext cx="1873250" cy="1716088"/>
          </a:xfrm>
          <a:prstGeom prst="rect">
            <a:avLst/>
          </a:prstGeom>
          <a:noFill/>
          <a:ln w="12700" algn="ctr">
            <a:solidFill>
              <a:srgbClr val="00FF00"/>
            </a:solidFill>
            <a:miter lim="800000"/>
            <a:headEnd/>
            <a:tailEnd/>
          </a:ln>
        </p:spPr>
      </p:pic>
      <p:pic>
        <p:nvPicPr>
          <p:cNvPr id="62468" name="Picture 4" descr="sfgsdfgsdf"/>
          <p:cNvPicPr>
            <a:picLocks noChangeAspect="1" noChangeArrowheads="1"/>
          </p:cNvPicPr>
          <p:nvPr/>
        </p:nvPicPr>
        <p:blipFill>
          <a:blip r:embed="rId5" cstate="print"/>
          <a:srcRect/>
          <a:stretch>
            <a:fillRect/>
          </a:stretch>
        </p:blipFill>
        <p:spPr bwMode="auto">
          <a:xfrm>
            <a:off x="7019925" y="4149725"/>
            <a:ext cx="1800225" cy="2016125"/>
          </a:xfrm>
          <a:prstGeom prst="rect">
            <a:avLst/>
          </a:prstGeom>
          <a:noFill/>
          <a:ln w="12700" algn="ctr">
            <a:solidFill>
              <a:srgbClr val="00FF00"/>
            </a:solidFill>
            <a:miter lim="800000"/>
            <a:headEnd/>
            <a:tailEnd/>
          </a:ln>
        </p:spPr>
      </p:pic>
      <p:pic>
        <p:nvPicPr>
          <p:cNvPr id="62469" name="Picture 5" descr="asdfsdfasdf"/>
          <p:cNvPicPr>
            <a:picLocks noChangeAspect="1" noChangeArrowheads="1"/>
          </p:cNvPicPr>
          <p:nvPr/>
        </p:nvPicPr>
        <p:blipFill>
          <a:blip r:embed="rId6" cstate="print"/>
          <a:srcRect/>
          <a:stretch>
            <a:fillRect/>
          </a:stretch>
        </p:blipFill>
        <p:spPr bwMode="auto">
          <a:xfrm>
            <a:off x="4787900" y="4149725"/>
            <a:ext cx="1876425" cy="2016125"/>
          </a:xfrm>
          <a:prstGeom prst="rect">
            <a:avLst/>
          </a:prstGeom>
          <a:noFill/>
          <a:ln w="12700" algn="ctr">
            <a:solidFill>
              <a:srgbClr val="00FF00"/>
            </a:solidFill>
            <a:miter lim="800000"/>
            <a:headEnd/>
            <a:tailEnd/>
          </a:ln>
        </p:spPr>
      </p:pic>
      <p:pic>
        <p:nvPicPr>
          <p:cNvPr id="62470" name="Picture 6" descr="sdfasdfasd"/>
          <p:cNvPicPr>
            <a:picLocks noChangeAspect="1" noChangeArrowheads="1"/>
          </p:cNvPicPr>
          <p:nvPr/>
        </p:nvPicPr>
        <p:blipFill>
          <a:blip r:embed="rId7" cstate="print"/>
          <a:srcRect b="16994"/>
          <a:stretch>
            <a:fillRect/>
          </a:stretch>
        </p:blipFill>
        <p:spPr bwMode="auto">
          <a:xfrm>
            <a:off x="2411413" y="4149725"/>
            <a:ext cx="1905000" cy="2016125"/>
          </a:xfrm>
          <a:prstGeom prst="rect">
            <a:avLst/>
          </a:prstGeom>
          <a:noFill/>
          <a:ln w="12700" algn="ctr">
            <a:solidFill>
              <a:srgbClr val="00FF00"/>
            </a:solidFill>
            <a:miter lim="800000"/>
            <a:headEnd/>
            <a:tailEnd/>
          </a:ln>
        </p:spPr>
      </p:pic>
      <p:pic>
        <p:nvPicPr>
          <p:cNvPr id="62471" name="Picture 7" descr="asdgfasdfasdfas"/>
          <p:cNvPicPr>
            <a:picLocks noChangeAspect="1" noChangeArrowheads="1"/>
          </p:cNvPicPr>
          <p:nvPr/>
        </p:nvPicPr>
        <p:blipFill>
          <a:blip r:embed="rId8" cstate="print"/>
          <a:srcRect b="18111"/>
          <a:stretch>
            <a:fillRect/>
          </a:stretch>
        </p:blipFill>
        <p:spPr bwMode="auto">
          <a:xfrm>
            <a:off x="179388" y="4078288"/>
            <a:ext cx="1839912" cy="2087562"/>
          </a:xfrm>
          <a:prstGeom prst="rect">
            <a:avLst/>
          </a:prstGeom>
          <a:noFill/>
          <a:ln w="12700" algn="ctr">
            <a:solidFill>
              <a:srgbClr val="00FF00"/>
            </a:solidFill>
            <a:miter lim="800000"/>
            <a:headEnd/>
            <a:tailEnd/>
          </a:ln>
        </p:spPr>
      </p:pic>
      <p:sp>
        <p:nvSpPr>
          <p:cNvPr id="62472" name="Text Box 8"/>
          <p:cNvSpPr txBox="1">
            <a:spLocks noChangeArrowheads="1"/>
          </p:cNvSpPr>
          <p:nvPr/>
        </p:nvSpPr>
        <p:spPr bwMode="auto">
          <a:xfrm>
            <a:off x="1042988" y="6237288"/>
            <a:ext cx="7632700" cy="523220"/>
          </a:xfrm>
          <a:prstGeom prst="rect">
            <a:avLst/>
          </a:prstGeom>
          <a:noFill/>
          <a:ln w="9525">
            <a:noFill/>
            <a:miter lim="800000"/>
            <a:headEnd/>
            <a:tailEnd/>
          </a:ln>
        </p:spPr>
        <p:txBody>
          <a:bodyPr>
            <a:spAutoFit/>
          </a:bodyPr>
          <a:lstStyle/>
          <a:p>
            <a:pPr algn="ctr" rtl="1"/>
            <a:r>
              <a:rPr lang="ar-SA" sz="2800" b="1" dirty="0">
                <a:solidFill>
                  <a:srgbClr val="111111"/>
                </a:solidFill>
                <a:latin typeface="Calibri" pitchFamily="34" charset="0"/>
                <a:cs typeface="Simplified Arabic" pitchFamily="18" charset="-78"/>
              </a:rPr>
              <a:t>فَتَبَارَكَ اللَّهُ أَحْسَنُ الْخَالِقِينَ</a:t>
            </a:r>
            <a:r>
              <a:rPr lang="ar-SA" sz="2800" dirty="0">
                <a:solidFill>
                  <a:srgbClr val="111111"/>
                </a:solidFill>
                <a:latin typeface="Calibri" pitchFamily="34" charset="0"/>
                <a:cs typeface="Simplified Arabic" pitchFamily="18" charset="-78"/>
              </a:rPr>
              <a:t> [ المؤمنون : 12- 14]</a:t>
            </a:r>
            <a:endParaRPr lang="en-US" sz="2800" dirty="0">
              <a:solidFill>
                <a:srgbClr val="111111"/>
              </a:solidFill>
              <a:latin typeface="Calibri" pitchFamily="34" charset="0"/>
              <a:cs typeface="Simplified Arabic" pitchFamily="18" charset="-78"/>
            </a:endParaRPr>
          </a:p>
        </p:txBody>
      </p:sp>
      <p:sp>
        <p:nvSpPr>
          <p:cNvPr id="62473" name="Text Box 9"/>
          <p:cNvSpPr txBox="1">
            <a:spLocks noChangeArrowheads="1"/>
          </p:cNvSpPr>
          <p:nvPr/>
        </p:nvSpPr>
        <p:spPr bwMode="auto">
          <a:xfrm>
            <a:off x="-107950" y="595312"/>
            <a:ext cx="9217025" cy="461665"/>
          </a:xfrm>
          <a:prstGeom prst="rect">
            <a:avLst/>
          </a:prstGeom>
          <a:noFill/>
          <a:ln w="9525">
            <a:noFill/>
            <a:miter lim="800000"/>
            <a:headEnd/>
            <a:tailEnd/>
          </a:ln>
        </p:spPr>
        <p:txBody>
          <a:bodyPr wrap="square">
            <a:spAutoFit/>
          </a:bodyPr>
          <a:lstStyle/>
          <a:p>
            <a:pPr algn="r" rtl="1"/>
            <a:r>
              <a:rPr lang="ar-SA" sz="2400" b="1" dirty="0" smtClean="0">
                <a:solidFill>
                  <a:srgbClr val="111111"/>
                </a:solidFill>
                <a:latin typeface="Calibri" pitchFamily="34" charset="0"/>
                <a:cs typeface="Simplified Arabic" pitchFamily="18" charset="-78"/>
              </a:rPr>
              <a:t>(</a:t>
            </a:r>
            <a:r>
              <a:rPr lang="ar-SA" sz="2400" dirty="0" smtClean="0">
                <a:solidFill>
                  <a:srgbClr val="111111"/>
                </a:solidFill>
                <a:latin typeface="Calibri" pitchFamily="34" charset="0"/>
                <a:cs typeface="Simplified Arabic" pitchFamily="18" charset="-78"/>
              </a:rPr>
              <a:t>وَلَقَدْ </a:t>
            </a:r>
            <a:r>
              <a:rPr lang="ar-SA" sz="2400" dirty="0">
                <a:solidFill>
                  <a:srgbClr val="111111"/>
                </a:solidFill>
                <a:latin typeface="Calibri" pitchFamily="34" charset="0"/>
                <a:cs typeface="Simplified Arabic" pitchFamily="18" charset="-78"/>
              </a:rPr>
              <a:t>خَلَقْنَا الْإِنْسَانَ مِنْ سُلَالَةٍ مِنْ</a:t>
            </a:r>
            <a:r>
              <a:rPr lang="ar-SA" sz="2400" dirty="0">
                <a:solidFill>
                  <a:schemeClr val="bg1"/>
                </a:solidFill>
                <a:latin typeface="Calibri" pitchFamily="34" charset="0"/>
                <a:cs typeface="Simplified Arabic" pitchFamily="18" charset="-78"/>
              </a:rPr>
              <a:t> </a:t>
            </a:r>
            <a:r>
              <a:rPr lang="ar-SA" sz="2400" dirty="0">
                <a:solidFill>
                  <a:srgbClr val="FF0000"/>
                </a:solidFill>
                <a:latin typeface="Calibri" pitchFamily="34" charset="0"/>
                <a:cs typeface="Simplified Arabic" pitchFamily="18" charset="-78"/>
              </a:rPr>
              <a:t>طِينٍ</a:t>
            </a:r>
            <a:r>
              <a:rPr lang="ar-SA" sz="2400" dirty="0">
                <a:solidFill>
                  <a:schemeClr val="bg1"/>
                </a:solidFill>
                <a:latin typeface="Calibri" pitchFamily="34" charset="0"/>
                <a:cs typeface="Simplified Arabic" pitchFamily="18" charset="-78"/>
              </a:rPr>
              <a:t> </a:t>
            </a:r>
            <a:r>
              <a:rPr lang="ar-SA" sz="2400" dirty="0">
                <a:solidFill>
                  <a:srgbClr val="111111"/>
                </a:solidFill>
                <a:latin typeface="Calibri" pitchFamily="34" charset="0"/>
                <a:cs typeface="Simplified Arabic" pitchFamily="18" charset="-78"/>
              </a:rPr>
              <a:t>ثُمَّ جَعَلْنَاهُ</a:t>
            </a:r>
            <a:r>
              <a:rPr lang="ar-SA" sz="2400" dirty="0">
                <a:solidFill>
                  <a:schemeClr val="bg1"/>
                </a:solidFill>
                <a:latin typeface="Calibri" pitchFamily="34" charset="0"/>
                <a:cs typeface="Simplified Arabic" pitchFamily="18" charset="-78"/>
              </a:rPr>
              <a:t> </a:t>
            </a:r>
            <a:r>
              <a:rPr lang="ar-SA" sz="2400" dirty="0">
                <a:solidFill>
                  <a:srgbClr val="FF0000"/>
                </a:solidFill>
                <a:latin typeface="Calibri" pitchFamily="34" charset="0"/>
                <a:cs typeface="Simplified Arabic" pitchFamily="18" charset="-78"/>
              </a:rPr>
              <a:t>نُطْفَةً</a:t>
            </a:r>
            <a:r>
              <a:rPr lang="ar-SA" sz="2400" dirty="0">
                <a:solidFill>
                  <a:schemeClr val="bg1"/>
                </a:solidFill>
                <a:latin typeface="Calibri" pitchFamily="34" charset="0"/>
                <a:cs typeface="Simplified Arabic" pitchFamily="18" charset="-78"/>
              </a:rPr>
              <a:t> </a:t>
            </a:r>
            <a:r>
              <a:rPr lang="ar-SA" sz="2400" dirty="0">
                <a:solidFill>
                  <a:srgbClr val="111111"/>
                </a:solidFill>
                <a:latin typeface="Calibri" pitchFamily="34" charset="0"/>
                <a:cs typeface="Simplified Arabic" pitchFamily="18" charset="-78"/>
              </a:rPr>
              <a:t>فِي قَرَارٍ مَكِينٍ ثُمَّ خَلَقْنَا النُّطْفَةَ</a:t>
            </a:r>
            <a:r>
              <a:rPr lang="ar-SA" sz="2400" dirty="0">
                <a:solidFill>
                  <a:schemeClr val="bg1"/>
                </a:solidFill>
                <a:latin typeface="Calibri" pitchFamily="34" charset="0"/>
                <a:cs typeface="Simplified Arabic" pitchFamily="18" charset="-78"/>
              </a:rPr>
              <a:t> </a:t>
            </a:r>
            <a:r>
              <a:rPr lang="ar-SA" sz="2400" dirty="0" smtClean="0">
                <a:solidFill>
                  <a:srgbClr val="FF0000"/>
                </a:solidFill>
                <a:latin typeface="Calibri" pitchFamily="34" charset="0"/>
                <a:cs typeface="Simplified Arabic" pitchFamily="18" charset="-78"/>
              </a:rPr>
              <a:t>عَلَقَةً)</a:t>
            </a:r>
            <a:endParaRPr lang="ar-SA" sz="2800" dirty="0">
              <a:solidFill>
                <a:schemeClr val="bg1"/>
              </a:solidFill>
              <a:latin typeface="Calibri" pitchFamily="34" charset="0"/>
              <a:cs typeface="Simplified Arabic" pitchFamily="18" charset="-78"/>
            </a:endParaRPr>
          </a:p>
        </p:txBody>
      </p:sp>
      <p:pic>
        <p:nvPicPr>
          <p:cNvPr id="62474" name="Picture 10" descr="sfgsfgsdfgsd"/>
          <p:cNvPicPr>
            <a:picLocks noChangeAspect="1" noChangeArrowheads="1"/>
          </p:cNvPicPr>
          <p:nvPr/>
        </p:nvPicPr>
        <p:blipFill>
          <a:blip r:embed="rId9" cstate="print"/>
          <a:srcRect/>
          <a:stretch>
            <a:fillRect/>
          </a:stretch>
        </p:blipFill>
        <p:spPr bwMode="auto">
          <a:xfrm>
            <a:off x="5580063" y="1339850"/>
            <a:ext cx="2305050" cy="1728788"/>
          </a:xfrm>
          <a:prstGeom prst="rect">
            <a:avLst/>
          </a:prstGeom>
          <a:noFill/>
          <a:ln w="12700">
            <a:solidFill>
              <a:srgbClr val="00FF00"/>
            </a:solidFill>
            <a:miter lim="800000"/>
            <a:headEnd/>
            <a:tailEnd/>
          </a:ln>
        </p:spPr>
      </p:pic>
      <p:sp>
        <p:nvSpPr>
          <p:cNvPr id="62475" name="Text Box 11"/>
          <p:cNvSpPr txBox="1">
            <a:spLocks noChangeArrowheads="1"/>
          </p:cNvSpPr>
          <p:nvPr/>
        </p:nvSpPr>
        <p:spPr bwMode="auto">
          <a:xfrm>
            <a:off x="228600" y="3259138"/>
            <a:ext cx="8736013" cy="457200"/>
          </a:xfrm>
          <a:prstGeom prst="rect">
            <a:avLst/>
          </a:prstGeom>
          <a:noFill/>
          <a:ln w="9525">
            <a:noFill/>
            <a:miter lim="800000"/>
            <a:headEnd/>
            <a:tailEnd/>
          </a:ln>
        </p:spPr>
        <p:txBody>
          <a:bodyPr wrap="square">
            <a:spAutoFit/>
          </a:bodyPr>
          <a:lstStyle/>
          <a:p>
            <a:pPr algn="ctr" rtl="1"/>
            <a:r>
              <a:rPr lang="ar-SA" sz="2400" dirty="0">
                <a:solidFill>
                  <a:srgbClr val="111111"/>
                </a:solidFill>
                <a:latin typeface="Calibri" pitchFamily="34" charset="0"/>
                <a:cs typeface="Simplified Arabic" pitchFamily="18" charset="-78"/>
              </a:rPr>
              <a:t>فَخَلَقْنَا الْعَلَقَةَ</a:t>
            </a:r>
            <a:r>
              <a:rPr lang="ar-SA" sz="2400" dirty="0">
                <a:solidFill>
                  <a:schemeClr val="bg1"/>
                </a:solidFill>
                <a:latin typeface="Calibri" pitchFamily="34" charset="0"/>
                <a:cs typeface="Simplified Arabic" pitchFamily="18" charset="-78"/>
              </a:rPr>
              <a:t> </a:t>
            </a:r>
            <a:r>
              <a:rPr lang="ar-SA" sz="2400" dirty="0">
                <a:solidFill>
                  <a:srgbClr val="FF0000"/>
                </a:solidFill>
                <a:latin typeface="Calibri" pitchFamily="34" charset="0"/>
                <a:cs typeface="Simplified Arabic" pitchFamily="18" charset="-78"/>
              </a:rPr>
              <a:t>مُضْغَةً</a:t>
            </a:r>
            <a:r>
              <a:rPr lang="ar-SA" sz="2400" dirty="0">
                <a:solidFill>
                  <a:schemeClr val="bg1"/>
                </a:solidFill>
                <a:latin typeface="Calibri" pitchFamily="34" charset="0"/>
                <a:cs typeface="Simplified Arabic" pitchFamily="18" charset="-78"/>
              </a:rPr>
              <a:t> </a:t>
            </a:r>
            <a:r>
              <a:rPr lang="ar-SA" sz="2400" dirty="0">
                <a:solidFill>
                  <a:srgbClr val="111111"/>
                </a:solidFill>
                <a:latin typeface="Calibri" pitchFamily="34" charset="0"/>
                <a:cs typeface="Simplified Arabic" pitchFamily="18" charset="-78"/>
              </a:rPr>
              <a:t>فَخَلَقْنَا الْمُضْغَةَ</a:t>
            </a:r>
            <a:r>
              <a:rPr lang="ar-SA" sz="2400" dirty="0">
                <a:solidFill>
                  <a:schemeClr val="bg1"/>
                </a:solidFill>
                <a:latin typeface="Calibri" pitchFamily="34" charset="0"/>
                <a:cs typeface="Simplified Arabic" pitchFamily="18" charset="-78"/>
              </a:rPr>
              <a:t> </a:t>
            </a:r>
            <a:r>
              <a:rPr lang="ar-SA" sz="2400" dirty="0">
                <a:solidFill>
                  <a:srgbClr val="FF0000"/>
                </a:solidFill>
                <a:latin typeface="Calibri" pitchFamily="34" charset="0"/>
                <a:cs typeface="Simplified Arabic" pitchFamily="18" charset="-78"/>
              </a:rPr>
              <a:t>عِظَامًا</a:t>
            </a:r>
            <a:r>
              <a:rPr lang="ar-SA" sz="2400" dirty="0">
                <a:solidFill>
                  <a:schemeClr val="bg1"/>
                </a:solidFill>
                <a:latin typeface="Calibri" pitchFamily="34" charset="0"/>
                <a:cs typeface="Simplified Arabic" pitchFamily="18" charset="-78"/>
              </a:rPr>
              <a:t> </a:t>
            </a:r>
            <a:r>
              <a:rPr lang="ar-SA" sz="2400" dirty="0">
                <a:solidFill>
                  <a:srgbClr val="111111"/>
                </a:solidFill>
                <a:latin typeface="Calibri" pitchFamily="34" charset="0"/>
                <a:cs typeface="Simplified Arabic" pitchFamily="18" charset="-78"/>
              </a:rPr>
              <a:t>فَكَسَوْنَا الْعِظَامَ</a:t>
            </a:r>
            <a:r>
              <a:rPr lang="ar-SA" sz="2400" dirty="0">
                <a:solidFill>
                  <a:schemeClr val="bg1"/>
                </a:solidFill>
                <a:latin typeface="Calibri" pitchFamily="34" charset="0"/>
                <a:cs typeface="Simplified Arabic" pitchFamily="18" charset="-78"/>
              </a:rPr>
              <a:t> </a:t>
            </a:r>
            <a:r>
              <a:rPr lang="ar-SA" sz="2400" dirty="0">
                <a:solidFill>
                  <a:srgbClr val="FF0000"/>
                </a:solidFill>
                <a:latin typeface="Calibri" pitchFamily="34" charset="0"/>
                <a:cs typeface="Simplified Arabic" pitchFamily="18" charset="-78"/>
              </a:rPr>
              <a:t>لَحْمًا</a:t>
            </a:r>
            <a:r>
              <a:rPr lang="ar-SA" sz="2400" dirty="0">
                <a:solidFill>
                  <a:schemeClr val="bg1"/>
                </a:solidFill>
                <a:latin typeface="Calibri" pitchFamily="34" charset="0"/>
                <a:cs typeface="Simplified Arabic" pitchFamily="18" charset="-78"/>
              </a:rPr>
              <a:t> </a:t>
            </a:r>
            <a:r>
              <a:rPr lang="ar-SA" sz="2400" dirty="0">
                <a:solidFill>
                  <a:srgbClr val="111111"/>
                </a:solidFill>
                <a:latin typeface="Calibri" pitchFamily="34" charset="0"/>
                <a:cs typeface="Simplified Arabic" pitchFamily="18" charset="-78"/>
              </a:rPr>
              <a:t>ثُمَّ أَنْشَأْنَاهُ</a:t>
            </a:r>
            <a:r>
              <a:rPr lang="ar-SA" sz="2400" dirty="0">
                <a:solidFill>
                  <a:schemeClr val="bg1"/>
                </a:solidFill>
                <a:latin typeface="Calibri" pitchFamily="34" charset="0"/>
                <a:cs typeface="Simplified Arabic" pitchFamily="18" charset="-78"/>
              </a:rPr>
              <a:t> </a:t>
            </a:r>
            <a:r>
              <a:rPr lang="ar-SA" sz="2400" dirty="0">
                <a:solidFill>
                  <a:srgbClr val="FF0000"/>
                </a:solidFill>
                <a:latin typeface="Calibri" pitchFamily="34" charset="0"/>
                <a:cs typeface="Simplified Arabic" pitchFamily="18" charset="-78"/>
              </a:rPr>
              <a:t>خَلْقًا آَخَرَ</a:t>
            </a:r>
            <a:r>
              <a:rPr lang="ar-SA" sz="2400" dirty="0">
                <a:solidFill>
                  <a:schemeClr val="bg1"/>
                </a:solidFill>
                <a:latin typeface="Calibri" pitchFamily="34" charset="0"/>
                <a:cs typeface="Simplified Arabic" pitchFamily="18" charset="-78"/>
              </a:rPr>
              <a:t> </a:t>
            </a:r>
          </a:p>
        </p:txBody>
      </p:sp>
      <p:sp>
        <p:nvSpPr>
          <p:cNvPr id="62476" name="Line 12"/>
          <p:cNvSpPr>
            <a:spLocks noChangeShapeType="1"/>
          </p:cNvSpPr>
          <p:nvPr/>
        </p:nvSpPr>
        <p:spPr bwMode="auto">
          <a:xfrm>
            <a:off x="5724525" y="908050"/>
            <a:ext cx="431800" cy="431800"/>
          </a:xfrm>
          <a:prstGeom prst="line">
            <a:avLst/>
          </a:prstGeom>
          <a:noFill/>
          <a:ln w="38100">
            <a:solidFill>
              <a:srgbClr val="111111"/>
            </a:solidFill>
            <a:round/>
            <a:headEnd/>
            <a:tailEnd type="triangle" w="med" len="med"/>
          </a:ln>
        </p:spPr>
        <p:txBody>
          <a:bodyPr/>
          <a:lstStyle/>
          <a:p>
            <a:endParaRPr lang="en-US" dirty="0"/>
          </a:p>
        </p:txBody>
      </p:sp>
      <p:sp>
        <p:nvSpPr>
          <p:cNvPr id="62477" name="Line 13"/>
          <p:cNvSpPr>
            <a:spLocks noChangeShapeType="1"/>
          </p:cNvSpPr>
          <p:nvPr/>
        </p:nvSpPr>
        <p:spPr bwMode="auto">
          <a:xfrm flipH="1">
            <a:off x="4138613" y="981075"/>
            <a:ext cx="1587" cy="360363"/>
          </a:xfrm>
          <a:prstGeom prst="line">
            <a:avLst/>
          </a:prstGeom>
          <a:noFill/>
          <a:ln w="38100">
            <a:solidFill>
              <a:srgbClr val="000000"/>
            </a:solidFill>
            <a:round/>
            <a:headEnd/>
            <a:tailEnd type="triangle" w="med" len="med"/>
          </a:ln>
        </p:spPr>
        <p:txBody>
          <a:bodyPr/>
          <a:lstStyle/>
          <a:p>
            <a:endParaRPr lang="en-US" dirty="0"/>
          </a:p>
        </p:txBody>
      </p:sp>
      <p:sp>
        <p:nvSpPr>
          <p:cNvPr id="62478" name="Line 14"/>
          <p:cNvSpPr>
            <a:spLocks noChangeShapeType="1"/>
          </p:cNvSpPr>
          <p:nvPr/>
        </p:nvSpPr>
        <p:spPr bwMode="auto">
          <a:xfrm>
            <a:off x="611188" y="909638"/>
            <a:ext cx="431800" cy="431800"/>
          </a:xfrm>
          <a:prstGeom prst="line">
            <a:avLst/>
          </a:prstGeom>
          <a:noFill/>
          <a:ln w="38100">
            <a:solidFill>
              <a:srgbClr val="000000"/>
            </a:solidFill>
            <a:round/>
            <a:headEnd/>
            <a:tailEnd type="triangle" w="med" len="med"/>
          </a:ln>
        </p:spPr>
        <p:txBody>
          <a:bodyPr/>
          <a:lstStyle/>
          <a:p>
            <a:endParaRPr lang="en-US" dirty="0"/>
          </a:p>
        </p:txBody>
      </p:sp>
      <p:sp>
        <p:nvSpPr>
          <p:cNvPr id="62479" name="Line 15"/>
          <p:cNvSpPr>
            <a:spLocks noChangeShapeType="1"/>
          </p:cNvSpPr>
          <p:nvPr/>
        </p:nvSpPr>
        <p:spPr bwMode="auto">
          <a:xfrm>
            <a:off x="7086601" y="3657600"/>
            <a:ext cx="222250" cy="419100"/>
          </a:xfrm>
          <a:prstGeom prst="line">
            <a:avLst/>
          </a:prstGeom>
          <a:noFill/>
          <a:ln w="38100">
            <a:solidFill>
              <a:srgbClr val="000000"/>
            </a:solidFill>
            <a:round/>
            <a:headEnd/>
            <a:tailEnd type="triangle" w="med" len="med"/>
          </a:ln>
        </p:spPr>
        <p:txBody>
          <a:bodyPr/>
          <a:lstStyle/>
          <a:p>
            <a:endParaRPr lang="en-US" dirty="0"/>
          </a:p>
        </p:txBody>
      </p:sp>
      <p:sp>
        <p:nvSpPr>
          <p:cNvPr id="62480" name="Line 16"/>
          <p:cNvSpPr>
            <a:spLocks noChangeShapeType="1"/>
          </p:cNvSpPr>
          <p:nvPr/>
        </p:nvSpPr>
        <p:spPr bwMode="auto">
          <a:xfrm>
            <a:off x="2897186" y="3657600"/>
            <a:ext cx="150813" cy="381000"/>
          </a:xfrm>
          <a:prstGeom prst="line">
            <a:avLst/>
          </a:prstGeom>
          <a:noFill/>
          <a:ln w="38100">
            <a:solidFill>
              <a:srgbClr val="000000"/>
            </a:solidFill>
            <a:round/>
            <a:headEnd/>
            <a:tailEnd type="triangle" w="med" len="med"/>
          </a:ln>
        </p:spPr>
        <p:txBody>
          <a:bodyPr/>
          <a:lstStyle/>
          <a:p>
            <a:endParaRPr lang="en-US" dirty="0"/>
          </a:p>
        </p:txBody>
      </p:sp>
      <p:sp>
        <p:nvSpPr>
          <p:cNvPr id="62481" name="Line 17"/>
          <p:cNvSpPr>
            <a:spLocks noChangeShapeType="1"/>
          </p:cNvSpPr>
          <p:nvPr/>
        </p:nvSpPr>
        <p:spPr bwMode="auto">
          <a:xfrm>
            <a:off x="4800600" y="3581400"/>
            <a:ext cx="152400" cy="431800"/>
          </a:xfrm>
          <a:prstGeom prst="line">
            <a:avLst/>
          </a:prstGeom>
          <a:noFill/>
          <a:ln w="38100">
            <a:solidFill>
              <a:schemeClr val="tx1"/>
            </a:solidFill>
            <a:round/>
            <a:headEnd/>
            <a:tailEnd type="triangle" w="med" len="med"/>
          </a:ln>
        </p:spPr>
        <p:txBody>
          <a:bodyPr/>
          <a:lstStyle/>
          <a:p>
            <a:endParaRPr lang="en-US" dirty="0"/>
          </a:p>
        </p:txBody>
      </p:sp>
      <p:sp>
        <p:nvSpPr>
          <p:cNvPr id="62482" name="Line 18"/>
          <p:cNvSpPr>
            <a:spLocks noChangeShapeType="1"/>
          </p:cNvSpPr>
          <p:nvPr/>
        </p:nvSpPr>
        <p:spPr bwMode="auto">
          <a:xfrm>
            <a:off x="1219200" y="3657600"/>
            <a:ext cx="0" cy="431800"/>
          </a:xfrm>
          <a:prstGeom prst="line">
            <a:avLst/>
          </a:prstGeom>
          <a:noFill/>
          <a:ln w="38100">
            <a:solidFill>
              <a:schemeClr val="tx1"/>
            </a:solidFill>
            <a:round/>
            <a:headEnd/>
            <a:tailEnd type="triangle" w="med" len="med"/>
          </a:ln>
        </p:spPr>
        <p:txBody>
          <a:bodyPr/>
          <a:lstStyle/>
          <a:p>
            <a:endParaRPr lang="en-US" dirty="0"/>
          </a:p>
        </p:txBody>
      </p:sp>
      <p:sp>
        <p:nvSpPr>
          <p:cNvPr id="690195" name="Text Box 19"/>
          <p:cNvSpPr txBox="1">
            <a:spLocks noChangeArrowheads="1"/>
          </p:cNvSpPr>
          <p:nvPr/>
        </p:nvSpPr>
        <p:spPr bwMode="auto">
          <a:xfrm>
            <a:off x="7451725" y="2090738"/>
            <a:ext cx="498475" cy="762000"/>
          </a:xfrm>
          <a:prstGeom prst="rect">
            <a:avLst/>
          </a:prstGeom>
          <a:noFill/>
          <a:ln w="9525" algn="ctr">
            <a:noFill/>
            <a:miter lim="800000"/>
            <a:headEnd/>
            <a:tailEnd/>
          </a:ln>
          <a:effectLst/>
        </p:spPr>
        <p:txBody>
          <a:bodyPr wrap="none">
            <a:spAutoFit/>
          </a:bodyPr>
          <a:lstStyle/>
          <a:p>
            <a:pPr algn="r" rtl="1" fontAlgn="auto">
              <a:spcAft>
                <a:spcPts val="0"/>
              </a:spcAft>
              <a:defRPr/>
            </a:pPr>
            <a:r>
              <a:rPr lang="ar-SA" sz="4400" b="1" dirty="0">
                <a:solidFill>
                  <a:schemeClr val="bg1"/>
                </a:solidFill>
                <a:effectLst>
                  <a:outerShdw blurRad="38100" dist="38100" dir="2700000" algn="tl">
                    <a:srgbClr val="000000"/>
                  </a:outerShdw>
                </a:effectLst>
                <a:cs typeface="Simplified Arabic" pitchFamily="2" charset="-78"/>
              </a:rPr>
              <a:t>1</a:t>
            </a:r>
            <a:endParaRPr lang="en-US" sz="4400" b="1" dirty="0">
              <a:solidFill>
                <a:schemeClr val="bg1"/>
              </a:solidFill>
              <a:effectLst>
                <a:outerShdw blurRad="38100" dist="38100" dir="2700000" algn="tl">
                  <a:srgbClr val="000000"/>
                </a:outerShdw>
              </a:effectLst>
              <a:cs typeface="Simplified Arabic" pitchFamily="2" charset="-78"/>
            </a:endParaRPr>
          </a:p>
        </p:txBody>
      </p:sp>
      <p:sp>
        <p:nvSpPr>
          <p:cNvPr id="690196" name="Text Box 20"/>
          <p:cNvSpPr txBox="1">
            <a:spLocks noChangeArrowheads="1"/>
          </p:cNvSpPr>
          <p:nvPr/>
        </p:nvSpPr>
        <p:spPr bwMode="auto">
          <a:xfrm>
            <a:off x="3276600" y="2060575"/>
            <a:ext cx="498475" cy="762000"/>
          </a:xfrm>
          <a:prstGeom prst="rect">
            <a:avLst/>
          </a:prstGeom>
          <a:noFill/>
          <a:ln w="9525" algn="ctr">
            <a:noFill/>
            <a:miter lim="800000"/>
            <a:headEnd/>
            <a:tailEnd/>
          </a:ln>
          <a:effectLst/>
        </p:spPr>
        <p:txBody>
          <a:bodyPr wrap="none">
            <a:spAutoFit/>
          </a:bodyPr>
          <a:lstStyle/>
          <a:p>
            <a:pPr algn="r" rtl="1" fontAlgn="auto">
              <a:spcAft>
                <a:spcPts val="0"/>
              </a:spcAft>
              <a:defRPr/>
            </a:pPr>
            <a:r>
              <a:rPr lang="ar-SA" sz="4400" b="1">
                <a:solidFill>
                  <a:schemeClr val="bg1"/>
                </a:solidFill>
                <a:effectLst>
                  <a:outerShdw blurRad="38100" dist="38100" dir="2700000" algn="tl">
                    <a:srgbClr val="000000"/>
                  </a:outerShdw>
                </a:effectLst>
                <a:cs typeface="Simplified Arabic" pitchFamily="2" charset="-78"/>
              </a:rPr>
              <a:t>2</a:t>
            </a:r>
            <a:endParaRPr lang="en-US" sz="4400" b="1" dirty="0">
              <a:solidFill>
                <a:schemeClr val="bg1"/>
              </a:solidFill>
              <a:effectLst>
                <a:outerShdw blurRad="38100" dist="38100" dir="2700000" algn="tl">
                  <a:srgbClr val="000000"/>
                </a:outerShdw>
              </a:effectLst>
              <a:cs typeface="Simplified Arabic" pitchFamily="2" charset="-78"/>
            </a:endParaRPr>
          </a:p>
        </p:txBody>
      </p:sp>
      <p:sp>
        <p:nvSpPr>
          <p:cNvPr id="690197" name="Text Box 21"/>
          <p:cNvSpPr txBox="1">
            <a:spLocks noChangeArrowheads="1"/>
          </p:cNvSpPr>
          <p:nvPr/>
        </p:nvSpPr>
        <p:spPr bwMode="auto">
          <a:xfrm>
            <a:off x="684213" y="2133600"/>
            <a:ext cx="498475" cy="760413"/>
          </a:xfrm>
          <a:prstGeom prst="rect">
            <a:avLst/>
          </a:prstGeom>
          <a:noFill/>
          <a:ln w="9525" algn="ctr">
            <a:noFill/>
            <a:miter lim="800000"/>
            <a:headEnd/>
            <a:tailEnd/>
          </a:ln>
          <a:effectLst/>
        </p:spPr>
        <p:txBody>
          <a:bodyPr wrap="none">
            <a:spAutoFit/>
          </a:bodyPr>
          <a:lstStyle/>
          <a:p>
            <a:pPr algn="r" rtl="1" fontAlgn="auto">
              <a:spcAft>
                <a:spcPts val="0"/>
              </a:spcAft>
              <a:defRPr/>
            </a:pPr>
            <a:r>
              <a:rPr lang="ar-SA" sz="4400" b="1">
                <a:solidFill>
                  <a:schemeClr val="bg1"/>
                </a:solidFill>
                <a:effectLst>
                  <a:outerShdw blurRad="38100" dist="38100" dir="2700000" algn="tl">
                    <a:srgbClr val="000000"/>
                  </a:outerShdw>
                </a:effectLst>
                <a:cs typeface="Simplified Arabic" pitchFamily="2" charset="-78"/>
              </a:rPr>
              <a:t>3</a:t>
            </a:r>
            <a:endParaRPr lang="en-US" sz="4400" b="1" dirty="0">
              <a:solidFill>
                <a:schemeClr val="bg1"/>
              </a:solidFill>
              <a:effectLst>
                <a:outerShdw blurRad="38100" dist="38100" dir="2700000" algn="tl">
                  <a:srgbClr val="000000"/>
                </a:outerShdw>
              </a:effectLst>
              <a:cs typeface="Simplified Arabic" pitchFamily="2" charset="-78"/>
            </a:endParaRPr>
          </a:p>
        </p:txBody>
      </p:sp>
      <p:sp>
        <p:nvSpPr>
          <p:cNvPr id="690198" name="Text Box 22"/>
          <p:cNvSpPr txBox="1">
            <a:spLocks noChangeArrowheads="1"/>
          </p:cNvSpPr>
          <p:nvPr/>
        </p:nvSpPr>
        <p:spPr bwMode="auto">
          <a:xfrm>
            <a:off x="8459788" y="5373688"/>
            <a:ext cx="498475" cy="762000"/>
          </a:xfrm>
          <a:prstGeom prst="rect">
            <a:avLst/>
          </a:prstGeom>
          <a:noFill/>
          <a:ln w="9525" algn="ctr">
            <a:noFill/>
            <a:miter lim="800000"/>
            <a:headEnd/>
            <a:tailEnd/>
          </a:ln>
          <a:effectLst/>
        </p:spPr>
        <p:txBody>
          <a:bodyPr wrap="none">
            <a:spAutoFit/>
          </a:bodyPr>
          <a:lstStyle/>
          <a:p>
            <a:pPr algn="r" rtl="1" fontAlgn="auto">
              <a:spcAft>
                <a:spcPts val="0"/>
              </a:spcAft>
              <a:defRPr/>
            </a:pPr>
            <a:r>
              <a:rPr lang="ar-SA" sz="4400" b="1" dirty="0">
                <a:solidFill>
                  <a:schemeClr val="bg1"/>
                </a:solidFill>
                <a:effectLst>
                  <a:outerShdw blurRad="38100" dist="38100" dir="2700000" algn="tl">
                    <a:srgbClr val="000000"/>
                  </a:outerShdw>
                </a:effectLst>
                <a:cs typeface="Simplified Arabic" pitchFamily="2" charset="-78"/>
              </a:rPr>
              <a:t>4</a:t>
            </a:r>
            <a:endParaRPr lang="en-US" sz="4400" b="1" dirty="0">
              <a:solidFill>
                <a:schemeClr val="bg1"/>
              </a:solidFill>
              <a:effectLst>
                <a:outerShdw blurRad="38100" dist="38100" dir="2700000" algn="tl">
                  <a:srgbClr val="000000"/>
                </a:outerShdw>
              </a:effectLst>
              <a:cs typeface="Simplified Arabic" pitchFamily="2" charset="-78"/>
            </a:endParaRPr>
          </a:p>
        </p:txBody>
      </p:sp>
      <p:sp>
        <p:nvSpPr>
          <p:cNvPr id="690199" name="Text Box 23"/>
          <p:cNvSpPr txBox="1">
            <a:spLocks noChangeArrowheads="1"/>
          </p:cNvSpPr>
          <p:nvPr/>
        </p:nvSpPr>
        <p:spPr bwMode="auto">
          <a:xfrm>
            <a:off x="6156325" y="5403850"/>
            <a:ext cx="498475" cy="762000"/>
          </a:xfrm>
          <a:prstGeom prst="rect">
            <a:avLst/>
          </a:prstGeom>
          <a:noFill/>
          <a:ln w="9525">
            <a:noFill/>
            <a:miter lim="800000"/>
            <a:headEnd/>
            <a:tailEnd/>
          </a:ln>
          <a:effectLst/>
        </p:spPr>
        <p:txBody>
          <a:bodyPr wrap="none">
            <a:spAutoFit/>
          </a:bodyPr>
          <a:lstStyle/>
          <a:p>
            <a:pPr algn="r" rtl="1" fontAlgn="auto">
              <a:spcAft>
                <a:spcPts val="0"/>
              </a:spcAft>
              <a:defRPr/>
            </a:pPr>
            <a:r>
              <a:rPr lang="ar-SA" sz="4400" b="1">
                <a:solidFill>
                  <a:schemeClr val="bg1"/>
                </a:solidFill>
                <a:effectLst>
                  <a:outerShdw blurRad="38100" dist="38100" dir="2700000" algn="tl">
                    <a:srgbClr val="000000"/>
                  </a:outerShdw>
                </a:effectLst>
                <a:cs typeface="Simplified Arabic" pitchFamily="2" charset="-78"/>
              </a:rPr>
              <a:t>5</a:t>
            </a:r>
            <a:endParaRPr lang="en-US" sz="4400" b="1" dirty="0">
              <a:solidFill>
                <a:schemeClr val="bg1"/>
              </a:solidFill>
              <a:effectLst>
                <a:outerShdw blurRad="38100" dist="38100" dir="2700000" algn="tl">
                  <a:srgbClr val="000000"/>
                </a:outerShdw>
              </a:effectLst>
              <a:cs typeface="Simplified Arabic" pitchFamily="2" charset="-78"/>
            </a:endParaRPr>
          </a:p>
        </p:txBody>
      </p:sp>
      <p:sp>
        <p:nvSpPr>
          <p:cNvPr id="690200" name="Text Box 24"/>
          <p:cNvSpPr txBox="1">
            <a:spLocks noChangeArrowheads="1"/>
          </p:cNvSpPr>
          <p:nvPr/>
        </p:nvSpPr>
        <p:spPr bwMode="auto">
          <a:xfrm>
            <a:off x="2411413" y="5475288"/>
            <a:ext cx="498475" cy="762000"/>
          </a:xfrm>
          <a:prstGeom prst="rect">
            <a:avLst/>
          </a:prstGeom>
          <a:noFill/>
          <a:ln w="9525">
            <a:noFill/>
            <a:miter lim="800000"/>
            <a:headEnd/>
            <a:tailEnd/>
          </a:ln>
          <a:effectLst/>
        </p:spPr>
        <p:txBody>
          <a:bodyPr wrap="none">
            <a:spAutoFit/>
          </a:bodyPr>
          <a:lstStyle/>
          <a:p>
            <a:pPr algn="r" rtl="1" fontAlgn="auto">
              <a:spcAft>
                <a:spcPts val="0"/>
              </a:spcAft>
              <a:defRPr/>
            </a:pPr>
            <a:r>
              <a:rPr lang="ar-SA" sz="4400" b="1">
                <a:solidFill>
                  <a:schemeClr val="bg1"/>
                </a:solidFill>
                <a:effectLst>
                  <a:outerShdw blurRad="38100" dist="38100" dir="2700000" algn="tl">
                    <a:srgbClr val="000000"/>
                  </a:outerShdw>
                </a:effectLst>
                <a:cs typeface="Simplified Arabic" pitchFamily="2" charset="-78"/>
              </a:rPr>
              <a:t>6</a:t>
            </a:r>
            <a:endParaRPr lang="en-US" sz="4400" b="1" dirty="0">
              <a:solidFill>
                <a:schemeClr val="bg1"/>
              </a:solidFill>
              <a:effectLst>
                <a:outerShdw blurRad="38100" dist="38100" dir="2700000" algn="tl">
                  <a:srgbClr val="000000"/>
                </a:outerShdw>
              </a:effectLst>
              <a:cs typeface="Simplified Arabic" pitchFamily="2" charset="-78"/>
            </a:endParaRPr>
          </a:p>
        </p:txBody>
      </p:sp>
      <p:sp>
        <p:nvSpPr>
          <p:cNvPr id="690201" name="Text Box 25"/>
          <p:cNvSpPr txBox="1">
            <a:spLocks noChangeArrowheads="1"/>
          </p:cNvSpPr>
          <p:nvPr/>
        </p:nvSpPr>
        <p:spPr bwMode="auto">
          <a:xfrm>
            <a:off x="179388" y="5475288"/>
            <a:ext cx="498475" cy="762000"/>
          </a:xfrm>
          <a:prstGeom prst="rect">
            <a:avLst/>
          </a:prstGeom>
          <a:noFill/>
          <a:ln w="9525" algn="ctr">
            <a:noFill/>
            <a:miter lim="800000"/>
            <a:headEnd/>
            <a:tailEnd/>
          </a:ln>
          <a:effectLst/>
        </p:spPr>
        <p:txBody>
          <a:bodyPr wrap="none">
            <a:spAutoFit/>
          </a:bodyPr>
          <a:lstStyle/>
          <a:p>
            <a:pPr algn="r" rtl="1" fontAlgn="auto">
              <a:spcAft>
                <a:spcPts val="0"/>
              </a:spcAft>
              <a:defRPr/>
            </a:pPr>
            <a:r>
              <a:rPr lang="ar-SA" sz="4400" b="1">
                <a:solidFill>
                  <a:schemeClr val="bg1"/>
                </a:solidFill>
                <a:effectLst>
                  <a:outerShdw blurRad="38100" dist="38100" dir="2700000" algn="tl">
                    <a:srgbClr val="000000"/>
                  </a:outerShdw>
                </a:effectLst>
                <a:cs typeface="Simplified Arabic" pitchFamily="2" charset="-78"/>
              </a:rPr>
              <a:t>7</a:t>
            </a:r>
            <a:endParaRPr lang="en-US" sz="4400" b="1" dirty="0">
              <a:solidFill>
                <a:schemeClr val="bg1"/>
              </a:solidFill>
              <a:effectLst>
                <a:outerShdw blurRad="38100" dist="38100" dir="2700000" algn="tl">
                  <a:srgbClr val="000000"/>
                </a:outerShdw>
              </a:effectLst>
              <a:cs typeface="Simplified Arabic" pitchFamily="2" charset="-78"/>
            </a:endParaRPr>
          </a:p>
        </p:txBody>
      </p:sp>
      <p:sp>
        <p:nvSpPr>
          <p:cNvPr id="62490" name="Rectangle 26"/>
          <p:cNvSpPr>
            <a:spLocks noChangeArrowheads="1"/>
          </p:cNvSpPr>
          <p:nvPr/>
        </p:nvSpPr>
        <p:spPr bwMode="auto">
          <a:xfrm>
            <a:off x="265582" y="-7803"/>
            <a:ext cx="8839200" cy="573087"/>
          </a:xfrm>
          <a:prstGeom prst="rect">
            <a:avLst/>
          </a:prstGeom>
          <a:noFill/>
          <a:ln w="9525" algn="ctr">
            <a:noFill/>
            <a:miter lim="800000"/>
            <a:headEnd/>
            <a:tailEnd/>
          </a:ln>
        </p:spPr>
        <p:txBody>
          <a:bodyPr wrap="none" anchor="ctr"/>
          <a:lstStyle/>
          <a:p>
            <a:pPr marL="342900" indent="-342900" algn="ctr" rtl="1"/>
            <a:r>
              <a:rPr lang="ar-SA" sz="2800" b="1" dirty="0" smtClean="0">
                <a:solidFill>
                  <a:srgbClr val="C00000"/>
                </a:solidFill>
                <a:latin typeface="Calibri" pitchFamily="34" charset="0"/>
              </a:rPr>
              <a:t>علم الجنين البشري </a:t>
            </a:r>
            <a:r>
              <a:rPr lang="en-US" sz="3200" b="1" dirty="0" smtClean="0">
                <a:solidFill>
                  <a:srgbClr val="C00000"/>
                </a:solidFill>
                <a:latin typeface="Calibri" pitchFamily="34" charset="0"/>
              </a:rPr>
              <a:t>Human Embryology</a:t>
            </a:r>
            <a:r>
              <a:rPr lang="ar-SA" sz="3200" b="1" dirty="0" smtClean="0">
                <a:solidFill>
                  <a:srgbClr val="C00000"/>
                </a:solidFill>
                <a:latin typeface="Calibri" pitchFamily="34" charset="0"/>
              </a:rPr>
              <a:t>  </a:t>
            </a:r>
            <a:endParaRPr lang="ar-SA" sz="3200" b="1" dirty="0">
              <a:solidFill>
                <a:srgbClr val="C00000"/>
              </a:solidFill>
              <a:latin typeface="Calibri" pitchFamily="34" charset="0"/>
            </a:endParaRPr>
          </a:p>
        </p:txBody>
      </p:sp>
    </p:spTree>
    <p:extLst>
      <p:ext uri="{BB962C8B-B14F-4D97-AF65-F5344CB8AC3E}">
        <p14:creationId xmlns:p14="http://schemas.microsoft.com/office/powerpoint/2010/main" val="254088592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ar-SA" dirty="0" smtClean="0">
                <a:solidFill>
                  <a:srgbClr val="FF0000"/>
                </a:solidFill>
              </a:rPr>
              <a:t>مرحلة العلقة</a:t>
            </a:r>
            <a:r>
              <a:rPr lang="en-US" dirty="0" smtClean="0">
                <a:solidFill>
                  <a:srgbClr val="FF0000"/>
                </a:solidFill>
              </a:rPr>
              <a:t/>
            </a:r>
            <a:br>
              <a:rPr lang="en-US" dirty="0" smtClean="0">
                <a:solidFill>
                  <a:srgbClr val="FF0000"/>
                </a:solidFill>
              </a:rPr>
            </a:br>
            <a:r>
              <a:rPr lang="en-US" dirty="0" smtClean="0">
                <a:solidFill>
                  <a:srgbClr val="FF0000"/>
                </a:solidFill>
              </a:rPr>
              <a:t>Stage of Leech</a:t>
            </a:r>
            <a:endParaRPr lang="en-US" dirty="0">
              <a:solidFill>
                <a:srgbClr val="FF0000"/>
              </a:solidFill>
            </a:endParaRPr>
          </a:p>
        </p:txBody>
      </p:sp>
      <p:pic>
        <p:nvPicPr>
          <p:cNvPr id="16386" name="Picture 2" descr="http://www.islam-universe.com/images/f1.jpg"/>
          <p:cNvPicPr>
            <a:picLocks noChangeAspect="1" noChangeArrowheads="1"/>
          </p:cNvPicPr>
          <p:nvPr/>
        </p:nvPicPr>
        <p:blipFill>
          <a:blip r:embed="rId2" cstate="print"/>
          <a:srcRect/>
          <a:stretch>
            <a:fillRect/>
          </a:stretch>
        </p:blipFill>
        <p:spPr bwMode="auto">
          <a:xfrm>
            <a:off x="304800" y="1852415"/>
            <a:ext cx="8339046" cy="4395985"/>
          </a:xfrm>
          <a:prstGeom prst="rect">
            <a:avLst/>
          </a:prstGeom>
          <a:noFill/>
        </p:spPr>
      </p:pic>
    </p:spTree>
    <p:extLst>
      <p:ext uri="{BB962C8B-B14F-4D97-AF65-F5344CB8AC3E}">
        <p14:creationId xmlns:p14="http://schemas.microsoft.com/office/powerpoint/2010/main" val="219015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ar-SA" dirty="0" smtClean="0"/>
              <a:t/>
            </a:r>
            <a:br>
              <a:rPr lang="ar-SA" dirty="0" smtClean="0"/>
            </a:br>
            <a:r>
              <a:rPr lang="ar-SA" dirty="0" smtClean="0"/>
              <a:t> </a:t>
            </a:r>
            <a:endParaRPr lang="ar-SA" dirty="0"/>
          </a:p>
        </p:txBody>
      </p:sp>
      <p:sp>
        <p:nvSpPr>
          <p:cNvPr id="5123" name="Content Placeholder 2"/>
          <p:cNvSpPr>
            <a:spLocks noGrp="1"/>
          </p:cNvSpPr>
          <p:nvPr>
            <p:ph idx="1"/>
          </p:nvPr>
        </p:nvSpPr>
        <p:spPr>
          <a:xfrm>
            <a:off x="228600" y="990600"/>
            <a:ext cx="8686800" cy="5486400"/>
          </a:xfrm>
        </p:spPr>
        <p:txBody>
          <a:bodyPr>
            <a:normAutofit/>
          </a:bodyPr>
          <a:lstStyle/>
          <a:p>
            <a:pPr>
              <a:buFont typeface="Arial" pitchFamily="34" charset="0"/>
              <a:buNone/>
            </a:pPr>
            <a:endParaRPr lang="ar-SA" dirty="0" smtClean="0"/>
          </a:p>
          <a:p>
            <a:pPr algn="ctr" rtl="1">
              <a:buFont typeface="Arial" pitchFamily="34" charset="0"/>
              <a:buNone/>
            </a:pPr>
            <a:r>
              <a:rPr lang="ar-SA" sz="3600" b="1" dirty="0" smtClean="0">
                <a:latin typeface="Verdana" pitchFamily="34" charset="0"/>
                <a:ea typeface="Verdana" pitchFamily="34" charset="0"/>
              </a:rPr>
              <a:t>قال الله تعالى :</a:t>
            </a:r>
          </a:p>
          <a:p>
            <a:pPr algn="ctr" rtl="1">
              <a:buFont typeface="Arial" pitchFamily="34" charset="0"/>
              <a:buNone/>
            </a:pPr>
            <a:r>
              <a:rPr lang="ar-SA" sz="3600" b="1" dirty="0" smtClean="0">
                <a:solidFill>
                  <a:srgbClr val="C00000"/>
                </a:solidFill>
                <a:latin typeface="Verdana" pitchFamily="34" charset="0"/>
                <a:ea typeface="Verdana" pitchFamily="34" charset="0"/>
              </a:rPr>
              <a:t>” قُلْ أَنْزَلَهُ الَّذِي يَعْلَمُ السِّرَّ فِي السَّمَاوَاتِ وَالْأَرْضِ ۚ إِنَّهُ كَانَ غَفُورًا رَحِيمًا ”</a:t>
            </a:r>
          </a:p>
          <a:p>
            <a:pPr algn="ctr" rtl="1">
              <a:buFont typeface="Arial" pitchFamily="34" charset="0"/>
              <a:buNone/>
            </a:pPr>
            <a:r>
              <a:rPr lang="ar-SA" sz="2800" b="1" dirty="0" smtClean="0">
                <a:latin typeface="Verdana" pitchFamily="34" charset="0"/>
                <a:ea typeface="Verdana" pitchFamily="34" charset="0"/>
              </a:rPr>
              <a:t>[ الفرقان : 6]</a:t>
            </a:r>
          </a:p>
          <a:p>
            <a:pPr algn="ctr" rtl="1">
              <a:buNone/>
            </a:pPr>
            <a:endParaRPr lang="en-US" sz="3600" dirty="0" smtClean="0">
              <a:latin typeface="Verdana" pitchFamily="34" charset="0"/>
              <a:ea typeface="Verdana" pitchFamily="34" charset="0"/>
              <a:cs typeface="Verdana" pitchFamily="34" charset="0"/>
            </a:endParaRPr>
          </a:p>
          <a:p>
            <a:pPr algn="ctr" rtl="1">
              <a:buNone/>
            </a:pPr>
            <a:r>
              <a:rPr lang="en-US" sz="2400" b="1" dirty="0" smtClean="0">
                <a:solidFill>
                  <a:srgbClr val="000066"/>
                </a:solidFill>
                <a:latin typeface="Verdana" pitchFamily="34" charset="0"/>
                <a:ea typeface="Verdana" pitchFamily="34" charset="0"/>
                <a:cs typeface="Verdana" pitchFamily="34" charset="0"/>
              </a:rPr>
              <a:t>Say</a:t>
            </a:r>
            <a:r>
              <a:rPr lang="en-US" sz="2000" b="1" dirty="0" smtClean="0">
                <a:solidFill>
                  <a:srgbClr val="000066"/>
                </a:solidFill>
                <a:latin typeface="Verdana" pitchFamily="34" charset="0"/>
                <a:ea typeface="Verdana" pitchFamily="34" charset="0"/>
                <a:cs typeface="Verdana" pitchFamily="34" charset="0"/>
              </a:rPr>
              <a:t>: "The (Quran) was sent down by Him who knows the mystery (that is) in the heavens and the earth: verily He is Oft-Forgiving, Most </a:t>
            </a:r>
            <a:r>
              <a:rPr lang="en-US" sz="2400" b="1" dirty="0" smtClean="0">
                <a:solidFill>
                  <a:srgbClr val="000066"/>
                </a:solidFill>
                <a:latin typeface="Verdana" pitchFamily="34" charset="0"/>
                <a:ea typeface="Verdana" pitchFamily="34" charset="0"/>
                <a:cs typeface="Verdana" pitchFamily="34" charset="0"/>
              </a:rPr>
              <a:t>Merciful.“</a:t>
            </a:r>
          </a:p>
          <a:p>
            <a:pPr algn="ctr" rtl="1">
              <a:buNone/>
            </a:pPr>
            <a:r>
              <a:rPr lang="en-US" sz="2000" b="1" dirty="0" smtClean="0">
                <a:latin typeface="Verdana" pitchFamily="34" charset="0"/>
                <a:ea typeface="Verdana" pitchFamily="34" charset="0"/>
                <a:cs typeface="Verdana" pitchFamily="34" charset="0"/>
              </a:rPr>
              <a:t>Al-Furqan: Verse 6</a:t>
            </a:r>
          </a:p>
          <a:p>
            <a:pPr algn="ctr" rtl="1">
              <a:buFont typeface="Arial" pitchFamily="34" charset="0"/>
              <a:buNone/>
            </a:pPr>
            <a:endParaRPr lang="ar-SA" sz="3600" b="1" dirty="0" smtClean="0">
              <a:latin typeface="Verdana" pitchFamily="34" charset="0"/>
              <a:ea typeface="Verdana" pitchFamily="34" charset="0"/>
            </a:endParaRPr>
          </a:p>
        </p:txBody>
      </p:sp>
      <p:pic>
        <p:nvPicPr>
          <p:cNvPr id="5124" name="Picture 3" descr="بسم%20الله%20الرحمن%20الرحيم7[1].bmp"/>
          <p:cNvPicPr>
            <a:picLocks noChangeAspect="1"/>
          </p:cNvPicPr>
          <p:nvPr/>
        </p:nvPicPr>
        <p:blipFill>
          <a:blip r:embed="rId2" cstate="print"/>
          <a:srcRect/>
          <a:stretch>
            <a:fillRect/>
          </a:stretch>
        </p:blipFill>
        <p:spPr bwMode="auto">
          <a:xfrm>
            <a:off x="3810000" y="457200"/>
            <a:ext cx="1905000" cy="838200"/>
          </a:xfrm>
          <a:prstGeom prst="rect">
            <a:avLst/>
          </a:prstGeom>
          <a:noFill/>
          <a:ln w="9525">
            <a:noFill/>
            <a:miter lim="800000"/>
            <a:headEnd/>
            <a:tailEnd/>
          </a:ln>
        </p:spPr>
      </p:pic>
    </p:spTree>
    <p:extLst>
      <p:ext uri="{BB962C8B-B14F-4D97-AF65-F5344CB8AC3E}">
        <p14:creationId xmlns:p14="http://schemas.microsoft.com/office/powerpoint/2010/main" val="1965795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514600"/>
            <a:ext cx="4191000" cy="1020762"/>
          </a:xfrm>
        </p:spPr>
        <p:txBody>
          <a:bodyPr>
            <a:normAutofit/>
          </a:bodyPr>
          <a:lstStyle/>
          <a:p>
            <a:pPr rtl="1"/>
            <a:r>
              <a:rPr lang="ar-SA" sz="2800" b="1" dirty="0" smtClean="0">
                <a:solidFill>
                  <a:srgbClr val="FF0000"/>
                </a:solidFill>
              </a:rPr>
              <a:t>مرحلة المضغة</a:t>
            </a:r>
            <a:r>
              <a:rPr lang="en-US" sz="2800" b="1" dirty="0" smtClean="0">
                <a:solidFill>
                  <a:srgbClr val="FF0000"/>
                </a:solidFill>
              </a:rPr>
              <a:t> </a:t>
            </a:r>
            <a:r>
              <a:rPr lang="en-US" sz="2800" b="1" dirty="0">
                <a:solidFill>
                  <a:srgbClr val="FF0000"/>
                </a:solidFill>
              </a:rPr>
              <a:t> </a:t>
            </a:r>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Stage of gum </a:t>
            </a:r>
            <a:endParaRPr lang="en-US" sz="2800" b="1" dirty="0">
              <a:solidFill>
                <a:srgbClr val="FF0000"/>
              </a:solidFill>
            </a:endParaRPr>
          </a:p>
        </p:txBody>
      </p:sp>
      <p:pic>
        <p:nvPicPr>
          <p:cNvPr id="4" name="Picture 3" descr="images.jpg"/>
          <p:cNvPicPr>
            <a:picLocks noChangeAspect="1"/>
          </p:cNvPicPr>
          <p:nvPr/>
        </p:nvPicPr>
        <p:blipFill>
          <a:blip r:embed="rId2" cstate="print"/>
          <a:stretch>
            <a:fillRect/>
          </a:stretch>
        </p:blipFill>
        <p:spPr>
          <a:xfrm>
            <a:off x="0" y="133440"/>
            <a:ext cx="5715000" cy="6724560"/>
          </a:xfrm>
          <a:prstGeom prst="rect">
            <a:avLst/>
          </a:prstGeom>
        </p:spPr>
      </p:pic>
    </p:spTree>
    <p:extLst>
      <p:ext uri="{BB962C8B-B14F-4D97-AF65-F5344CB8AC3E}">
        <p14:creationId xmlns:p14="http://schemas.microsoft.com/office/powerpoint/2010/main" val="2301762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52400"/>
            <a:ext cx="8229600" cy="1981200"/>
          </a:xfrm>
        </p:spPr>
        <p:txBody>
          <a:bodyPr>
            <a:noAutofit/>
          </a:bodyPr>
          <a:lstStyle/>
          <a:p>
            <a:pPr algn="just"/>
            <a:r>
              <a:rPr lang="en-US" sz="2800" dirty="0" smtClean="0">
                <a:solidFill>
                  <a:srgbClr val="FF0000"/>
                </a:solidFill>
              </a:rPr>
              <a:t/>
            </a:r>
            <a:br>
              <a:rPr lang="en-US" sz="2800" dirty="0" smtClean="0">
                <a:solidFill>
                  <a:srgbClr val="FF0000"/>
                </a:solidFill>
              </a:rPr>
            </a:br>
            <a:r>
              <a:rPr lang="en-US" sz="2800" dirty="0" smtClean="0">
                <a:solidFill>
                  <a:srgbClr val="FF0000"/>
                </a:solidFill>
              </a:rPr>
              <a:t> Keith Moore</a:t>
            </a:r>
            <a:r>
              <a:rPr lang="ar-SA" sz="2800" dirty="0" smtClean="0">
                <a:solidFill>
                  <a:srgbClr val="FF0000"/>
                </a:solidFill>
              </a:rPr>
              <a:t> </a:t>
            </a:r>
            <a:r>
              <a:rPr lang="en-US" sz="2800" dirty="0" smtClean="0">
                <a:solidFill>
                  <a:srgbClr val="FF0000"/>
                </a:solidFill>
              </a:rPr>
              <a:t> stated that all stages mentioned in the Quran about the development of human embryo are quite applicable with stages discovered by the </a:t>
            </a:r>
            <a:r>
              <a:rPr lang="en-US" sz="2800" dirty="0" smtClean="0">
                <a:solidFill>
                  <a:srgbClr val="FF0000"/>
                </a:solidFill>
              </a:rPr>
              <a:t>embryologist</a:t>
            </a:r>
            <a:r>
              <a:rPr lang="en-GB" sz="2800" dirty="0">
                <a:solidFill>
                  <a:srgbClr val="FF0000"/>
                </a:solidFill>
              </a:rPr>
              <a:t>s</a:t>
            </a:r>
            <a:r>
              <a:rPr lang="en-US" sz="2800" dirty="0" smtClean="0">
                <a:solidFill>
                  <a:srgbClr val="FF0000"/>
                </a:solidFill>
              </a:rPr>
              <a:t> </a:t>
            </a:r>
            <a:r>
              <a:rPr lang="en-US" sz="2800" dirty="0" smtClean="0">
                <a:solidFill>
                  <a:srgbClr val="FF0000"/>
                </a:solidFill>
              </a:rPr>
              <a:t>recently!</a:t>
            </a:r>
            <a:endParaRPr lang="en-US" sz="2800" dirty="0" smtClean="0">
              <a:solidFill>
                <a:srgbClr val="FF0000"/>
              </a:solidFill>
              <a:cs typeface="Times New Roman" pitchFamily="18" charset="0"/>
            </a:endParaRPr>
          </a:p>
        </p:txBody>
      </p:sp>
      <p:sp>
        <p:nvSpPr>
          <p:cNvPr id="3" name="Content Placeholder 2"/>
          <p:cNvSpPr>
            <a:spLocks noGrp="1"/>
          </p:cNvSpPr>
          <p:nvPr>
            <p:ph idx="1"/>
          </p:nvPr>
        </p:nvSpPr>
        <p:spPr>
          <a:xfrm>
            <a:off x="533400" y="2133600"/>
            <a:ext cx="8229600" cy="4525963"/>
          </a:xfrm>
        </p:spPr>
        <p:txBody>
          <a:bodyPr rtlCol="1">
            <a:normAutofit fontScale="92500"/>
          </a:bodyPr>
          <a:lstStyle/>
          <a:p>
            <a:pPr algn="r" rtl="1" fontAlgn="auto">
              <a:spcAft>
                <a:spcPts val="0"/>
              </a:spcAft>
              <a:buFont typeface="Arial" pitchFamily="34" charset="0"/>
              <a:buNone/>
              <a:defRPr/>
            </a:pPr>
            <a:r>
              <a:rPr lang="ar-SA" dirty="0" smtClean="0"/>
              <a:t>( انني اشهد باعجاز الله في خلق كل طور من اطوار الجنين المذكورة في القرآن الكريم . ولست اعتقد ان محمدا صلى الله عليه وسلم أو اي شخص آخر يستطيع معرفة مايحدث في تطور الجنين في ذلك الوقت  . لان هذه التطورات لم تكتشف الا في الجزء الاخير من القرن العشرين .</a:t>
            </a:r>
            <a:br>
              <a:rPr lang="ar-SA" dirty="0" smtClean="0"/>
            </a:br>
            <a:r>
              <a:rPr lang="ar-SA" dirty="0" smtClean="0">
                <a:solidFill>
                  <a:srgbClr val="FF0000"/>
                </a:solidFill>
              </a:rPr>
              <a:t>واريد ان اؤكد على ان كل شيء قرأته في القرآن الكريم عن نشأة الجنين وتطوره في داخل الرحم ينطبق على كل ما اعرفه من علم الاجنة ، كوني أحد العلماء المتخصصين في هذا العلم</a:t>
            </a:r>
            <a:r>
              <a:rPr lang="ar-SA" dirty="0" smtClean="0"/>
              <a:t>) .</a:t>
            </a:r>
            <a:br>
              <a:rPr lang="ar-SA" dirty="0" smtClean="0"/>
            </a:br>
            <a:r>
              <a:rPr lang="ar-SA" dirty="0" smtClean="0"/>
              <a:t>كيث مور - </a:t>
            </a:r>
            <a:r>
              <a:rPr lang="ar-SA" sz="2800" dirty="0" smtClean="0"/>
              <a:t>مؤتمر الاعجاز العلمي للقرآن والسنة - القاهرة 1986م</a:t>
            </a:r>
            <a:endParaRPr lang="en-US" sz="2800" dirty="0"/>
          </a:p>
        </p:txBody>
      </p:sp>
    </p:spTree>
    <p:extLst>
      <p:ext uri="{BB962C8B-B14F-4D97-AF65-F5344CB8AC3E}">
        <p14:creationId xmlns:p14="http://schemas.microsoft.com/office/powerpoint/2010/main" val="502537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276600" cy="3916362"/>
          </a:xfrm>
        </p:spPr>
        <p:txBody>
          <a:bodyPr rtlCol="1">
            <a:normAutofit/>
          </a:bodyPr>
          <a:lstStyle/>
          <a:p>
            <a:pPr rtl="1" fontAlgn="auto">
              <a:spcAft>
                <a:spcPts val="0"/>
              </a:spcAft>
              <a:defRPr/>
            </a:pPr>
            <a:r>
              <a:rPr lang="ar-SA" b="1" dirty="0" smtClean="0">
                <a:solidFill>
                  <a:srgbClr val="C00000"/>
                </a:solidFill>
              </a:rPr>
              <a:t>مراحل خلق الجنين البشري</a:t>
            </a:r>
            <a:br>
              <a:rPr lang="ar-SA" b="1" dirty="0" smtClean="0">
                <a:solidFill>
                  <a:srgbClr val="C00000"/>
                </a:solidFill>
              </a:rPr>
            </a:br>
            <a:r>
              <a:rPr lang="en-US" sz="4000" b="1" dirty="0" smtClean="0">
                <a:solidFill>
                  <a:srgbClr val="C00000"/>
                </a:solidFill>
              </a:rPr>
              <a:t>)</a:t>
            </a:r>
            <a:r>
              <a:rPr lang="ar-SA" sz="4000" b="1" dirty="0" smtClean="0">
                <a:solidFill>
                  <a:srgbClr val="C00000"/>
                </a:solidFill>
              </a:rPr>
              <a:t>كيث مور </a:t>
            </a:r>
            <a:r>
              <a:rPr lang="en-US" sz="4000" b="1" dirty="0" smtClean="0">
                <a:solidFill>
                  <a:srgbClr val="C00000"/>
                </a:solidFill>
              </a:rPr>
              <a:t>Keith Moore</a:t>
            </a:r>
            <a:r>
              <a:rPr lang="ar-SA" sz="4000" b="1" dirty="0" smtClean="0">
                <a:solidFill>
                  <a:srgbClr val="C00000"/>
                </a:solidFill>
              </a:rPr>
              <a:t> </a:t>
            </a:r>
            <a:r>
              <a:rPr lang="en-US" sz="4000" b="1" dirty="0" smtClean="0">
                <a:solidFill>
                  <a:srgbClr val="C00000"/>
                </a:solidFill>
              </a:rPr>
              <a:t>(</a:t>
            </a:r>
            <a:endParaRPr lang="en-US" sz="4000" b="1" dirty="0">
              <a:solidFill>
                <a:srgbClr val="C00000"/>
              </a:solidFill>
            </a:endParaRPr>
          </a:p>
        </p:txBody>
      </p:sp>
      <p:pic>
        <p:nvPicPr>
          <p:cNvPr id="64515" name="Content Placeholder 3" descr="1246896665124689563751qjadhjxtl[1].jpg"/>
          <p:cNvPicPr>
            <a:picLocks noGrp="1" noChangeAspect="1"/>
          </p:cNvPicPr>
          <p:nvPr>
            <p:ph idx="1"/>
          </p:nvPr>
        </p:nvPicPr>
        <p:blipFill>
          <a:blip r:embed="rId2" cstate="print"/>
          <a:srcRect/>
          <a:stretch>
            <a:fillRect/>
          </a:stretch>
        </p:blipFill>
        <p:spPr>
          <a:xfrm>
            <a:off x="3657600" y="457200"/>
            <a:ext cx="5129548" cy="6073226"/>
          </a:xfrm>
        </p:spPr>
      </p:pic>
    </p:spTree>
    <p:extLst>
      <p:ext uri="{BB962C8B-B14F-4D97-AF65-F5344CB8AC3E}">
        <p14:creationId xmlns:p14="http://schemas.microsoft.com/office/powerpoint/2010/main" val="2193868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27000">
              <a:srgbClr val="FF0000"/>
            </a:glow>
          </a:effectLst>
        </p:spPr>
        <p:txBody>
          <a:bodyPr>
            <a:normAutofit fontScale="90000"/>
          </a:bodyPr>
          <a:lstStyle/>
          <a:p>
            <a:r>
              <a:rPr lang="en-US" sz="3600" b="1" dirty="0">
                <a:solidFill>
                  <a:srgbClr val="000000"/>
                </a:solidFill>
                <a:latin typeface="Georgia"/>
              </a:rPr>
              <a:t>Embryology in the Qur'an by Dr. VN </a:t>
            </a:r>
            <a:r>
              <a:rPr lang="en-US" sz="3600" b="1" dirty="0" smtClean="0">
                <a:solidFill>
                  <a:srgbClr val="000000"/>
                </a:solidFill>
                <a:latin typeface="Georgia"/>
              </a:rPr>
              <a:t>Persaud.. </a:t>
            </a:r>
            <a:r>
              <a:rPr lang="en-US" sz="2700" dirty="0" smtClean="0">
                <a:solidFill>
                  <a:srgbClr val="000000"/>
                </a:solidFill>
                <a:latin typeface="Georgia"/>
              </a:rPr>
              <a:t>Consultant Anatomist and Embryologist</a:t>
            </a:r>
            <a:r>
              <a:rPr lang="en-US" dirty="0"/>
              <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dirty="0">
                <a:solidFill>
                  <a:srgbClr val="000000"/>
                </a:solidFill>
                <a:latin typeface="Georgia"/>
              </a:rPr>
              <a:t/>
            </a:r>
            <a:br>
              <a:rPr lang="en-US" dirty="0">
                <a:solidFill>
                  <a:srgbClr val="000000"/>
                </a:solidFill>
                <a:latin typeface="Georgia"/>
              </a:rPr>
            </a:br>
            <a:r>
              <a:rPr lang="en-US" dirty="0">
                <a:solidFill>
                  <a:srgbClr val="000000"/>
                </a:solidFill>
                <a:latin typeface="Georgia"/>
              </a:rPr>
              <a:t>"The way it was explained to me is that Muhammad was a very ordinary man. He could not read, didn't know [how] to write. In fact, he was an illiterate. And we're talking about twelve [actually about fourteen] hundred years ago. You have someone illiterate making profound pronouncements and statements and that are amazingly accurate about scientific nature. And I personally can't see how this could be a mere chance. There are too many accuracies and, like Dr. Moore, I have no difficulty in my mind that this is a divine inspiration or revelation which led him to these statements." </a:t>
            </a:r>
            <a:endParaRPr lang="en-US" dirty="0" smtClean="0">
              <a:solidFill>
                <a:srgbClr val="000000"/>
              </a:solidFill>
              <a:latin typeface="Georgia"/>
            </a:endParaRPr>
          </a:p>
          <a:p>
            <a:endParaRPr lang="en-US" dirty="0"/>
          </a:p>
        </p:txBody>
      </p:sp>
    </p:spTree>
    <p:extLst>
      <p:ext uri="{BB962C8B-B14F-4D97-AF65-F5344CB8AC3E}">
        <p14:creationId xmlns:p14="http://schemas.microsoft.com/office/powerpoint/2010/main" val="460918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FF0000"/>
                </a:solidFill>
              </a:rPr>
              <a:t>Conclusion of </a:t>
            </a:r>
            <a:r>
              <a:rPr lang="en-GB" sz="3600" b="1" dirty="0" err="1" smtClean="0">
                <a:solidFill>
                  <a:srgbClr val="FF0000"/>
                </a:solidFill>
              </a:rPr>
              <a:t>Dr.</a:t>
            </a:r>
            <a:r>
              <a:rPr lang="en-GB" sz="3600" b="1" dirty="0" smtClean="0">
                <a:solidFill>
                  <a:srgbClr val="FF0000"/>
                </a:solidFill>
              </a:rPr>
              <a:t> Moore and </a:t>
            </a:r>
            <a:r>
              <a:rPr lang="en-GB" sz="3600" b="1" dirty="0" err="1" smtClean="0">
                <a:solidFill>
                  <a:srgbClr val="FF0000"/>
                </a:solidFill>
              </a:rPr>
              <a:t>Dr.</a:t>
            </a:r>
            <a:r>
              <a:rPr lang="en-GB" sz="3600" b="1" dirty="0" smtClean="0">
                <a:solidFill>
                  <a:srgbClr val="FF0000"/>
                </a:solidFill>
              </a:rPr>
              <a:t> </a:t>
            </a:r>
            <a:r>
              <a:rPr lang="en-GB" sz="3600" b="1" dirty="0" err="1" smtClean="0">
                <a:solidFill>
                  <a:srgbClr val="FF0000"/>
                </a:solidFill>
              </a:rPr>
              <a:t>Persaud</a:t>
            </a:r>
            <a:r>
              <a:rPr lang="en-GB" sz="3600" b="1" dirty="0" smtClean="0">
                <a:solidFill>
                  <a:srgbClr val="FF0000"/>
                </a:solidFill>
              </a:rPr>
              <a:t> </a:t>
            </a:r>
            <a:endParaRPr lang="en-US" sz="36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4608602"/>
              </p:ext>
            </p:extLst>
          </p:nvPr>
        </p:nvGraphicFramePr>
        <p:xfrm>
          <a:off x="1143000" y="1219200"/>
          <a:ext cx="6583680" cy="3169920"/>
        </p:xfrm>
        <a:graphic>
          <a:graphicData uri="http://schemas.openxmlformats.org/drawingml/2006/table">
            <a:tbl>
              <a:tblPr/>
              <a:tblGrid>
                <a:gridCol w="6375400"/>
                <a:gridCol w="208280"/>
              </a:tblGrid>
              <a:tr h="0">
                <a:tc gridSpan="2">
                  <a:txBody>
                    <a:bodyPr/>
                    <a:lstStyle/>
                    <a:p>
                      <a:pPr marL="0" marR="0">
                        <a:spcBef>
                          <a:spcPts val="0"/>
                        </a:spcBef>
                        <a:spcAft>
                          <a:spcPts val="0"/>
                        </a:spcAft>
                      </a:pPr>
                      <a:r>
                        <a:rPr lang="en-US" dirty="0">
                          <a:solidFill>
                            <a:srgbClr val="000000"/>
                          </a:solidFill>
                          <a:effectLst/>
                          <a:latin typeface="Georgia"/>
                        </a:rPr>
                        <a:t>After all these examples we have seen about the scientific miracles in the Holy Quran and all these scientists' comments on this, let us ask ourselves these questions:</a:t>
                      </a:r>
                      <a:endParaRPr lang="en-US" dirty="0">
                        <a:effectLst/>
                      </a:endParaRPr>
                    </a:p>
                  </a:txBody>
                  <a:tcPr marL="38100" marR="38100" marT="38100" marB="38100">
                    <a:lnL>
                      <a:noFill/>
                    </a:lnL>
                    <a:lnR>
                      <a:noFill/>
                    </a:lnR>
                    <a:lnT>
                      <a:noFill/>
                    </a:lnT>
                    <a:lnB>
                      <a:noFill/>
                    </a:lnB>
                  </a:tcPr>
                </a:tc>
                <a:tc hMerge="1">
                  <a:txBody>
                    <a:bodyPr/>
                    <a:lstStyle/>
                    <a:p>
                      <a:endParaRPr lang="en-US"/>
                    </a:p>
                  </a:txBody>
                  <a:tcPr/>
                </a:tc>
              </a:tr>
              <a:tr h="0">
                <a:tc>
                  <a:txBody>
                    <a:bodyPr/>
                    <a:lstStyle/>
                    <a:p>
                      <a:pPr>
                        <a:buFont typeface="Arial"/>
                        <a:buChar char="•"/>
                      </a:pPr>
                      <a:r>
                        <a:rPr lang="en-US" dirty="0">
                          <a:solidFill>
                            <a:srgbClr val="000000"/>
                          </a:solidFill>
                          <a:effectLst/>
                          <a:latin typeface="Georgia"/>
                        </a:rPr>
                        <a:t>Could it be a coincidence that all this recently discovered scientific information from different fields was mentioned in the Quran, which was revealed fourteen centuries ago?</a:t>
                      </a:r>
                      <a:endParaRPr lang="en-US" dirty="0">
                        <a:effectLst/>
                      </a:endParaRPr>
                    </a:p>
                    <a:p>
                      <a:pPr>
                        <a:buFont typeface="Arial"/>
                        <a:buChar char="•"/>
                      </a:pPr>
                      <a:r>
                        <a:rPr lang="en-US" dirty="0">
                          <a:solidFill>
                            <a:srgbClr val="000000"/>
                          </a:solidFill>
                          <a:effectLst/>
                          <a:latin typeface="Georgia"/>
                        </a:rPr>
                        <a:t>Could this Quran have been authored by Muhammad, may the mercy and blessings of God be upon him, or by any other human being?</a:t>
                      </a:r>
                      <a:endParaRPr lang="en-US" dirty="0">
                        <a:effectLst/>
                      </a:endParaRPr>
                    </a:p>
                    <a:p>
                      <a:r>
                        <a:rPr lang="en-US" dirty="0">
                          <a:effectLst/>
                        </a:rPr>
                        <a:t>The only possible answer is that this Quran must be the literal word of God, revealed by Him.Source: IslamReligion.com</a:t>
                      </a:r>
                    </a:p>
                  </a:txBody>
                  <a:tcPr marL="38100" marR="38100" marT="38100" marB="38100" anchor="ctr">
                    <a:lnL>
                      <a:noFill/>
                    </a:lnL>
                    <a:lnR>
                      <a:noFill/>
                    </a:lnR>
                    <a:lnT>
                      <a:noFill/>
                    </a:lnT>
                    <a:lnB>
                      <a:noFill/>
                    </a:lnB>
                  </a:tcPr>
                </a:tc>
                <a:tc>
                  <a:txBody>
                    <a:bodyPr/>
                    <a:lstStyle/>
                    <a:p>
                      <a:endParaRPr lang="en-US" dirty="0"/>
                    </a:p>
                  </a:txBody>
                  <a:tcPr>
                    <a:lnL>
                      <a:noFill/>
                    </a:lnL>
                    <a:lnT>
                      <a:noFill/>
                    </a:lnT>
                  </a:tcPr>
                </a:tc>
              </a:tr>
            </a:tbl>
          </a:graphicData>
        </a:graphic>
      </p:graphicFrame>
      <p:sp>
        <p:nvSpPr>
          <p:cNvPr id="5" name="Rectangle 1"/>
          <p:cNvSpPr>
            <a:spLocks noChangeArrowheads="1"/>
          </p:cNvSpPr>
          <p:nvPr/>
        </p:nvSpPr>
        <p:spPr bwMode="auto">
          <a:xfrm>
            <a:off x="1279525" y="1706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1893" rIns="0" bIns="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279525" y="2163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893481" rIns="88872" bIns="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39415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bwMode="auto">
          <a:xfrm>
            <a:off x="0" y="358775"/>
            <a:ext cx="9144000" cy="1470025"/>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600" b="1" dirty="0" smtClean="0">
                <a:solidFill>
                  <a:srgbClr val="C00000"/>
                </a:solidFill>
                <a:latin typeface="Verdana" pitchFamily="34" charset="0"/>
                <a:ea typeface="Verdana" pitchFamily="34" charset="0"/>
                <a:cs typeface="Verdana" pitchFamily="34" charset="0"/>
              </a:rPr>
              <a:t>Al-</a:t>
            </a:r>
            <a:r>
              <a:rPr lang="en-US" sz="3600" b="1" dirty="0" err="1" smtClean="0">
                <a:solidFill>
                  <a:srgbClr val="C00000"/>
                </a:solidFill>
                <a:latin typeface="Verdana" pitchFamily="34" charset="0"/>
                <a:ea typeface="Verdana" pitchFamily="34" charset="0"/>
                <a:cs typeface="Verdana" pitchFamily="34" charset="0"/>
              </a:rPr>
              <a:t>Naasiyah</a:t>
            </a:r>
            <a:r>
              <a:rPr lang="en-US" sz="3600" b="1" dirty="0" smtClean="0">
                <a:solidFill>
                  <a:srgbClr val="C00000"/>
                </a:solidFill>
                <a:latin typeface="Verdana" pitchFamily="34" charset="0"/>
                <a:ea typeface="Verdana" pitchFamily="34" charset="0"/>
                <a:cs typeface="Verdana" pitchFamily="34" charset="0"/>
              </a:rPr>
              <a:t> </a:t>
            </a:r>
            <a:r>
              <a:rPr lang="en-US" sz="3600" b="1" dirty="0">
                <a:latin typeface="Verdana" pitchFamily="34" charset="0"/>
                <a:ea typeface="Verdana" pitchFamily="34" charset="0"/>
                <a:cs typeface="Verdana" pitchFamily="34" charset="0"/>
              </a:rPr>
              <a:t/>
            </a:r>
            <a:br>
              <a:rPr lang="en-US" sz="3600" b="1" dirty="0">
                <a:latin typeface="Verdana" pitchFamily="34" charset="0"/>
                <a:ea typeface="Verdana" pitchFamily="34" charset="0"/>
                <a:cs typeface="Verdana" pitchFamily="34" charset="0"/>
              </a:rPr>
            </a:br>
            <a:r>
              <a:rPr lang="en-US" sz="3200" b="1" dirty="0">
                <a:latin typeface="Verdana" pitchFamily="34" charset="0"/>
                <a:ea typeface="Verdana" pitchFamily="34" charset="0"/>
                <a:cs typeface="Verdana" pitchFamily="34" charset="0"/>
              </a:rPr>
              <a:t>(front of the head  &amp; the brain)</a:t>
            </a:r>
            <a:endParaRPr lang="en-US" sz="3200" dirty="0">
              <a:latin typeface="Verdana" pitchFamily="34" charset="0"/>
              <a:ea typeface="Verdana" pitchFamily="34" charset="0"/>
              <a:cs typeface="Verdana" pitchFamily="34" charset="0"/>
            </a:endParaRPr>
          </a:p>
        </p:txBody>
      </p:sp>
      <p:pic>
        <p:nvPicPr>
          <p:cNvPr id="242692" name="Picture 4" descr="الدماغ"/>
          <p:cNvPicPr>
            <a:picLocks noChangeAspect="1" noChangeArrowheads="1"/>
          </p:cNvPicPr>
          <p:nvPr/>
        </p:nvPicPr>
        <p:blipFill>
          <a:blip r:embed="rId3" cstate="print"/>
          <a:srcRect/>
          <a:stretch>
            <a:fillRect/>
          </a:stretch>
        </p:blipFill>
        <p:spPr bwMode="auto">
          <a:xfrm>
            <a:off x="1367880" y="2057400"/>
            <a:ext cx="6633120" cy="4307923"/>
          </a:xfrm>
          <a:prstGeom prst="rect">
            <a:avLst/>
          </a:prstGeom>
          <a:noFill/>
        </p:spPr>
      </p:pic>
    </p:spTree>
    <p:extLst>
      <p:ext uri="{BB962C8B-B14F-4D97-AF65-F5344CB8AC3E}">
        <p14:creationId xmlns:p14="http://schemas.microsoft.com/office/powerpoint/2010/main" val="767504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idx="1"/>
          </p:nvPr>
        </p:nvSpPr>
        <p:spPr bwMode="auto">
          <a:xfrm>
            <a:off x="228600" y="609600"/>
            <a:ext cx="8686800" cy="182880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algn="ctr">
              <a:lnSpc>
                <a:spcPct val="120000"/>
              </a:lnSpc>
            </a:pPr>
            <a:r>
              <a:rPr lang="en-US" dirty="0">
                <a:latin typeface="Arial Rounded MT Bold" pitchFamily="34" charset="0"/>
              </a:rPr>
              <a:t>The holy Qur</a:t>
            </a:r>
            <a:r>
              <a:rPr lang="en-US" dirty="0">
                <a:latin typeface="Times New Roman"/>
              </a:rPr>
              <a:t>’</a:t>
            </a:r>
            <a:r>
              <a:rPr lang="en-US" dirty="0">
                <a:latin typeface="Arial Rounded MT Bold" pitchFamily="34" charset="0"/>
              </a:rPr>
              <a:t>an describes the front of the head in the disbelievers being lying and sinful !!</a:t>
            </a:r>
          </a:p>
        </p:txBody>
      </p:sp>
      <p:sp>
        <p:nvSpPr>
          <p:cNvPr id="244739" name="Rectangle 3"/>
          <p:cNvSpPr>
            <a:spLocks noChangeArrowheads="1"/>
          </p:cNvSpPr>
          <p:nvPr/>
        </p:nvSpPr>
        <p:spPr bwMode="auto">
          <a:xfrm>
            <a:off x="381000" y="4419600"/>
            <a:ext cx="8382000" cy="1323439"/>
          </a:xfrm>
          <a:prstGeom prst="rect">
            <a:avLst/>
          </a:prstGeom>
          <a:noFill/>
          <a:ln w="9525">
            <a:noFill/>
            <a:miter lim="800000"/>
            <a:headEnd/>
            <a:tailEnd/>
          </a:ln>
          <a:effectLst/>
        </p:spPr>
        <p:txBody>
          <a:bodyPr wrap="square">
            <a:spAutoFit/>
          </a:bodyPr>
          <a:lstStyle/>
          <a:p>
            <a:pPr algn="ctr">
              <a:spcBef>
                <a:spcPct val="20000"/>
              </a:spcBef>
            </a:pPr>
            <a:r>
              <a:rPr lang="en-US" sz="2800" dirty="0">
                <a:solidFill>
                  <a:srgbClr val="C00000"/>
                </a:solidFill>
                <a:latin typeface="Arial Rounded MT Bold" pitchFamily="34" charset="0"/>
                <a:cs typeface="Arial" charset="0"/>
              </a:rPr>
              <a:t>Allah (SWT) says: (a lying sinful nasiyah (front of the head</a:t>
            </a:r>
            <a:r>
              <a:rPr lang="en-US" sz="2800" dirty="0" smtClean="0">
                <a:solidFill>
                  <a:srgbClr val="C00000"/>
                </a:solidFill>
                <a:latin typeface="Arial Rounded MT Bold" pitchFamily="34" charset="0"/>
                <a:cs typeface="Arial" charset="0"/>
              </a:rPr>
              <a:t>).</a:t>
            </a:r>
            <a:endParaRPr lang="ar-SA" sz="2800" dirty="0" smtClean="0">
              <a:solidFill>
                <a:srgbClr val="C00000"/>
              </a:solidFill>
              <a:latin typeface="Arial Rounded MT Bold" pitchFamily="34" charset="0"/>
              <a:cs typeface="Arial" charset="0"/>
            </a:endParaRPr>
          </a:p>
          <a:p>
            <a:pPr algn="ctr">
              <a:spcBef>
                <a:spcPct val="20000"/>
              </a:spcBef>
            </a:pPr>
            <a:r>
              <a:rPr lang="en-US" sz="2000" dirty="0" smtClean="0">
                <a:latin typeface="Arial Rounded MT Bold" pitchFamily="34" charset="0"/>
                <a:cs typeface="Arial" charset="0"/>
              </a:rPr>
              <a:t>(</a:t>
            </a:r>
            <a:r>
              <a:rPr lang="en-US" sz="2000" dirty="0">
                <a:latin typeface="Arial Rounded MT Bold" pitchFamily="34" charset="0"/>
                <a:cs typeface="Arial" charset="0"/>
              </a:rPr>
              <a:t>96: 16)</a:t>
            </a:r>
          </a:p>
        </p:txBody>
      </p:sp>
      <p:sp>
        <p:nvSpPr>
          <p:cNvPr id="244740" name="Text Box 4"/>
          <p:cNvSpPr txBox="1">
            <a:spLocks noChangeArrowheads="1"/>
          </p:cNvSpPr>
          <p:nvPr/>
        </p:nvSpPr>
        <p:spPr bwMode="auto">
          <a:xfrm>
            <a:off x="304800" y="2590801"/>
            <a:ext cx="8458200" cy="1323439"/>
          </a:xfrm>
          <a:prstGeom prst="rect">
            <a:avLst/>
          </a:prstGeom>
          <a:noFill/>
          <a:ln w="9525">
            <a:noFill/>
            <a:miter lim="800000"/>
            <a:headEnd/>
            <a:tailEnd/>
          </a:ln>
          <a:effectLst/>
        </p:spPr>
        <p:txBody>
          <a:bodyPr wrap="square">
            <a:spAutoFit/>
          </a:bodyPr>
          <a:lstStyle/>
          <a:p>
            <a:pPr algn="ctr" rtl="1">
              <a:spcBef>
                <a:spcPct val="50000"/>
              </a:spcBef>
            </a:pPr>
            <a:r>
              <a:rPr lang="ar-SA" sz="4400" b="1" dirty="0">
                <a:solidFill>
                  <a:srgbClr val="C00000"/>
                </a:solidFill>
                <a:latin typeface="Arial" charset="0"/>
              </a:rPr>
              <a:t>(ناصية كاذبة خاطئة)</a:t>
            </a:r>
            <a:r>
              <a:rPr lang="ar-SA" sz="4400" dirty="0">
                <a:solidFill>
                  <a:srgbClr val="C00000"/>
                </a:solidFill>
                <a:latin typeface="Arial" charset="0"/>
                <a:cs typeface="Arial" charset="0"/>
              </a:rPr>
              <a:t> </a:t>
            </a:r>
            <a:endParaRPr lang="ar-SA" sz="4400" dirty="0" smtClean="0">
              <a:solidFill>
                <a:srgbClr val="C00000"/>
              </a:solidFill>
              <a:latin typeface="Arial" charset="0"/>
              <a:cs typeface="Arial" charset="0"/>
            </a:endParaRPr>
          </a:p>
          <a:p>
            <a:pPr algn="ctr" rtl="1">
              <a:spcBef>
                <a:spcPct val="50000"/>
              </a:spcBef>
            </a:pPr>
            <a:r>
              <a:rPr lang="ar-SA" sz="1800" dirty="0" smtClean="0">
                <a:solidFill>
                  <a:srgbClr val="663300"/>
                </a:solidFill>
                <a:latin typeface="Arial" charset="0"/>
                <a:cs typeface="Arial" charset="0"/>
              </a:rPr>
              <a:t> </a:t>
            </a:r>
            <a:r>
              <a:rPr lang="ar-SA" sz="2400" b="1" dirty="0">
                <a:latin typeface="Arial Rounded MT Bold" pitchFamily="34" charset="0"/>
              </a:rPr>
              <a:t>(سورة العلق: 16)</a:t>
            </a:r>
            <a:endParaRPr lang="en-US" sz="2400" b="1" dirty="0">
              <a:latin typeface="Arial Rounded MT Bold" pitchFamily="34" charset="0"/>
            </a:endParaRPr>
          </a:p>
        </p:txBody>
      </p:sp>
    </p:spTree>
    <p:extLst>
      <p:ext uri="{BB962C8B-B14F-4D97-AF65-F5344CB8AC3E}">
        <p14:creationId xmlns:p14="http://schemas.microsoft.com/office/powerpoint/2010/main" val="2064785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bwMode="auto">
          <a:xfrm>
            <a:off x="0" y="685801"/>
            <a:ext cx="9144000" cy="914400"/>
          </a:xfrm>
          <a:noFill/>
          <a:ln>
            <a:miter lim="800000"/>
            <a:headEnd/>
            <a:tailEnd/>
          </a:ln>
        </p:spPr>
        <p:txBody>
          <a:bodyPr vert="horz" wrap="square" lIns="91440" tIns="45720" rIns="91440" bIns="45720" numCol="1" anchor="t" anchorCtr="0" compatLnSpc="1">
            <a:prstTxWarp prst="textNoShape">
              <a:avLst/>
            </a:prstTxWarp>
          </a:bodyPr>
          <a:lstStyle/>
          <a:p>
            <a:pPr marL="342900" indent="-342900">
              <a:lnSpc>
                <a:spcPct val="120000"/>
              </a:lnSpc>
              <a:spcBef>
                <a:spcPct val="20000"/>
              </a:spcBef>
              <a:buFontTx/>
              <a:buChar char="•"/>
            </a:pPr>
            <a:r>
              <a:rPr lang="en-US" sz="3200" dirty="0">
                <a:solidFill>
                  <a:schemeClr val="tx1"/>
                </a:solidFill>
                <a:latin typeface="Arial Rounded MT Bold" pitchFamily="34" charset="0"/>
              </a:rPr>
              <a:t>The linguistic meaning of the Ayah</a:t>
            </a:r>
          </a:p>
        </p:txBody>
      </p:sp>
      <p:sp>
        <p:nvSpPr>
          <p:cNvPr id="248835" name="Rectangle 3"/>
          <p:cNvSpPr>
            <a:spLocks noChangeArrowheads="1"/>
          </p:cNvSpPr>
          <p:nvPr/>
        </p:nvSpPr>
        <p:spPr bwMode="auto">
          <a:xfrm>
            <a:off x="380999" y="3124200"/>
            <a:ext cx="8439151" cy="3048000"/>
          </a:xfrm>
          <a:prstGeom prst="rect">
            <a:avLst/>
          </a:prstGeom>
          <a:noFill/>
          <a:ln w="9525">
            <a:noFill/>
            <a:miter lim="800000"/>
            <a:headEnd/>
            <a:tailEnd/>
          </a:ln>
          <a:effectLst/>
        </p:spPr>
        <p:txBody>
          <a:bodyPr anchor="ctr"/>
          <a:lstStyle/>
          <a:p>
            <a:pPr algn="ctr"/>
            <a:r>
              <a:rPr lang="en-US" sz="2400" dirty="0">
                <a:latin typeface="Arial Rounded MT Bold" pitchFamily="34" charset="0"/>
                <a:cs typeface="Times New Roman" pitchFamily="18" charset="0"/>
              </a:rPr>
              <a:t>Allah (SWT) says: </a:t>
            </a:r>
            <a:r>
              <a:rPr lang="en-US" sz="2400" dirty="0">
                <a:solidFill>
                  <a:srgbClr val="FF0000"/>
                </a:solidFill>
                <a:latin typeface="Arial Rounded MT Bold" pitchFamily="34" charset="0"/>
                <a:cs typeface="Times New Roman" pitchFamily="18" charset="0"/>
              </a:rPr>
              <a:t>(Let him beware! If he does not stop, We will take him by the nasiyah, a lying, sinful nasiyah!)</a:t>
            </a:r>
            <a:r>
              <a:rPr lang="en-US" sz="2400" dirty="0">
                <a:latin typeface="Arial Rounded MT Bold" pitchFamily="34" charset="0"/>
                <a:cs typeface="Times New Roman" pitchFamily="18" charset="0"/>
              </a:rPr>
              <a:t> (96:15-16)</a:t>
            </a:r>
            <a:br>
              <a:rPr lang="en-US" sz="2400" dirty="0">
                <a:latin typeface="Arial Rounded MT Bold" pitchFamily="34" charset="0"/>
                <a:cs typeface="Times New Roman" pitchFamily="18" charset="0"/>
              </a:rPr>
            </a:br>
            <a:r>
              <a:rPr lang="ar-SA" sz="2400" dirty="0">
                <a:latin typeface="Arial Rounded MT Bold" pitchFamily="34" charset="0"/>
                <a:cs typeface="Times New Roman" pitchFamily="18" charset="0"/>
              </a:rPr>
              <a:t/>
            </a:r>
            <a:br>
              <a:rPr lang="ar-SA" sz="2400" dirty="0">
                <a:latin typeface="Arial Rounded MT Bold" pitchFamily="34" charset="0"/>
                <a:cs typeface="Times New Roman" pitchFamily="18" charset="0"/>
              </a:rPr>
            </a:br>
            <a:r>
              <a:rPr lang="en-US" sz="2400" dirty="0">
                <a:latin typeface="Arial Rounded MT Bold" pitchFamily="34" charset="0"/>
                <a:cs typeface="Times New Roman" pitchFamily="18" charset="0"/>
              </a:rPr>
              <a:t>Al-Nasiyah: the front of the head.</a:t>
            </a:r>
            <a:r>
              <a:rPr lang="en-US" sz="2400" dirty="0">
                <a:solidFill>
                  <a:schemeClr val="tx2"/>
                </a:solidFill>
                <a:cs typeface="Times New Roman" pitchFamily="18" charset="0"/>
              </a:rPr>
              <a:t> </a:t>
            </a:r>
          </a:p>
        </p:txBody>
      </p:sp>
      <p:sp>
        <p:nvSpPr>
          <p:cNvPr id="248836" name="Text Box 4"/>
          <p:cNvSpPr txBox="1">
            <a:spLocks noChangeArrowheads="1"/>
          </p:cNvSpPr>
          <p:nvPr/>
        </p:nvSpPr>
        <p:spPr bwMode="auto">
          <a:xfrm>
            <a:off x="380999" y="1705777"/>
            <a:ext cx="8839199" cy="707886"/>
          </a:xfrm>
          <a:prstGeom prst="rect">
            <a:avLst/>
          </a:prstGeom>
          <a:noFill/>
          <a:ln w="9525">
            <a:noFill/>
            <a:miter lim="800000"/>
            <a:headEnd/>
            <a:tailEnd/>
          </a:ln>
          <a:effectLst/>
        </p:spPr>
        <p:txBody>
          <a:bodyPr wrap="square">
            <a:spAutoFit/>
          </a:bodyPr>
          <a:lstStyle/>
          <a:p>
            <a:pPr algn="ctr" rtl="1">
              <a:spcBef>
                <a:spcPct val="50000"/>
              </a:spcBef>
            </a:pPr>
            <a:r>
              <a:rPr lang="ar-SA" sz="4000" b="1" dirty="0">
                <a:solidFill>
                  <a:srgbClr val="C00000"/>
                </a:solidFill>
                <a:latin typeface="Arial" charset="0"/>
              </a:rPr>
              <a:t>(كلا لئن لم ينته لنسفعا بالناصية. ناصية </a:t>
            </a:r>
            <a:r>
              <a:rPr lang="ar-SA" sz="3600" b="1" dirty="0">
                <a:solidFill>
                  <a:srgbClr val="C00000"/>
                </a:solidFill>
                <a:latin typeface="Arial" charset="0"/>
              </a:rPr>
              <a:t>كاذبة خاطئة)</a:t>
            </a:r>
            <a:endParaRPr lang="en-US" sz="3600" b="1" dirty="0">
              <a:solidFill>
                <a:srgbClr val="C00000"/>
              </a:solidFill>
              <a:latin typeface="Arial" charset="0"/>
            </a:endParaRPr>
          </a:p>
        </p:txBody>
      </p:sp>
      <p:sp>
        <p:nvSpPr>
          <p:cNvPr id="248837" name="Text Box 5"/>
          <p:cNvSpPr txBox="1">
            <a:spLocks noChangeArrowheads="1"/>
          </p:cNvSpPr>
          <p:nvPr/>
        </p:nvSpPr>
        <p:spPr bwMode="auto">
          <a:xfrm>
            <a:off x="-1" y="2768541"/>
            <a:ext cx="9143999" cy="400110"/>
          </a:xfrm>
          <a:prstGeom prst="rect">
            <a:avLst/>
          </a:prstGeom>
          <a:noFill/>
          <a:ln w="9525">
            <a:noFill/>
            <a:miter lim="800000"/>
            <a:headEnd/>
            <a:tailEnd/>
          </a:ln>
          <a:effectLst/>
        </p:spPr>
        <p:txBody>
          <a:bodyPr wrap="square">
            <a:spAutoFit/>
          </a:bodyPr>
          <a:lstStyle/>
          <a:p>
            <a:pPr algn="ctr">
              <a:spcBef>
                <a:spcPct val="50000"/>
              </a:spcBef>
            </a:pPr>
            <a:r>
              <a:rPr lang="ar-SA" sz="2000" b="1" dirty="0">
                <a:latin typeface="Arial" charset="0"/>
              </a:rPr>
              <a:t>العلق: 15 - 16</a:t>
            </a:r>
            <a:endParaRPr lang="en-US" sz="2000" b="1" dirty="0">
              <a:latin typeface="Arial" charset="0"/>
            </a:endParaRPr>
          </a:p>
        </p:txBody>
      </p:sp>
    </p:spTree>
    <p:extLst>
      <p:ext uri="{BB962C8B-B14F-4D97-AF65-F5344CB8AC3E}">
        <p14:creationId xmlns:p14="http://schemas.microsoft.com/office/powerpoint/2010/main" val="83798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idx="1"/>
          </p:nvPr>
        </p:nvSpPr>
        <p:spPr bwMode="auto">
          <a:xfrm>
            <a:off x="228600" y="2362200"/>
            <a:ext cx="4724400" cy="4038600"/>
          </a:xfrm>
          <a:noFill/>
          <a:ln>
            <a:miter lim="800000"/>
            <a:headEnd/>
            <a:tailEnd/>
          </a:ln>
        </p:spPr>
        <p:txBody>
          <a:bodyPr vert="horz" wrap="square" lIns="91440" tIns="45720" rIns="91440" bIns="45720" numCol="1" anchor="t" anchorCtr="0" compatLnSpc="1">
            <a:prstTxWarp prst="textNoShape">
              <a:avLst/>
            </a:prstTxWarp>
            <a:normAutofit/>
          </a:bodyPr>
          <a:lstStyle/>
          <a:p>
            <a:pPr algn="ctr">
              <a:lnSpc>
                <a:spcPct val="120000"/>
              </a:lnSpc>
            </a:pPr>
            <a:r>
              <a:rPr lang="en-US" sz="2800" dirty="0">
                <a:solidFill>
                  <a:srgbClr val="C00000"/>
                </a:solidFill>
                <a:latin typeface="Verdana" pitchFamily="34" charset="0"/>
                <a:ea typeface="Verdana" pitchFamily="34" charset="0"/>
                <a:cs typeface="Verdana" pitchFamily="34" charset="0"/>
              </a:rPr>
              <a:t>The function of this part of the brain that lies in the </a:t>
            </a:r>
            <a:r>
              <a:rPr lang="en-US" sz="2800" dirty="0" smtClean="0">
                <a:solidFill>
                  <a:srgbClr val="C00000"/>
                </a:solidFill>
                <a:latin typeface="Verdana" pitchFamily="34" charset="0"/>
                <a:ea typeface="Verdana" pitchFamily="34" charset="0"/>
                <a:cs typeface="Verdana" pitchFamily="34" charset="0"/>
              </a:rPr>
              <a:t>front </a:t>
            </a:r>
            <a:r>
              <a:rPr lang="en-US" sz="2800" dirty="0">
                <a:solidFill>
                  <a:srgbClr val="C00000"/>
                </a:solidFill>
                <a:latin typeface="Verdana" pitchFamily="34" charset="0"/>
                <a:ea typeface="Verdana" pitchFamily="34" charset="0"/>
                <a:cs typeface="Verdana" pitchFamily="34" charset="0"/>
              </a:rPr>
              <a:t>of the human head (the prefrontal cortex ) is to control the human behavior</a:t>
            </a:r>
            <a:r>
              <a:rPr lang="en-US" sz="2800" dirty="0">
                <a:solidFill>
                  <a:srgbClr val="C00000"/>
                </a:solidFill>
                <a:latin typeface="Arial Rounded MT Bold" pitchFamily="34" charset="0"/>
              </a:rPr>
              <a:t>. </a:t>
            </a:r>
          </a:p>
        </p:txBody>
      </p:sp>
      <p:sp>
        <p:nvSpPr>
          <p:cNvPr id="254979" name="Rectangle 3"/>
          <p:cNvSpPr>
            <a:spLocks noChangeArrowheads="1"/>
          </p:cNvSpPr>
          <p:nvPr/>
        </p:nvSpPr>
        <p:spPr bwMode="auto">
          <a:xfrm>
            <a:off x="0" y="990600"/>
            <a:ext cx="9144000" cy="1295400"/>
          </a:xfrm>
          <a:prstGeom prst="rect">
            <a:avLst/>
          </a:prstGeom>
          <a:noFill/>
          <a:ln w="9525">
            <a:noFill/>
            <a:miter lim="800000"/>
            <a:headEnd/>
            <a:tailEnd/>
          </a:ln>
          <a:effectLst/>
        </p:spPr>
        <p:txBody>
          <a:bodyPr/>
          <a:lstStyle/>
          <a:p>
            <a:pPr marL="342900" indent="-342900" algn="ctr">
              <a:spcBef>
                <a:spcPct val="20000"/>
              </a:spcBef>
            </a:pPr>
            <a:r>
              <a:rPr lang="en-US" sz="2800" b="1" dirty="0">
                <a:solidFill>
                  <a:srgbClr val="000066"/>
                </a:solidFill>
                <a:latin typeface="Verdana" pitchFamily="34" charset="0"/>
                <a:ea typeface="Verdana" pitchFamily="34" charset="0"/>
                <a:cs typeface="Verdana" pitchFamily="34" charset="0"/>
              </a:rPr>
              <a:t>Functions of </a:t>
            </a:r>
            <a:r>
              <a:rPr lang="en-US" sz="2800" b="1" dirty="0" smtClean="0">
                <a:solidFill>
                  <a:srgbClr val="000066"/>
                </a:solidFill>
                <a:latin typeface="Verdana" pitchFamily="34" charset="0"/>
                <a:ea typeface="Verdana" pitchFamily="34" charset="0"/>
                <a:cs typeface="Verdana" pitchFamily="34" charset="0"/>
              </a:rPr>
              <a:t>prefrontal area </a:t>
            </a:r>
            <a:r>
              <a:rPr lang="en-US" sz="2800" b="1" dirty="0">
                <a:solidFill>
                  <a:srgbClr val="000066"/>
                </a:solidFill>
                <a:latin typeface="Verdana" pitchFamily="34" charset="0"/>
                <a:ea typeface="Verdana" pitchFamily="34" charset="0"/>
                <a:cs typeface="Verdana" pitchFamily="34" charset="0"/>
              </a:rPr>
              <a:t>in the brain:</a:t>
            </a:r>
          </a:p>
        </p:txBody>
      </p:sp>
      <p:pic>
        <p:nvPicPr>
          <p:cNvPr id="437250" name="Picture 2" descr="Image result for photos of frontal lobe"/>
          <p:cNvPicPr>
            <a:picLocks noChangeAspect="1" noChangeArrowheads="1"/>
          </p:cNvPicPr>
          <p:nvPr/>
        </p:nvPicPr>
        <p:blipFill>
          <a:blip r:embed="rId3" cstate="print"/>
          <a:srcRect/>
          <a:stretch>
            <a:fillRect/>
          </a:stretch>
        </p:blipFill>
        <p:spPr bwMode="auto">
          <a:xfrm>
            <a:off x="5645150" y="2971800"/>
            <a:ext cx="3111500" cy="2133600"/>
          </a:xfrm>
          <a:prstGeom prst="rect">
            <a:avLst/>
          </a:prstGeom>
          <a:noFill/>
        </p:spPr>
      </p:pic>
    </p:spTree>
    <p:extLst>
      <p:ext uri="{BB962C8B-B14F-4D97-AF65-F5344CB8AC3E}">
        <p14:creationId xmlns:p14="http://schemas.microsoft.com/office/powerpoint/2010/main" val="2319122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idx="1"/>
          </p:nvPr>
        </p:nvSpPr>
        <p:spPr bwMode="auto">
          <a:xfrm>
            <a:off x="304800" y="914400"/>
            <a:ext cx="4953000" cy="5105400"/>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lnSpc>
                <a:spcPct val="130000"/>
              </a:lnSpc>
            </a:pPr>
            <a:r>
              <a:rPr lang="en-US" sz="2800" dirty="0">
                <a:solidFill>
                  <a:srgbClr val="C00000"/>
                </a:solidFill>
                <a:latin typeface="Arial Rounded MT Bold" pitchFamily="34" charset="0"/>
              </a:rPr>
              <a:t>Prof. Dr. Keith Moore</a:t>
            </a:r>
            <a:r>
              <a:rPr lang="en-US" sz="2800" dirty="0">
                <a:latin typeface="Arial Rounded MT Bold" pitchFamily="34" charset="0"/>
              </a:rPr>
              <a:t>, who stated that the front of the head is responsible for judging and for directing human behavior. The working organs of the body (e.g. the limbs or tongue) are but tools to carry out the decision made in the front of the head </a:t>
            </a:r>
          </a:p>
        </p:txBody>
      </p:sp>
      <p:pic>
        <p:nvPicPr>
          <p:cNvPr id="433154" name="Picture 2" descr="Image result for photos of frontal lobe"/>
          <p:cNvPicPr>
            <a:picLocks noChangeAspect="1" noChangeArrowheads="1"/>
          </p:cNvPicPr>
          <p:nvPr/>
        </p:nvPicPr>
        <p:blipFill>
          <a:blip r:embed="rId3" cstate="print"/>
          <a:srcRect/>
          <a:stretch>
            <a:fillRect/>
          </a:stretch>
        </p:blipFill>
        <p:spPr bwMode="auto">
          <a:xfrm>
            <a:off x="5540376" y="2057400"/>
            <a:ext cx="3333750" cy="2286000"/>
          </a:xfrm>
          <a:prstGeom prst="rect">
            <a:avLst/>
          </a:prstGeom>
          <a:noFill/>
        </p:spPr>
      </p:pic>
    </p:spTree>
    <p:extLst>
      <p:ext uri="{BB962C8B-B14F-4D97-AF65-F5344CB8AC3E}">
        <p14:creationId xmlns:p14="http://schemas.microsoft.com/office/powerpoint/2010/main" val="1871553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748339"/>
          </a:xfrm>
        </p:spPr>
        <p:txBody>
          <a:bodyPr>
            <a:normAutofit fontScale="92500" lnSpcReduction="20000"/>
          </a:bodyPr>
          <a:lstStyle/>
          <a:p>
            <a:pPr marL="609600" indent="-609600" algn="ctr">
              <a:buClr>
                <a:schemeClr val="tx1"/>
              </a:buClr>
              <a:buFont typeface="Arial" pitchFamily="34" charset="0"/>
              <a:buNone/>
              <a:defRPr/>
            </a:pPr>
            <a:r>
              <a:rPr lang="ar-AE" sz="4000" b="1" dirty="0">
                <a:solidFill>
                  <a:srgbClr val="C00000"/>
                </a:solidFill>
              </a:rPr>
              <a:t>الدكتور محمد جميل </a:t>
            </a:r>
            <a:r>
              <a:rPr lang="ar-AE" sz="4000" b="1" dirty="0" smtClean="0">
                <a:solidFill>
                  <a:srgbClr val="C00000"/>
                </a:solidFill>
              </a:rPr>
              <a:t>حبال</a:t>
            </a:r>
            <a:r>
              <a:rPr lang="ar-AE" sz="4000" b="1" dirty="0" smtClean="0">
                <a:solidFill>
                  <a:srgbClr val="FF0000"/>
                </a:solidFill>
              </a:rPr>
              <a:t> </a:t>
            </a:r>
            <a:endParaRPr lang="ar-SA" sz="4000" b="1" dirty="0">
              <a:solidFill>
                <a:srgbClr val="FF0000"/>
              </a:solidFill>
            </a:endParaRPr>
          </a:p>
          <a:p>
            <a:pPr marL="609600" indent="-609600" algn="ctr">
              <a:buClr>
                <a:schemeClr val="tx1"/>
              </a:buClr>
              <a:buFont typeface="Arial" pitchFamily="34" charset="0"/>
              <a:buNone/>
              <a:defRPr/>
            </a:pPr>
            <a:r>
              <a:rPr lang="ar-AE" sz="4000" dirty="0"/>
              <a:t> استشاري </a:t>
            </a:r>
            <a:r>
              <a:rPr lang="ar-SA" sz="4000" dirty="0"/>
              <a:t>الطب </a:t>
            </a:r>
            <a:r>
              <a:rPr lang="ar-SA" sz="4000" dirty="0" smtClean="0"/>
              <a:t>الباطني</a:t>
            </a:r>
          </a:p>
          <a:p>
            <a:pPr marL="609600" indent="-609600" algn="ctr">
              <a:buClr>
                <a:schemeClr val="tx1"/>
              </a:buClr>
              <a:buFont typeface="Arial" pitchFamily="34" charset="0"/>
              <a:buNone/>
              <a:defRPr/>
            </a:pPr>
            <a:r>
              <a:rPr lang="ar-SA" sz="4000" dirty="0" smtClean="0"/>
              <a:t>عضو وزميل الكليات الطبية الملكية البريطانية</a:t>
            </a:r>
            <a:endParaRPr lang="ar-SA" sz="4000" dirty="0"/>
          </a:p>
          <a:p>
            <a:pPr marL="609600" indent="-609600" algn="ctr">
              <a:buClr>
                <a:schemeClr val="tx1"/>
              </a:buClr>
              <a:buFont typeface="Arial" pitchFamily="34" charset="0"/>
              <a:buNone/>
              <a:defRPr/>
            </a:pPr>
            <a:r>
              <a:rPr lang="ar-SA" sz="4000" dirty="0"/>
              <a:t>مستشفى </a:t>
            </a:r>
            <a:r>
              <a:rPr lang="ar-SA" sz="4000" dirty="0" smtClean="0"/>
              <a:t>الرعاية التخصصية (بروكير)-الخبر</a:t>
            </a:r>
            <a:endParaRPr lang="ar-SA" sz="4000" dirty="0"/>
          </a:p>
          <a:p>
            <a:pPr marL="609600" indent="-609600" algn="ctr">
              <a:buClr>
                <a:schemeClr val="tx1"/>
              </a:buClr>
              <a:buFont typeface="Arial" pitchFamily="34" charset="0"/>
              <a:buNone/>
              <a:defRPr/>
            </a:pPr>
            <a:r>
              <a:rPr lang="ar-SA" sz="4000" dirty="0" smtClean="0"/>
              <a:t>الخبر - المملكة العربية السعودية   </a:t>
            </a:r>
            <a:endParaRPr lang="ar-SA" sz="4000" dirty="0"/>
          </a:p>
          <a:p>
            <a:pPr marL="609600" indent="-609600" algn="ctr">
              <a:buClr>
                <a:schemeClr val="tx1"/>
              </a:buClr>
              <a:buFont typeface="Arial" pitchFamily="34" charset="0"/>
              <a:buNone/>
              <a:defRPr/>
            </a:pPr>
            <a:endParaRPr lang="ar-SA" dirty="0" smtClean="0"/>
          </a:p>
          <a:p>
            <a:pPr marL="609600" indent="-609600" algn="ctr">
              <a:buClr>
                <a:schemeClr val="tx1"/>
              </a:buClr>
              <a:buFont typeface="Arial" pitchFamily="34" charset="0"/>
              <a:buNone/>
              <a:defRPr/>
            </a:pPr>
            <a:r>
              <a:rPr lang="ar-SA" dirty="0" smtClean="0">
                <a:solidFill>
                  <a:srgbClr val="C00000"/>
                </a:solidFill>
              </a:rPr>
              <a:t>  </a:t>
            </a:r>
            <a:r>
              <a:rPr lang="en-GB" b="1" dirty="0">
                <a:solidFill>
                  <a:srgbClr val="C00000"/>
                </a:solidFill>
                <a:latin typeface="Verdana" pitchFamily="34" charset="0"/>
                <a:ea typeface="Verdana" pitchFamily="34" charset="0"/>
                <a:cs typeface="Verdana" pitchFamily="34" charset="0"/>
              </a:rPr>
              <a:t>Dr. Mohammad Jamil </a:t>
            </a:r>
            <a:r>
              <a:rPr lang="en-GB" b="1" dirty="0" smtClean="0">
                <a:solidFill>
                  <a:srgbClr val="C00000"/>
                </a:solidFill>
                <a:latin typeface="Verdana" pitchFamily="34" charset="0"/>
                <a:ea typeface="Verdana" pitchFamily="34" charset="0"/>
                <a:cs typeface="Verdana" pitchFamily="34" charset="0"/>
              </a:rPr>
              <a:t>Habbal</a:t>
            </a:r>
            <a:endParaRPr lang="en-GB" b="1" dirty="0">
              <a:solidFill>
                <a:srgbClr val="C00000"/>
              </a:solidFill>
              <a:latin typeface="Verdana" pitchFamily="34" charset="0"/>
              <a:ea typeface="Verdana" pitchFamily="34" charset="0"/>
              <a:cs typeface="Verdana" pitchFamily="34" charset="0"/>
            </a:endParaRPr>
          </a:p>
          <a:p>
            <a:pPr marL="609600" indent="-609600" algn="ctr">
              <a:buClr>
                <a:schemeClr val="tx1"/>
              </a:buClr>
              <a:buFont typeface="Arial" pitchFamily="34" charset="0"/>
              <a:buNone/>
              <a:defRPr/>
            </a:pPr>
            <a:r>
              <a:rPr lang="en-GB" sz="2600" dirty="0">
                <a:latin typeface="Verdana" pitchFamily="34" charset="0"/>
                <a:ea typeface="Verdana" pitchFamily="34" charset="0"/>
                <a:cs typeface="Verdana" pitchFamily="34" charset="0"/>
              </a:rPr>
              <a:t> (Consultant Physician) </a:t>
            </a:r>
          </a:p>
          <a:p>
            <a:pPr marL="609600" indent="-609600" algn="ctr" rtl="0">
              <a:buClr>
                <a:schemeClr val="tx1"/>
              </a:buClr>
              <a:buFont typeface="Arial" pitchFamily="34" charset="0"/>
              <a:buNone/>
              <a:defRPr/>
            </a:pPr>
            <a:r>
              <a:rPr lang="en-GB" sz="2600" dirty="0">
                <a:latin typeface="Verdana" pitchFamily="34" charset="0"/>
                <a:ea typeface="Verdana" pitchFamily="34" charset="0"/>
                <a:cs typeface="Verdana" pitchFamily="34" charset="0"/>
              </a:rPr>
              <a:t>MRCP (UK), FRCP (Ed), FRCP (London)</a:t>
            </a:r>
          </a:p>
          <a:p>
            <a:pPr marL="609600" indent="-609600" algn="ctr" rtl="0">
              <a:buClr>
                <a:schemeClr val="tx1"/>
              </a:buClr>
              <a:buFont typeface="Arial" pitchFamily="34" charset="0"/>
              <a:buNone/>
              <a:defRPr/>
            </a:pPr>
            <a:endParaRPr lang="en-GB" sz="2600" dirty="0">
              <a:latin typeface="Verdana" pitchFamily="34" charset="0"/>
              <a:ea typeface="Verdana" pitchFamily="34" charset="0"/>
              <a:cs typeface="Verdana" pitchFamily="34" charset="0"/>
            </a:endParaRPr>
          </a:p>
          <a:p>
            <a:pPr marL="609600" indent="-609600" algn="ctr" rtl="0">
              <a:buFont typeface="Arial" pitchFamily="34" charset="0"/>
              <a:buNone/>
              <a:defRPr/>
            </a:pPr>
            <a:r>
              <a:rPr lang="en-GB" sz="2600" dirty="0">
                <a:latin typeface="Verdana" pitchFamily="34" charset="0"/>
                <a:ea typeface="Verdana" pitchFamily="34" charset="0"/>
                <a:cs typeface="Verdana" pitchFamily="34" charset="0"/>
              </a:rPr>
              <a:t>	</a:t>
            </a:r>
            <a:r>
              <a:rPr lang="en-GB" sz="2600" dirty="0">
                <a:solidFill>
                  <a:srgbClr val="000066"/>
                </a:solidFill>
                <a:latin typeface="Verdana" pitchFamily="34" charset="0"/>
                <a:ea typeface="Verdana" pitchFamily="34" charset="0"/>
                <a:cs typeface="Verdana" pitchFamily="34" charset="0"/>
              </a:rPr>
              <a:t>E-mail:</a:t>
            </a:r>
            <a:r>
              <a:rPr lang="en-US" sz="2600" dirty="0">
                <a:solidFill>
                  <a:srgbClr val="000066"/>
                </a:solidFill>
                <a:latin typeface="Verdana" pitchFamily="34" charset="0"/>
                <a:ea typeface="Verdana" pitchFamily="34" charset="0"/>
                <a:cs typeface="Verdana" pitchFamily="34" charset="0"/>
              </a:rPr>
              <a:t>alhabbal45@yahoo.com</a:t>
            </a:r>
          </a:p>
          <a:p>
            <a:pPr marL="609600" indent="-609600" algn="ctr" rtl="0">
              <a:buFont typeface="Arial" pitchFamily="34" charset="0"/>
              <a:buNone/>
              <a:defRPr/>
            </a:pPr>
            <a:r>
              <a:rPr lang="en-US" sz="2600" dirty="0">
                <a:solidFill>
                  <a:srgbClr val="000066"/>
                </a:solidFill>
                <a:latin typeface="Verdana" pitchFamily="34" charset="0"/>
                <a:ea typeface="Verdana" pitchFamily="34" charset="0"/>
                <a:cs typeface="Verdana" pitchFamily="34" charset="0"/>
              </a:rPr>
              <a:t>Web site: www.alhabbal.info/dr.mjamil</a:t>
            </a:r>
            <a:endParaRPr lang="en-GB" sz="2600" dirty="0">
              <a:solidFill>
                <a:srgbClr val="000066"/>
              </a:solidFill>
              <a:latin typeface="Verdana" pitchFamily="34" charset="0"/>
              <a:ea typeface="Verdana" pitchFamily="34" charset="0"/>
              <a:cs typeface="Verdana" pitchFamily="34" charset="0"/>
            </a:endParaRPr>
          </a:p>
          <a:p>
            <a:pPr algn="ctr">
              <a:defRPr/>
            </a:pPr>
            <a:endParaRPr lang="ar-SA" sz="2600" dirty="0"/>
          </a:p>
        </p:txBody>
      </p:sp>
    </p:spTree>
    <p:extLst>
      <p:ext uri="{BB962C8B-B14F-4D97-AF65-F5344CB8AC3E}">
        <p14:creationId xmlns:p14="http://schemas.microsoft.com/office/powerpoint/2010/main" val="3808060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82" name="Picture 6" descr="cette"/>
          <p:cNvPicPr>
            <a:picLocks noChangeAspect="1" noChangeArrowheads="1"/>
          </p:cNvPicPr>
          <p:nvPr/>
        </p:nvPicPr>
        <p:blipFill>
          <a:blip r:embed="rId3" cstate="print"/>
          <a:srcRect/>
          <a:stretch>
            <a:fillRect/>
          </a:stretch>
        </p:blipFill>
        <p:spPr bwMode="auto">
          <a:xfrm>
            <a:off x="4648200" y="1447801"/>
            <a:ext cx="4191000" cy="3962400"/>
          </a:xfrm>
          <a:prstGeom prst="rect">
            <a:avLst/>
          </a:prstGeom>
          <a:noFill/>
        </p:spPr>
      </p:pic>
      <p:pic>
        <p:nvPicPr>
          <p:cNvPr id="280583" name="Picture 7" descr="brain-1"/>
          <p:cNvPicPr>
            <a:picLocks noChangeAspect="1" noChangeArrowheads="1"/>
          </p:cNvPicPr>
          <p:nvPr/>
        </p:nvPicPr>
        <p:blipFill>
          <a:blip r:embed="rId4" cstate="print"/>
          <a:srcRect/>
          <a:stretch>
            <a:fillRect/>
          </a:stretch>
        </p:blipFill>
        <p:spPr bwMode="auto">
          <a:xfrm>
            <a:off x="228600" y="2057400"/>
            <a:ext cx="4343400" cy="3257550"/>
          </a:xfrm>
          <a:prstGeom prst="rect">
            <a:avLst/>
          </a:prstGeom>
          <a:noFill/>
        </p:spPr>
      </p:pic>
      <p:sp>
        <p:nvSpPr>
          <p:cNvPr id="280585" name="Text Box 9"/>
          <p:cNvSpPr txBox="1">
            <a:spLocks noChangeArrowheads="1"/>
          </p:cNvSpPr>
          <p:nvPr/>
        </p:nvSpPr>
        <p:spPr bwMode="auto">
          <a:xfrm>
            <a:off x="304800" y="1219200"/>
            <a:ext cx="4191000" cy="457200"/>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GB" sz="2400" dirty="0">
                <a:latin typeface="Arial Rounded MT Bold" pitchFamily="34" charset="0"/>
              </a:rPr>
              <a:t>Functional MRI of the brain</a:t>
            </a:r>
            <a:endParaRPr lang="en-US" sz="2400" dirty="0">
              <a:latin typeface="Arial Rounded MT Bold" pitchFamily="34" charset="0"/>
            </a:endParaRPr>
          </a:p>
        </p:txBody>
      </p:sp>
    </p:spTree>
    <p:extLst>
      <p:ext uri="{BB962C8B-B14F-4D97-AF65-F5344CB8AC3E}">
        <p14:creationId xmlns:p14="http://schemas.microsoft.com/office/powerpoint/2010/main" val="3960516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34" name="Picture 10" descr="ناصية"/>
          <p:cNvPicPr>
            <a:picLocks noGrp="1" noChangeAspect="1" noChangeArrowheads="1"/>
          </p:cNvPicPr>
          <p:nvPr>
            <p:ph type="clipArt" sz="half" idx="2"/>
          </p:nvPr>
        </p:nvPicPr>
        <p:blipFill>
          <a:blip r:embed="rId3" cstate="print"/>
          <a:srcRect/>
          <a:stretch>
            <a:fillRect/>
          </a:stretch>
        </p:blipFill>
        <p:spPr bwMode="auto">
          <a:xfrm>
            <a:off x="228600" y="1143000"/>
            <a:ext cx="8610600" cy="4846638"/>
          </a:xfrm>
          <a:noFill/>
          <a:ln>
            <a:miter lim="800000"/>
            <a:headEnd/>
            <a:tailEnd/>
          </a:ln>
        </p:spPr>
      </p:pic>
    </p:spTree>
    <p:extLst>
      <p:ext uri="{BB962C8B-B14F-4D97-AF65-F5344CB8AC3E}">
        <p14:creationId xmlns:p14="http://schemas.microsoft.com/office/powerpoint/2010/main" val="3087820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2" name="Picture 4" descr="brain-22"/>
          <p:cNvPicPr>
            <a:picLocks noChangeAspect="1" noChangeArrowheads="1"/>
          </p:cNvPicPr>
          <p:nvPr/>
        </p:nvPicPr>
        <p:blipFill>
          <a:blip r:embed="rId3" cstate="print"/>
          <a:srcRect/>
          <a:stretch>
            <a:fillRect/>
          </a:stretch>
        </p:blipFill>
        <p:spPr bwMode="auto">
          <a:xfrm>
            <a:off x="1828800" y="609600"/>
            <a:ext cx="5486400" cy="4411646"/>
          </a:xfrm>
          <a:prstGeom prst="rect">
            <a:avLst/>
          </a:prstGeom>
          <a:noFill/>
        </p:spPr>
      </p:pic>
      <p:sp>
        <p:nvSpPr>
          <p:cNvPr id="288773" name="Text Box 5"/>
          <p:cNvSpPr txBox="1">
            <a:spLocks noChangeArrowheads="1"/>
          </p:cNvSpPr>
          <p:nvPr/>
        </p:nvSpPr>
        <p:spPr bwMode="auto">
          <a:xfrm>
            <a:off x="609600" y="5334000"/>
            <a:ext cx="7848600" cy="830997"/>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GB" sz="2400" dirty="0">
                <a:latin typeface="Arial Rounded MT Bold" pitchFamily="34" charset="0"/>
              </a:rPr>
              <a:t>Functional MRI of the brain showing the area of lying in the prefrontal cortex</a:t>
            </a:r>
            <a:endParaRPr lang="en-US" sz="2400" dirty="0">
              <a:latin typeface="Arial Rounded MT Bold" pitchFamily="34" charset="0"/>
            </a:endParaRPr>
          </a:p>
        </p:txBody>
      </p:sp>
    </p:spTree>
    <p:extLst>
      <p:ext uri="{BB962C8B-B14F-4D97-AF65-F5344CB8AC3E}">
        <p14:creationId xmlns:p14="http://schemas.microsoft.com/office/powerpoint/2010/main" val="27161647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xfrm>
            <a:off x="0" y="304800"/>
            <a:ext cx="9144000" cy="14478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rtl="1"/>
            <a:r>
              <a:rPr lang="ar-SA" sz="5400" b="1" dirty="0">
                <a:solidFill>
                  <a:srgbClr val="C00000"/>
                </a:solidFill>
                <a:cs typeface="Traditional Arabic" pitchFamily="2" charset="-78"/>
              </a:rPr>
              <a:t>سجود الدماغ</a:t>
            </a:r>
            <a:r>
              <a:rPr lang="en-US" sz="5400" b="1" dirty="0">
                <a:solidFill>
                  <a:srgbClr val="C00000"/>
                </a:solidFill>
                <a:cs typeface="Traditional Arabic" pitchFamily="2" charset="-78"/>
              </a:rPr>
              <a:t>!! </a:t>
            </a:r>
            <a:r>
              <a:rPr lang="ar-SA" sz="5400" b="1" dirty="0">
                <a:solidFill>
                  <a:srgbClr val="C00000"/>
                </a:solidFill>
                <a:cs typeface="Traditional Arabic" pitchFamily="2" charset="-78"/>
              </a:rPr>
              <a:t> </a:t>
            </a:r>
            <a:r>
              <a:rPr lang="en-US" sz="5400" b="1" dirty="0">
                <a:solidFill>
                  <a:srgbClr val="C00000"/>
                </a:solidFill>
                <a:cs typeface="Traditional Arabic" pitchFamily="2" charset="-78"/>
              </a:rPr>
              <a:t> </a:t>
            </a:r>
            <a:br>
              <a:rPr lang="en-US" sz="5400" b="1" dirty="0">
                <a:solidFill>
                  <a:srgbClr val="C00000"/>
                </a:solidFill>
                <a:cs typeface="Traditional Arabic" pitchFamily="2" charset="-78"/>
              </a:rPr>
            </a:br>
            <a:r>
              <a:rPr lang="en-US" sz="4000" dirty="0">
                <a:solidFill>
                  <a:srgbClr val="000066"/>
                </a:solidFill>
                <a:latin typeface="Arial Rounded MT Bold" pitchFamily="34" charset="0"/>
              </a:rPr>
              <a:t>Prostration of the brain !!</a:t>
            </a:r>
          </a:p>
        </p:txBody>
      </p:sp>
      <p:sp>
        <p:nvSpPr>
          <p:cNvPr id="292867" name="Rectangle 3"/>
          <p:cNvSpPr>
            <a:spLocks noGrp="1" noChangeArrowheads="1"/>
          </p:cNvSpPr>
          <p:nvPr>
            <p:ph idx="1"/>
          </p:nvPr>
        </p:nvSpPr>
        <p:spPr bwMode="auto">
          <a:xfrm>
            <a:off x="0" y="4267200"/>
            <a:ext cx="9144000" cy="2362200"/>
          </a:xfrm>
          <a:noFill/>
          <a:ln>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algn="ctr">
              <a:lnSpc>
                <a:spcPct val="120000"/>
              </a:lnSpc>
            </a:pPr>
            <a:r>
              <a:rPr lang="en-US" sz="2800" dirty="0">
                <a:latin typeface="Arial Rounded MT Bold" pitchFamily="34" charset="0"/>
              </a:rPr>
              <a:t>Allah (SWT) says in The Holy Quran: </a:t>
            </a:r>
          </a:p>
          <a:p>
            <a:pPr algn="ctr">
              <a:lnSpc>
                <a:spcPct val="120000"/>
              </a:lnSpc>
              <a:buFontTx/>
              <a:buNone/>
            </a:pPr>
            <a:r>
              <a:rPr lang="ar-SA" sz="2800" dirty="0">
                <a:latin typeface="Arial Rounded MT Bold" pitchFamily="34" charset="0"/>
              </a:rPr>
              <a:t>	</a:t>
            </a:r>
            <a:r>
              <a:rPr lang="en-US" sz="2800" dirty="0">
                <a:solidFill>
                  <a:srgbClr val="FF0000"/>
                </a:solidFill>
                <a:latin typeface="Arial Rounded MT Bold" pitchFamily="34" charset="0"/>
              </a:rPr>
              <a:t>(And to Allah prostrates whoever is within the heaven and the earth, willingly or unwillingly, and their shadows (as well) in the mornings and the afternoons</a:t>
            </a:r>
            <a:r>
              <a:rPr lang="en-US" sz="2800" dirty="0" smtClean="0">
                <a:solidFill>
                  <a:srgbClr val="FF0000"/>
                </a:solidFill>
                <a:latin typeface="Arial Rounded MT Bold" pitchFamily="34" charset="0"/>
              </a:rPr>
              <a:t>)</a:t>
            </a:r>
            <a:endParaRPr lang="ar-SA" sz="2800" dirty="0" smtClean="0">
              <a:solidFill>
                <a:srgbClr val="FF0000"/>
              </a:solidFill>
              <a:latin typeface="Arial Rounded MT Bold" pitchFamily="34" charset="0"/>
            </a:endParaRPr>
          </a:p>
          <a:p>
            <a:pPr algn="ctr">
              <a:lnSpc>
                <a:spcPct val="120000"/>
              </a:lnSpc>
              <a:buFontTx/>
              <a:buNone/>
            </a:pPr>
            <a:r>
              <a:rPr lang="ar-SA" sz="2000" dirty="0" smtClean="0">
                <a:latin typeface="Arial Rounded MT Bold" pitchFamily="34" charset="0"/>
              </a:rPr>
              <a:t> </a:t>
            </a:r>
            <a:r>
              <a:rPr lang="en-GB" sz="2000" dirty="0">
                <a:latin typeface="Arial Rounded MT Bold" pitchFamily="34" charset="0"/>
              </a:rPr>
              <a:t>Surrah 13: 15</a:t>
            </a:r>
            <a:endParaRPr lang="en-US" sz="2000" dirty="0">
              <a:latin typeface="Arial Rounded MT Bold" pitchFamily="34" charset="0"/>
            </a:endParaRPr>
          </a:p>
        </p:txBody>
      </p:sp>
      <p:sp>
        <p:nvSpPr>
          <p:cNvPr id="292868" name="Text Box 4"/>
          <p:cNvSpPr txBox="1">
            <a:spLocks noChangeArrowheads="1"/>
          </p:cNvSpPr>
          <p:nvPr/>
        </p:nvSpPr>
        <p:spPr bwMode="auto">
          <a:xfrm>
            <a:off x="0" y="1981200"/>
            <a:ext cx="9144000" cy="2197525"/>
          </a:xfrm>
          <a:prstGeom prst="rect">
            <a:avLst/>
          </a:prstGeom>
          <a:noFill/>
          <a:ln w="9525">
            <a:noFill/>
            <a:miter lim="800000"/>
            <a:headEnd/>
            <a:tailEnd/>
          </a:ln>
          <a:effectLst/>
        </p:spPr>
        <p:txBody>
          <a:bodyPr wrap="square">
            <a:spAutoFit/>
          </a:bodyPr>
          <a:lstStyle/>
          <a:p>
            <a:pPr algn="ctr" rtl="1">
              <a:lnSpc>
                <a:spcPct val="90000"/>
              </a:lnSpc>
              <a:spcBef>
                <a:spcPct val="50000"/>
              </a:spcBef>
            </a:pPr>
            <a:r>
              <a:rPr lang="ar-SA" sz="4000" b="1" dirty="0"/>
              <a:t>قال تعالى</a:t>
            </a:r>
            <a:r>
              <a:rPr lang="ar-SA" sz="4000" b="1" dirty="0" smtClean="0"/>
              <a:t>: </a:t>
            </a:r>
            <a:r>
              <a:rPr lang="ar-SA" sz="4000" b="1" dirty="0" smtClean="0">
                <a:solidFill>
                  <a:srgbClr val="C00000"/>
                </a:solidFill>
              </a:rPr>
              <a:t>(</a:t>
            </a:r>
            <a:r>
              <a:rPr lang="ar-SA" sz="4000" b="1" dirty="0">
                <a:solidFill>
                  <a:srgbClr val="C00000"/>
                </a:solidFill>
              </a:rPr>
              <a:t>ولله يسجد من في السموات والأرض </a:t>
            </a:r>
          </a:p>
          <a:p>
            <a:pPr algn="ctr" rtl="1">
              <a:lnSpc>
                <a:spcPct val="90000"/>
              </a:lnSpc>
              <a:spcBef>
                <a:spcPct val="50000"/>
              </a:spcBef>
            </a:pPr>
            <a:r>
              <a:rPr lang="ar-SA" sz="4000" b="1" dirty="0">
                <a:solidFill>
                  <a:srgbClr val="C00000"/>
                </a:solidFill>
              </a:rPr>
              <a:t>	طوعاً وكرهاً وظلالهم بالغدو </a:t>
            </a:r>
            <a:r>
              <a:rPr lang="ar-SA" sz="4000" b="1" dirty="0" smtClean="0">
                <a:solidFill>
                  <a:srgbClr val="C00000"/>
                </a:solidFill>
              </a:rPr>
              <a:t>والآصال)</a:t>
            </a:r>
          </a:p>
          <a:p>
            <a:pPr algn="ctr" rtl="1">
              <a:lnSpc>
                <a:spcPct val="90000"/>
              </a:lnSpc>
              <a:spcBef>
                <a:spcPct val="50000"/>
              </a:spcBef>
            </a:pPr>
            <a:r>
              <a:rPr lang="ar-SA" sz="3200" b="1" dirty="0" smtClean="0"/>
              <a:t>الرعد</a:t>
            </a:r>
            <a:r>
              <a:rPr lang="ar-SA" sz="3200" b="1" dirty="0"/>
              <a:t>: 15</a:t>
            </a:r>
            <a:endParaRPr lang="en-US" sz="3200" b="1" dirty="0"/>
          </a:p>
        </p:txBody>
      </p:sp>
    </p:spTree>
    <p:extLst>
      <p:ext uri="{BB962C8B-B14F-4D97-AF65-F5344CB8AC3E}">
        <p14:creationId xmlns:p14="http://schemas.microsoft.com/office/powerpoint/2010/main" val="8790614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2" name="Picture 4" descr="السجود"/>
          <p:cNvPicPr>
            <a:picLocks noChangeAspect="1" noChangeArrowheads="1"/>
          </p:cNvPicPr>
          <p:nvPr/>
        </p:nvPicPr>
        <p:blipFill>
          <a:blip r:embed="rId3" cstate="print"/>
          <a:srcRect/>
          <a:stretch>
            <a:fillRect/>
          </a:stretch>
        </p:blipFill>
        <p:spPr bwMode="auto">
          <a:xfrm>
            <a:off x="4410075" y="1744663"/>
            <a:ext cx="3971925" cy="3946525"/>
          </a:xfrm>
          <a:prstGeom prst="rect">
            <a:avLst/>
          </a:prstGeom>
          <a:noFill/>
        </p:spPr>
      </p:pic>
      <p:pic>
        <p:nvPicPr>
          <p:cNvPr id="293893" name="Picture 5" descr="السجود 1"/>
          <p:cNvPicPr>
            <a:picLocks noChangeAspect="1" noChangeArrowheads="1"/>
          </p:cNvPicPr>
          <p:nvPr/>
        </p:nvPicPr>
        <p:blipFill>
          <a:blip r:embed="rId4" cstate="print"/>
          <a:srcRect/>
          <a:stretch>
            <a:fillRect/>
          </a:stretch>
        </p:blipFill>
        <p:spPr bwMode="auto">
          <a:xfrm>
            <a:off x="838200" y="1703388"/>
            <a:ext cx="3255963" cy="4011612"/>
          </a:xfrm>
          <a:prstGeom prst="rect">
            <a:avLst/>
          </a:prstGeom>
          <a:noFill/>
        </p:spPr>
      </p:pic>
      <p:sp>
        <p:nvSpPr>
          <p:cNvPr id="293894" name="Text Box 6"/>
          <p:cNvSpPr txBox="1">
            <a:spLocks noChangeArrowheads="1"/>
          </p:cNvSpPr>
          <p:nvPr/>
        </p:nvSpPr>
        <p:spPr bwMode="auto">
          <a:xfrm>
            <a:off x="228600" y="381000"/>
            <a:ext cx="8458200" cy="830997"/>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400" b="1" dirty="0">
                <a:solidFill>
                  <a:srgbClr val="000066"/>
                </a:solidFill>
                <a:latin typeface="Verdana" pitchFamily="34" charset="0"/>
                <a:ea typeface="Verdana" pitchFamily="34" charset="0"/>
                <a:cs typeface="Verdana" pitchFamily="34" charset="0"/>
              </a:rPr>
              <a:t>Front and lateral views of the brain in prostration</a:t>
            </a:r>
          </a:p>
        </p:txBody>
      </p:sp>
      <p:sp>
        <p:nvSpPr>
          <p:cNvPr id="293895" name="Text Box 7"/>
          <p:cNvSpPr txBox="1">
            <a:spLocks noChangeArrowheads="1"/>
          </p:cNvSpPr>
          <p:nvPr/>
        </p:nvSpPr>
        <p:spPr bwMode="auto">
          <a:xfrm>
            <a:off x="0" y="5867400"/>
            <a:ext cx="9144000" cy="584775"/>
          </a:xfrm>
          <a:prstGeom prst="rect">
            <a:avLst/>
          </a:prstGeom>
          <a:solidFill>
            <a:schemeClr val="bg1"/>
          </a:solidFill>
          <a:ln w="9525">
            <a:noFill/>
            <a:miter lim="800000"/>
            <a:headEnd/>
            <a:tailEnd/>
          </a:ln>
          <a:effectLst/>
        </p:spPr>
        <p:txBody>
          <a:bodyPr wrap="square">
            <a:spAutoFit/>
          </a:bodyPr>
          <a:lstStyle/>
          <a:p>
            <a:pPr algn="ctr" rtl="1">
              <a:spcBef>
                <a:spcPct val="50000"/>
              </a:spcBef>
            </a:pPr>
            <a:r>
              <a:rPr lang="ar-SA" sz="3200" b="1" dirty="0">
                <a:solidFill>
                  <a:srgbClr val="000066"/>
                </a:solidFill>
                <a:latin typeface="Arial Rounded MT Bold" pitchFamily="34" charset="0"/>
              </a:rPr>
              <a:t>منظر أمامي وجانبي أيمن للدماغ تماثل إنسان في حالة السجود</a:t>
            </a:r>
            <a:endParaRPr lang="en-US" sz="3200" b="1" dirty="0">
              <a:solidFill>
                <a:srgbClr val="000066"/>
              </a:solidFill>
              <a:latin typeface="Arial Rounded MT Bold" pitchFamily="34" charset="0"/>
            </a:endParaRPr>
          </a:p>
        </p:txBody>
      </p:sp>
    </p:spTree>
    <p:extLst>
      <p:ext uri="{BB962C8B-B14F-4D97-AF65-F5344CB8AC3E}">
        <p14:creationId xmlns:p14="http://schemas.microsoft.com/office/powerpoint/2010/main" val="8268766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50" name="Picture 6" descr="السجود"/>
          <p:cNvPicPr>
            <a:picLocks noChangeAspect="1" noChangeArrowheads="1"/>
          </p:cNvPicPr>
          <p:nvPr/>
        </p:nvPicPr>
        <p:blipFill>
          <a:blip r:embed="rId2" cstate="print">
            <a:lum bright="-6000" contrast="12000"/>
          </a:blip>
          <a:srcRect/>
          <a:stretch>
            <a:fillRect/>
          </a:stretch>
        </p:blipFill>
        <p:spPr bwMode="auto">
          <a:xfrm>
            <a:off x="304800" y="1355123"/>
            <a:ext cx="4267200" cy="3805840"/>
          </a:xfrm>
          <a:prstGeom prst="rect">
            <a:avLst/>
          </a:prstGeom>
          <a:noFill/>
        </p:spPr>
      </p:pic>
      <p:pic>
        <p:nvPicPr>
          <p:cNvPr id="4" name="Picture 3" descr="C:\Documents and Settings\fneena\Desktop\D. FATHI\MY  LECTURES\NEW 2017\0 Earthing The Most Important Health Discovery Ever FEB 2017\08 Methods of Grounding vs PrayerThe Ultimate Antioxidant\images (6).jpg"/>
          <p:cNvPicPr>
            <a:picLocks noChangeAspect="1" noChangeArrowheads="1"/>
          </p:cNvPicPr>
          <p:nvPr/>
        </p:nvPicPr>
        <p:blipFill>
          <a:blip r:embed="rId3" cstate="print"/>
          <a:srcRect/>
          <a:stretch>
            <a:fillRect/>
          </a:stretch>
        </p:blipFill>
        <p:spPr bwMode="auto">
          <a:xfrm>
            <a:off x="4919662" y="609600"/>
            <a:ext cx="3944938" cy="5334000"/>
          </a:xfrm>
          <a:prstGeom prst="rect">
            <a:avLst/>
          </a:prstGeom>
          <a:noFill/>
          <a:ln w="9525">
            <a:solidFill>
              <a:srgbClr val="008000"/>
            </a:solidFill>
            <a:miter lim="800000"/>
            <a:headEnd/>
            <a:tailEnd/>
          </a:ln>
        </p:spPr>
      </p:pic>
    </p:spTree>
    <p:extLst>
      <p:ext uri="{BB962C8B-B14F-4D97-AF65-F5344CB8AC3E}">
        <p14:creationId xmlns:p14="http://schemas.microsoft.com/office/powerpoint/2010/main" val="22832329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bwMode="auto">
          <a:xfrm>
            <a:off x="0" y="457200"/>
            <a:ext cx="9144000" cy="685800"/>
          </a:xfrm>
          <a:noFill/>
          <a:ln>
            <a:miter lim="800000"/>
            <a:headEnd/>
            <a:tailEnd/>
          </a:ln>
        </p:spPr>
        <p:txBody>
          <a:bodyPr vert="horz" wrap="square" lIns="91440" tIns="45720" rIns="91440" bIns="45720" numCol="1" anchor="t" anchorCtr="0" compatLnSpc="1">
            <a:prstTxWarp prst="textNoShape">
              <a:avLst/>
            </a:prstTxWarp>
            <a:noAutofit/>
          </a:bodyPr>
          <a:lstStyle/>
          <a:p>
            <a:pPr marL="342900" indent="-342900">
              <a:lnSpc>
                <a:spcPct val="120000"/>
              </a:lnSpc>
              <a:spcBef>
                <a:spcPct val="20000"/>
              </a:spcBef>
            </a:pPr>
            <a:r>
              <a:rPr lang="en-GB" sz="3200" b="1" dirty="0">
                <a:solidFill>
                  <a:srgbClr val="FF0000"/>
                </a:solidFill>
                <a:latin typeface="Verdana" pitchFamily="34" charset="0"/>
                <a:ea typeface="Verdana" pitchFamily="34" charset="0"/>
                <a:cs typeface="Verdana" pitchFamily="34" charset="0"/>
              </a:rPr>
              <a:t>CEREBROSPINAL FLUID (CSF)</a:t>
            </a:r>
            <a:endParaRPr lang="en-US" sz="3200" b="1" dirty="0">
              <a:solidFill>
                <a:srgbClr val="FF0000"/>
              </a:solidFill>
              <a:latin typeface="Verdana" pitchFamily="34" charset="0"/>
              <a:ea typeface="Verdana" pitchFamily="34" charset="0"/>
              <a:cs typeface="Verdana" pitchFamily="34" charset="0"/>
            </a:endParaRPr>
          </a:p>
        </p:txBody>
      </p:sp>
      <p:sp>
        <p:nvSpPr>
          <p:cNvPr id="267267" name="Rectangle 3"/>
          <p:cNvSpPr>
            <a:spLocks noGrp="1" noChangeArrowheads="1"/>
          </p:cNvSpPr>
          <p:nvPr>
            <p:ph idx="1"/>
          </p:nvPr>
        </p:nvSpPr>
        <p:spPr bwMode="auto">
          <a:xfrm>
            <a:off x="152400" y="1676400"/>
            <a:ext cx="8915400" cy="3260725"/>
          </a:xfrm>
          <a:noFill/>
          <a:ln>
            <a:miter lim="800000"/>
            <a:headEnd/>
            <a:tailEnd/>
          </a:ln>
        </p:spPr>
        <p:txBody>
          <a:bodyPr vert="horz" wrap="square" lIns="91440" tIns="45720" rIns="91440" bIns="45720" numCol="1" anchor="t" anchorCtr="0" compatLnSpc="1">
            <a:prstTxWarp prst="textNoShape">
              <a:avLst/>
            </a:prstTxWarp>
          </a:bodyPr>
          <a:lstStyle/>
          <a:p>
            <a:pPr marL="609600" indent="-609600">
              <a:buFontTx/>
              <a:buAutoNum type="arabicPeriod"/>
            </a:pPr>
            <a:r>
              <a:rPr lang="en-GB" sz="2800" dirty="0">
                <a:latin typeface="Arial Rounded MT Bold" pitchFamily="34" charset="0"/>
              </a:rPr>
              <a:t>Functions</a:t>
            </a:r>
          </a:p>
          <a:p>
            <a:pPr marL="609600" indent="-609600">
              <a:buFontTx/>
              <a:buAutoNum type="arabicPeriod"/>
            </a:pPr>
            <a:r>
              <a:rPr lang="en-GB" sz="2800" dirty="0">
                <a:latin typeface="Arial Rounded MT Bold" pitchFamily="34" charset="0"/>
              </a:rPr>
              <a:t>Sterile: The purest fluid in the body!</a:t>
            </a:r>
          </a:p>
          <a:p>
            <a:pPr marL="609600" indent="-609600">
              <a:buFontTx/>
              <a:buAutoNum type="arabicPeriod"/>
            </a:pPr>
            <a:r>
              <a:rPr lang="en-GB" sz="2800" dirty="0">
                <a:latin typeface="Arial Rounded MT Bold" pitchFamily="34" charset="0"/>
              </a:rPr>
              <a:t>Origin: Choroid plexus in the brain ventricle.</a:t>
            </a:r>
          </a:p>
          <a:p>
            <a:pPr marL="609600" indent="-609600">
              <a:buFontTx/>
              <a:buAutoNum type="arabicPeriod"/>
            </a:pPr>
            <a:r>
              <a:rPr lang="en-GB" sz="2800" dirty="0">
                <a:latin typeface="Arial Rounded MT Bold" pitchFamily="34" charset="0"/>
              </a:rPr>
              <a:t>Volume: about 125 ml</a:t>
            </a:r>
          </a:p>
          <a:p>
            <a:pPr marL="609600" indent="-609600">
              <a:buFontTx/>
              <a:buAutoNum type="arabicPeriod"/>
            </a:pPr>
            <a:r>
              <a:rPr lang="en-GB" sz="2800" dirty="0">
                <a:latin typeface="Arial Rounded MT Bold" pitchFamily="34" charset="0"/>
              </a:rPr>
              <a:t>Turn over (Circulation): 5 times during 24 hrs * (Ablution -Wudu For 5 prayers during 24 hrs!)</a:t>
            </a:r>
            <a:endParaRPr lang="en-US" sz="2800" dirty="0">
              <a:latin typeface="Arial Rounded MT Bold" pitchFamily="34" charset="0"/>
            </a:endParaRPr>
          </a:p>
        </p:txBody>
      </p:sp>
      <p:sp>
        <p:nvSpPr>
          <p:cNvPr id="267268" name="Text Box 4"/>
          <p:cNvSpPr txBox="1">
            <a:spLocks noChangeArrowheads="1"/>
          </p:cNvSpPr>
          <p:nvPr/>
        </p:nvSpPr>
        <p:spPr bwMode="auto">
          <a:xfrm>
            <a:off x="228600" y="5334000"/>
            <a:ext cx="8737600" cy="1371600"/>
          </a:xfrm>
          <a:prstGeom prst="rect">
            <a:avLst/>
          </a:prstGeom>
          <a:noFill/>
          <a:ln w="9525">
            <a:noFill/>
            <a:miter lim="800000"/>
            <a:headEnd/>
            <a:tailEnd/>
          </a:ln>
          <a:effectLst/>
        </p:spPr>
        <p:txBody>
          <a:bodyPr>
            <a:spAutoFit/>
          </a:bodyPr>
          <a:lstStyle/>
          <a:p>
            <a:pPr marL="173038" indent="-173038">
              <a:spcBef>
                <a:spcPct val="50000"/>
              </a:spcBef>
              <a:tabLst>
                <a:tab pos="8293100" algn="l"/>
              </a:tabLst>
            </a:pPr>
            <a:r>
              <a:rPr lang="en-GB" sz="3600" i="1" dirty="0">
                <a:latin typeface="Arial" charset="0"/>
                <a:cs typeface="Arial" charset="0"/>
              </a:rPr>
              <a:t>* </a:t>
            </a:r>
            <a:r>
              <a:rPr lang="en-GB" sz="2400" b="1" i="1" dirty="0">
                <a:solidFill>
                  <a:srgbClr val="C00000"/>
                </a:solidFill>
                <a:latin typeface="Arial" charset="0"/>
                <a:cs typeface="Arial" charset="0"/>
              </a:rPr>
              <a:t>Cortex of neuroanatomy,by:Malclom Carpenter,P 28,3</a:t>
            </a:r>
            <a:r>
              <a:rPr lang="en-GB" sz="2400" b="1" i="1" baseline="30000" dirty="0">
                <a:solidFill>
                  <a:srgbClr val="C00000"/>
                </a:solidFill>
                <a:latin typeface="Arial" charset="0"/>
                <a:cs typeface="Arial" charset="0"/>
              </a:rPr>
              <a:t>rd </a:t>
            </a:r>
            <a:r>
              <a:rPr lang="en-GB" sz="2400" b="1" i="1" dirty="0">
                <a:solidFill>
                  <a:srgbClr val="C00000"/>
                </a:solidFill>
                <a:latin typeface="Arial" charset="0"/>
                <a:cs typeface="Arial" charset="0"/>
              </a:rPr>
              <a:t>edition (1999). International student edition, Baltimore-USA.</a:t>
            </a:r>
            <a:endParaRPr lang="en-US" sz="2400" b="1" i="1" dirty="0">
              <a:solidFill>
                <a:srgbClr val="C00000"/>
              </a:solidFill>
              <a:latin typeface="Arial" charset="0"/>
              <a:cs typeface="Arial" charset="0"/>
            </a:endParaRPr>
          </a:p>
        </p:txBody>
      </p:sp>
    </p:spTree>
    <p:extLst>
      <p:ext uri="{BB962C8B-B14F-4D97-AF65-F5344CB8AC3E}">
        <p14:creationId xmlns:p14="http://schemas.microsoft.com/office/powerpoint/2010/main" val="17445476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4" name="Picture 6" descr="ناصية2"/>
          <p:cNvPicPr>
            <a:picLocks noChangeAspect="1" noChangeArrowheads="1"/>
          </p:cNvPicPr>
          <p:nvPr/>
        </p:nvPicPr>
        <p:blipFill>
          <a:blip r:embed="rId3" cstate="print"/>
          <a:srcRect/>
          <a:stretch>
            <a:fillRect/>
          </a:stretch>
        </p:blipFill>
        <p:spPr bwMode="auto">
          <a:xfrm>
            <a:off x="2895600" y="1366838"/>
            <a:ext cx="3505200" cy="4182933"/>
          </a:xfrm>
          <a:prstGeom prst="rect">
            <a:avLst/>
          </a:prstGeom>
          <a:noFill/>
          <a:ln>
            <a:solidFill>
              <a:srgbClr val="000066"/>
            </a:solidFill>
          </a:ln>
        </p:spPr>
      </p:pic>
      <p:sp>
        <p:nvSpPr>
          <p:cNvPr id="273415" name="Text Box 7"/>
          <p:cNvSpPr txBox="1">
            <a:spLocks noChangeArrowheads="1"/>
          </p:cNvSpPr>
          <p:nvPr/>
        </p:nvSpPr>
        <p:spPr bwMode="auto">
          <a:xfrm>
            <a:off x="0" y="381001"/>
            <a:ext cx="9144000" cy="58477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GB" sz="3200" b="1" dirty="0">
                <a:solidFill>
                  <a:srgbClr val="FF0000"/>
                </a:solidFill>
                <a:latin typeface="Verdana" pitchFamily="34" charset="0"/>
                <a:ea typeface="Verdana" pitchFamily="34" charset="0"/>
                <a:cs typeface="Verdana" pitchFamily="34" charset="0"/>
              </a:rPr>
              <a:t>CSF surrounding the brain</a:t>
            </a:r>
            <a:endParaRPr lang="en-US" sz="3200" b="1" dirty="0">
              <a:solidFill>
                <a:srgbClr val="FF0000"/>
              </a:solidFill>
              <a:latin typeface="Verdana" pitchFamily="34" charset="0"/>
              <a:ea typeface="Verdana" pitchFamily="34" charset="0"/>
              <a:cs typeface="Verdana" pitchFamily="34" charset="0"/>
            </a:endParaRPr>
          </a:p>
        </p:txBody>
      </p:sp>
      <p:sp>
        <p:nvSpPr>
          <p:cNvPr id="273416" name="Rectangle 8"/>
          <p:cNvSpPr>
            <a:spLocks noChangeArrowheads="1"/>
          </p:cNvSpPr>
          <p:nvPr/>
        </p:nvSpPr>
        <p:spPr bwMode="auto">
          <a:xfrm>
            <a:off x="0" y="5638800"/>
            <a:ext cx="9144000" cy="904863"/>
          </a:xfrm>
          <a:prstGeom prst="rect">
            <a:avLst/>
          </a:prstGeom>
          <a:solidFill>
            <a:schemeClr val="bg1"/>
          </a:solidFill>
          <a:ln w="9525">
            <a:noFill/>
            <a:miter lim="800000"/>
            <a:headEnd/>
            <a:tailEnd/>
          </a:ln>
          <a:effectLst/>
        </p:spPr>
        <p:txBody>
          <a:bodyPr wrap="square">
            <a:spAutoFit/>
          </a:bodyPr>
          <a:lstStyle/>
          <a:p>
            <a:pPr algn="ctr">
              <a:spcBef>
                <a:spcPct val="20000"/>
              </a:spcBef>
            </a:pPr>
            <a:r>
              <a:rPr lang="en-GB" sz="2400" dirty="0">
                <a:solidFill>
                  <a:srgbClr val="000066"/>
                </a:solidFill>
                <a:latin typeface="Arial Rounded MT Bold" pitchFamily="34" charset="0"/>
              </a:rPr>
              <a:t>Turn over (Circulation)</a:t>
            </a:r>
            <a:r>
              <a:rPr lang="ar-SA" sz="2400" dirty="0">
                <a:solidFill>
                  <a:srgbClr val="000066"/>
                </a:solidFill>
                <a:latin typeface="Arial Rounded MT Bold" pitchFamily="34" charset="0"/>
              </a:rPr>
              <a:t> </a:t>
            </a:r>
            <a:r>
              <a:rPr lang="en-US" sz="2400" dirty="0">
                <a:solidFill>
                  <a:srgbClr val="000066"/>
                </a:solidFill>
                <a:latin typeface="Arial Rounded MT Bold" pitchFamily="34" charset="0"/>
              </a:rPr>
              <a:t>of CSF</a:t>
            </a:r>
            <a:r>
              <a:rPr lang="en-GB" sz="2400" dirty="0">
                <a:solidFill>
                  <a:srgbClr val="000066"/>
                </a:solidFill>
                <a:latin typeface="Arial Rounded MT Bold" pitchFamily="34" charset="0"/>
              </a:rPr>
              <a:t>: 5 times during 24 hrs! </a:t>
            </a:r>
          </a:p>
          <a:p>
            <a:pPr algn="ctr">
              <a:spcBef>
                <a:spcPct val="20000"/>
              </a:spcBef>
            </a:pPr>
            <a:r>
              <a:rPr lang="en-GB" sz="2400" dirty="0">
                <a:solidFill>
                  <a:srgbClr val="000066"/>
                </a:solidFill>
                <a:latin typeface="Arial Rounded MT Bold" pitchFamily="34" charset="0"/>
              </a:rPr>
              <a:t>Ablution –Wudu of the brain for 5 prayers during 24 hrs!</a:t>
            </a:r>
            <a:endParaRPr lang="en-US" sz="2400" dirty="0">
              <a:solidFill>
                <a:srgbClr val="000066"/>
              </a:solidFill>
              <a:latin typeface="Arial Rounded MT Bold" pitchFamily="34" charset="0"/>
            </a:endParaRPr>
          </a:p>
        </p:txBody>
      </p:sp>
    </p:spTree>
    <p:extLst>
      <p:ext uri="{BB962C8B-B14F-4D97-AF65-F5344CB8AC3E}">
        <p14:creationId xmlns:p14="http://schemas.microsoft.com/office/powerpoint/2010/main" val="32543146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28600"/>
            <a:ext cx="8915400" cy="914400"/>
          </a:xfrm>
        </p:spPr>
        <p:txBody>
          <a:bodyPr/>
          <a:lstStyle/>
          <a:p>
            <a:r>
              <a:rPr lang="ar-SA" b="1" dirty="0" smtClean="0">
                <a:solidFill>
                  <a:srgbClr val="C00000"/>
                </a:solidFill>
              </a:rPr>
              <a:t>الاستنباطات</a:t>
            </a:r>
          </a:p>
        </p:txBody>
      </p:sp>
      <p:sp>
        <p:nvSpPr>
          <p:cNvPr id="66563" name="Content Placeholder 2"/>
          <p:cNvSpPr>
            <a:spLocks noGrp="1"/>
          </p:cNvSpPr>
          <p:nvPr>
            <p:ph idx="1"/>
          </p:nvPr>
        </p:nvSpPr>
        <p:spPr>
          <a:xfrm>
            <a:off x="228600" y="1371600"/>
            <a:ext cx="8686800" cy="5181600"/>
          </a:xfrm>
          <a:solidFill>
            <a:schemeClr val="bg1"/>
          </a:solidFill>
        </p:spPr>
        <p:txBody>
          <a:bodyPr>
            <a:normAutofit lnSpcReduction="10000"/>
          </a:bodyPr>
          <a:lstStyle/>
          <a:p>
            <a:pPr marL="514350" indent="-514350" algn="r" rtl="1">
              <a:buFont typeface="Calibri" pitchFamily="34" charset="0"/>
              <a:buAutoNum type="arabicPeriod"/>
            </a:pPr>
            <a:r>
              <a:rPr lang="ar-SA" dirty="0" smtClean="0">
                <a:solidFill>
                  <a:srgbClr val="000066"/>
                </a:solidFill>
              </a:rPr>
              <a:t>حصول التوافق بين الحقائق العلمية والآيات القرآنية . حيث أن القرآن هو السابق والعلم هو اللاحق .</a:t>
            </a:r>
          </a:p>
          <a:p>
            <a:pPr marL="514350" indent="-514350" algn="r" rtl="1">
              <a:buFont typeface="Calibri" pitchFamily="34" charset="0"/>
              <a:buAutoNum type="arabicPeriod"/>
            </a:pPr>
            <a:r>
              <a:rPr lang="ar-SA" dirty="0" smtClean="0">
                <a:solidFill>
                  <a:srgbClr val="000066"/>
                </a:solidFill>
              </a:rPr>
              <a:t>كلما ازددنا في معرفة الحقائق العلمية كلما ظهر هذا التوافق فأصبحت العلوم الكونية في خدمة العلوم القرآنية .</a:t>
            </a:r>
          </a:p>
          <a:p>
            <a:pPr marL="514350" indent="-514350" algn="r" rtl="1">
              <a:buFont typeface="Calibri" pitchFamily="34" charset="0"/>
              <a:buAutoNum type="arabicPeriod"/>
            </a:pPr>
            <a:r>
              <a:rPr lang="ar-SA" dirty="0" smtClean="0">
                <a:solidFill>
                  <a:srgbClr val="000066"/>
                </a:solidFill>
              </a:rPr>
              <a:t>في نشر هذه الثقافة تثبيت للمسلمين واقامة الحجة على غيرهم ان هذا الدين هو الحق ،</a:t>
            </a:r>
          </a:p>
          <a:p>
            <a:pPr marL="514350" indent="-514350" algn="ctr" rtl="1">
              <a:buNone/>
            </a:pPr>
            <a:r>
              <a:rPr lang="ar-SA" dirty="0" smtClean="0">
                <a:solidFill>
                  <a:srgbClr val="000066"/>
                </a:solidFill>
              </a:rPr>
              <a:t> قال تعالى :</a:t>
            </a:r>
          </a:p>
          <a:p>
            <a:pPr marL="514350" indent="-514350" algn="ctr" rtl="1">
              <a:buFont typeface="Arial" pitchFamily="34" charset="0"/>
              <a:buNone/>
            </a:pPr>
            <a:r>
              <a:rPr lang="ar-SA" dirty="0" smtClean="0"/>
              <a:t>   </a:t>
            </a:r>
            <a:r>
              <a:rPr lang="ar-SA" dirty="0" smtClean="0">
                <a:solidFill>
                  <a:srgbClr val="C00000"/>
                </a:solidFill>
              </a:rPr>
              <a:t> (وَيَرَى الَّذِينَ أُوتُوا الْعِلْمَ الَّذِي أُنْزِلَ إِلَيْكَ مِنْ رَبِّكَ هُوَ الْحَقَّ وَيَهْدِي إِلَى صِرَاطِ الْعَزِيزِ الْحَمِيدِ)</a:t>
            </a:r>
          </a:p>
          <a:p>
            <a:pPr marL="514350" indent="-514350" algn="ctr" rtl="1">
              <a:buFont typeface="Arial" pitchFamily="34" charset="0"/>
              <a:buNone/>
            </a:pPr>
            <a:r>
              <a:rPr lang="ar-SA" dirty="0" smtClean="0">
                <a:solidFill>
                  <a:srgbClr val="000066"/>
                </a:solidFill>
              </a:rPr>
              <a:t> [سـبأ:6] </a:t>
            </a:r>
            <a:endParaRPr lang="en-US" dirty="0" smtClean="0">
              <a:solidFill>
                <a:srgbClr val="000066"/>
              </a:solidFill>
              <a:cs typeface="Arial" pitchFamily="34" charset="0"/>
            </a:endParaRPr>
          </a:p>
        </p:txBody>
      </p:sp>
    </p:spTree>
    <p:extLst>
      <p:ext uri="{BB962C8B-B14F-4D97-AF65-F5344CB8AC3E}">
        <p14:creationId xmlns:p14="http://schemas.microsoft.com/office/powerpoint/2010/main" val="10822592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1000"/>
            <a:ext cx="9144000" cy="523220"/>
          </a:xfrm>
          <a:prstGeom prst="rect">
            <a:avLst/>
          </a:prstGeom>
        </p:spPr>
        <p:txBody>
          <a:bodyPr wrap="square">
            <a:spAutoFit/>
          </a:bodyPr>
          <a:lstStyle/>
          <a:p>
            <a:pPr algn="ctr"/>
            <a:r>
              <a:rPr lang="en-US" sz="2800" b="1" dirty="0" smtClean="0">
                <a:solidFill>
                  <a:srgbClr val="000066"/>
                </a:solidFill>
                <a:latin typeface="Verdana" pitchFamily="34" charset="0"/>
              </a:rPr>
              <a:t>Conclusions</a:t>
            </a:r>
            <a:endParaRPr lang="en-US" sz="2800" b="1" dirty="0">
              <a:latin typeface="Verdana" pitchFamily="34" charset="0"/>
            </a:endParaRPr>
          </a:p>
        </p:txBody>
      </p:sp>
      <p:sp>
        <p:nvSpPr>
          <p:cNvPr id="6" name="Rectangle 5"/>
          <p:cNvSpPr/>
          <p:nvPr/>
        </p:nvSpPr>
        <p:spPr>
          <a:xfrm>
            <a:off x="228600" y="1295400"/>
            <a:ext cx="8686800" cy="5386090"/>
          </a:xfrm>
          <a:prstGeom prst="rect">
            <a:avLst/>
          </a:prstGeom>
        </p:spPr>
        <p:txBody>
          <a:bodyPr wrap="square">
            <a:spAutoFit/>
          </a:bodyPr>
          <a:lstStyle/>
          <a:p>
            <a:pPr algn="ctr"/>
            <a:r>
              <a:rPr lang="en-US" sz="1600" dirty="0" smtClean="0">
                <a:solidFill>
                  <a:srgbClr val="000066"/>
                </a:solidFill>
                <a:latin typeface="Verdana" pitchFamily="34" charset="0"/>
                <a:ea typeface="Verdana" pitchFamily="34" charset="0"/>
                <a:cs typeface="Verdana" pitchFamily="34" charset="0"/>
              </a:rPr>
              <a:t> 1-There </a:t>
            </a:r>
            <a:r>
              <a:rPr lang="en-US" sz="1600" dirty="0" smtClean="0">
                <a:solidFill>
                  <a:srgbClr val="000066"/>
                </a:solidFill>
                <a:latin typeface="Verdana" pitchFamily="34" charset="0"/>
                <a:ea typeface="Verdana" pitchFamily="34" charset="0"/>
                <a:cs typeface="Verdana" pitchFamily="34" charset="0"/>
              </a:rPr>
              <a:t>is a perfect matching between well proofed </a:t>
            </a:r>
            <a:r>
              <a:rPr lang="en-US" sz="1600" dirty="0" smtClean="0">
                <a:solidFill>
                  <a:srgbClr val="C00000"/>
                </a:solidFill>
                <a:latin typeface="Verdana" pitchFamily="34" charset="0"/>
                <a:ea typeface="Verdana" pitchFamily="34" charset="0"/>
                <a:cs typeface="Verdana" pitchFamily="34" charset="0"/>
              </a:rPr>
              <a:t>scientific and medical facts and the glorious </a:t>
            </a:r>
            <a:r>
              <a:rPr lang="en-US" sz="1600" dirty="0" smtClean="0">
                <a:solidFill>
                  <a:srgbClr val="C00000"/>
                </a:solidFill>
                <a:latin typeface="Verdana" pitchFamily="34" charset="0"/>
                <a:ea typeface="Verdana" pitchFamily="34" charset="0"/>
                <a:cs typeface="Verdana" pitchFamily="34" charset="0"/>
              </a:rPr>
              <a:t>Qur'an</a:t>
            </a:r>
          </a:p>
          <a:p>
            <a:pPr algn="ctr"/>
            <a:r>
              <a:rPr lang="en-US" sz="1600" dirty="0" smtClean="0">
                <a:solidFill>
                  <a:srgbClr val="000066"/>
                </a:solidFill>
                <a:latin typeface="Verdana" pitchFamily="34" charset="0"/>
                <a:ea typeface="Verdana" pitchFamily="34" charset="0"/>
                <a:cs typeface="Verdana" pitchFamily="34" charset="0"/>
              </a:rPr>
              <a:t>2- </a:t>
            </a:r>
            <a:r>
              <a:rPr lang="en-US" sz="1600" dirty="0" smtClean="0">
                <a:solidFill>
                  <a:srgbClr val="000066"/>
                </a:solidFill>
                <a:latin typeface="Verdana" pitchFamily="34" charset="0"/>
                <a:ea typeface="Verdana" pitchFamily="34" charset="0"/>
                <a:cs typeface="Verdana" pitchFamily="34" charset="0"/>
              </a:rPr>
              <a:t>The glorious Qur'an  precedes the newly emerged scientific facts by &gt; 1400 </a:t>
            </a:r>
            <a:r>
              <a:rPr lang="en-US" sz="1600" dirty="0" smtClean="0">
                <a:solidFill>
                  <a:srgbClr val="000066"/>
                </a:solidFill>
                <a:latin typeface="Verdana" pitchFamily="34" charset="0"/>
                <a:ea typeface="Verdana" pitchFamily="34" charset="0"/>
                <a:cs typeface="Verdana" pitchFamily="34" charset="0"/>
              </a:rPr>
              <a:t>years </a:t>
            </a:r>
          </a:p>
          <a:p>
            <a:pPr algn="ctr"/>
            <a:r>
              <a:rPr lang="en-US" sz="1600" dirty="0" smtClean="0">
                <a:solidFill>
                  <a:srgbClr val="000066"/>
                </a:solidFill>
                <a:latin typeface="Verdana" pitchFamily="34" charset="0"/>
                <a:ea typeface="Verdana" pitchFamily="34" charset="0"/>
                <a:cs typeface="Verdana" pitchFamily="34" charset="0"/>
              </a:rPr>
              <a:t>3-   </a:t>
            </a:r>
            <a:r>
              <a:rPr lang="en-US" sz="1600" dirty="0" smtClean="0">
                <a:solidFill>
                  <a:srgbClr val="000066"/>
                </a:solidFill>
                <a:latin typeface="Verdana" pitchFamily="34" charset="0"/>
                <a:ea typeface="Verdana" pitchFamily="34" charset="0"/>
                <a:cs typeface="Verdana" pitchFamily="34" charset="0"/>
              </a:rPr>
              <a:t>This </a:t>
            </a:r>
            <a:r>
              <a:rPr lang="en-US" sz="1600" dirty="0" smtClean="0">
                <a:solidFill>
                  <a:srgbClr val="000066"/>
                </a:solidFill>
                <a:latin typeface="Verdana" pitchFamily="34" charset="0"/>
                <a:ea typeface="Verdana" pitchFamily="34" charset="0"/>
                <a:cs typeface="Verdana" pitchFamily="34" charset="0"/>
              </a:rPr>
              <a:t>means that it contain informations beyond the human knowledge and capabilities</a:t>
            </a:r>
          </a:p>
          <a:p>
            <a:pPr algn="ctr"/>
            <a:r>
              <a:rPr lang="en-US" sz="1600" dirty="0" smtClean="0">
                <a:solidFill>
                  <a:srgbClr val="000066"/>
                </a:solidFill>
                <a:latin typeface="Verdana" pitchFamily="34" charset="0"/>
                <a:ea typeface="Verdana" pitchFamily="34" charset="0"/>
                <a:cs typeface="Verdana" pitchFamily="34" charset="0"/>
              </a:rPr>
              <a:t>4-  The newly emerged scientific facts as in astronomy serve  to proof that the Holy Qur'an is the words of ALMIGHTLY </a:t>
            </a:r>
            <a:r>
              <a:rPr lang="en-US" sz="1600" dirty="0" smtClean="0">
                <a:solidFill>
                  <a:srgbClr val="000066"/>
                </a:solidFill>
                <a:latin typeface="Verdana" pitchFamily="34" charset="0"/>
                <a:ea typeface="Verdana" pitchFamily="34" charset="0"/>
                <a:cs typeface="Verdana" pitchFamily="34" charset="0"/>
              </a:rPr>
              <a:t>ALLAH</a:t>
            </a:r>
          </a:p>
          <a:p>
            <a:pPr algn="ctr"/>
            <a:endParaRPr lang="en-US" sz="1600" dirty="0" smtClean="0">
              <a:solidFill>
                <a:srgbClr val="000066"/>
              </a:solidFill>
              <a:latin typeface="Verdana" pitchFamily="34" charset="0"/>
              <a:ea typeface="Verdana" pitchFamily="34" charset="0"/>
              <a:cs typeface="Verdana" pitchFamily="34" charset="0"/>
            </a:endParaRPr>
          </a:p>
          <a:p>
            <a:pPr algn="ctr"/>
            <a:r>
              <a:rPr lang="en-US" sz="1600" dirty="0" smtClean="0">
                <a:solidFill>
                  <a:srgbClr val="000066"/>
                </a:solidFill>
                <a:latin typeface="Verdana" pitchFamily="34" charset="0"/>
                <a:ea typeface="Verdana" pitchFamily="34" charset="0"/>
                <a:cs typeface="Verdana" pitchFamily="34" charset="0"/>
              </a:rPr>
              <a:t> 5- Spreading </a:t>
            </a:r>
            <a:r>
              <a:rPr lang="en-US" sz="1600" dirty="0" smtClean="0">
                <a:solidFill>
                  <a:srgbClr val="000066"/>
                </a:solidFill>
                <a:latin typeface="Verdana" pitchFamily="34" charset="0"/>
                <a:ea typeface="Verdana" pitchFamily="34" charset="0"/>
                <a:cs typeface="Verdana" pitchFamily="34" charset="0"/>
              </a:rPr>
              <a:t>these recently discovered scientific informations confirms that Islam the true religion  and the Qur'anic facts are the absolute </a:t>
            </a:r>
            <a:r>
              <a:rPr lang="en-US" sz="1600" dirty="0" err="1" smtClean="0">
                <a:solidFill>
                  <a:srgbClr val="000066"/>
                </a:solidFill>
                <a:latin typeface="Verdana" pitchFamily="34" charset="0"/>
                <a:ea typeface="Verdana" pitchFamily="34" charset="0"/>
                <a:cs typeface="Verdana" pitchFamily="34" charset="0"/>
              </a:rPr>
              <a:t>undoutful</a:t>
            </a:r>
            <a:r>
              <a:rPr lang="en-US" sz="1600" dirty="0" smtClean="0">
                <a:solidFill>
                  <a:srgbClr val="000066"/>
                </a:solidFill>
                <a:latin typeface="Verdana" pitchFamily="34" charset="0"/>
                <a:ea typeface="Verdana" pitchFamily="34" charset="0"/>
                <a:cs typeface="Verdana" pitchFamily="34" charset="0"/>
              </a:rPr>
              <a:t> </a:t>
            </a:r>
            <a:r>
              <a:rPr lang="en-US" sz="1600" dirty="0" smtClean="0">
                <a:solidFill>
                  <a:srgbClr val="000066"/>
                </a:solidFill>
                <a:latin typeface="Verdana" pitchFamily="34" charset="0"/>
                <a:ea typeface="Verdana" pitchFamily="34" charset="0"/>
                <a:cs typeface="Verdana" pitchFamily="34" charset="0"/>
              </a:rPr>
              <a:t>truth</a:t>
            </a:r>
            <a:endParaRPr lang="en-US" sz="2400" b="1" dirty="0" smtClean="0">
              <a:solidFill>
                <a:srgbClr val="000066"/>
              </a:solidFill>
              <a:latin typeface="Verdana" pitchFamily="34" charset="0"/>
            </a:endParaRPr>
          </a:p>
          <a:p>
            <a:pPr marL="514350" indent="-514350" algn="ctr" rtl="1">
              <a:buNone/>
            </a:pPr>
            <a:r>
              <a:rPr lang="ar-SA" sz="2400" b="1" dirty="0" smtClean="0">
                <a:solidFill>
                  <a:srgbClr val="000066"/>
                </a:solidFill>
                <a:latin typeface="Verdana" pitchFamily="34" charset="0"/>
              </a:rPr>
              <a:t>قال تعالى :</a:t>
            </a:r>
          </a:p>
          <a:p>
            <a:pPr marL="514350" indent="-514350" algn="ctr" rtl="1">
              <a:buFont typeface="Arial" pitchFamily="34" charset="0"/>
              <a:buNone/>
            </a:pPr>
            <a:r>
              <a:rPr lang="ar-SA" sz="2400" b="1" dirty="0" smtClean="0">
                <a:latin typeface="Verdana" pitchFamily="34" charset="0"/>
              </a:rPr>
              <a:t>   </a:t>
            </a:r>
            <a:r>
              <a:rPr lang="ar-SA" sz="2400" b="1" dirty="0" smtClean="0">
                <a:solidFill>
                  <a:srgbClr val="C00000"/>
                </a:solidFill>
                <a:latin typeface="Verdana" pitchFamily="34" charset="0"/>
              </a:rPr>
              <a:t> (وَيَرَى الَّذِينَ أُوتُوا الْعِلْمَ الَّذِي أُنْزِلَ إِلَيْكَ مِنْ رَبِّكَ هُوَ الْحَقَّ وَيَهْدِي إِلَى صِرَاطِ الْعَزِيزِ الْحَمِيدِ)</a:t>
            </a:r>
          </a:p>
          <a:p>
            <a:pPr marL="514350" indent="-514350" algn="ctr" rtl="1">
              <a:buFont typeface="Arial" pitchFamily="34" charset="0"/>
              <a:buNone/>
            </a:pPr>
            <a:r>
              <a:rPr lang="ar-SA" sz="2400" b="1" dirty="0" smtClean="0">
                <a:solidFill>
                  <a:srgbClr val="000066"/>
                </a:solidFill>
                <a:latin typeface="Verdana" pitchFamily="34" charset="0"/>
              </a:rPr>
              <a:t> [سـبأ:6]</a:t>
            </a:r>
            <a:endParaRPr lang="en-US" sz="2400" b="1" dirty="0" smtClean="0">
              <a:solidFill>
                <a:srgbClr val="000066"/>
              </a:solidFill>
              <a:latin typeface="Verdana" pitchFamily="34" charset="0"/>
            </a:endParaRPr>
          </a:p>
          <a:p>
            <a:pPr marL="514350" indent="-514350" algn="ctr" rtl="1">
              <a:buFont typeface="Arial" pitchFamily="34" charset="0"/>
              <a:buNone/>
            </a:pPr>
            <a:r>
              <a:rPr lang="en-US" sz="1600" dirty="0" smtClean="0">
                <a:latin typeface="Verdana" pitchFamily="34" charset="0"/>
              </a:rPr>
              <a:t> </a:t>
            </a:r>
            <a:r>
              <a:rPr lang="en-US" sz="1800" dirty="0" smtClean="0">
                <a:solidFill>
                  <a:srgbClr val="000066"/>
                </a:solidFill>
                <a:latin typeface="Verdana" pitchFamily="34" charset="0"/>
              </a:rPr>
              <a:t>And those to whom knowledge has come see that the (Revelation) sent down to thee from thy Lord - that is the Truth, and that it guides to the Path of the Exalted (in might), Worthy of all praise </a:t>
            </a:r>
          </a:p>
          <a:p>
            <a:pPr marL="514350" indent="-514350" algn="ctr" rtl="1">
              <a:buFont typeface="Arial" pitchFamily="34" charset="0"/>
              <a:buNone/>
            </a:pPr>
            <a:r>
              <a:rPr lang="en-US" sz="1800" dirty="0" smtClean="0">
                <a:solidFill>
                  <a:srgbClr val="000066"/>
                </a:solidFill>
                <a:latin typeface="Verdana" pitchFamily="34" charset="0"/>
              </a:rPr>
              <a:t>(6) Saba .</a:t>
            </a:r>
            <a:endParaRPr lang="en-US" sz="1800" dirty="0">
              <a:solidFill>
                <a:srgbClr val="000066"/>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1635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Grp="1" noChangeArrowheads="1"/>
          </p:cNvSpPr>
          <p:nvPr>
            <p:ph type="title"/>
          </p:nvPr>
        </p:nvSpPr>
        <p:spPr bwMode="auto">
          <a:xfrm>
            <a:off x="457200" y="2286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rgbClr val="FF0000"/>
                </a:solidFill>
                <a:latin typeface="Arial Rounded MT Bold" pitchFamily="34" charset="0"/>
              </a:rPr>
              <a:t>Main topics</a:t>
            </a:r>
            <a:endParaRPr lang="en-US" sz="4000" dirty="0">
              <a:solidFill>
                <a:srgbClr val="FF0000"/>
              </a:solidFill>
              <a:latin typeface="Arial Rounded MT Bold" pitchFamily="34" charset="0"/>
            </a:endParaRPr>
          </a:p>
        </p:txBody>
      </p:sp>
      <p:sp>
        <p:nvSpPr>
          <p:cNvPr id="229381" name="Rectangle 5"/>
          <p:cNvSpPr>
            <a:spLocks noGrp="1" noChangeArrowheads="1"/>
          </p:cNvSpPr>
          <p:nvPr>
            <p:ph type="body" sz="half" idx="1"/>
          </p:nvPr>
        </p:nvSpPr>
        <p:spPr bwMode="auto">
          <a:xfrm>
            <a:off x="304800" y="1554163"/>
            <a:ext cx="8610600" cy="4038600"/>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lnSpc>
                <a:spcPct val="120000"/>
              </a:lnSpc>
            </a:pPr>
            <a:r>
              <a:rPr lang="en-GB" sz="2400" dirty="0" smtClean="0">
                <a:latin typeface="Arial Rounded MT Bold" pitchFamily="34" charset="0"/>
              </a:rPr>
              <a:t>The message </a:t>
            </a:r>
            <a:r>
              <a:rPr lang="en-GB" sz="2400" dirty="0">
                <a:latin typeface="Arial Rounded MT Bold" pitchFamily="34" charset="0"/>
              </a:rPr>
              <a:t>of </a:t>
            </a:r>
            <a:r>
              <a:rPr lang="en-GB" sz="2400" dirty="0" smtClean="0">
                <a:latin typeface="Arial Rounded MT Bold" pitchFamily="34" charset="0"/>
              </a:rPr>
              <a:t>the Holy </a:t>
            </a:r>
            <a:r>
              <a:rPr lang="en-GB" sz="2400" dirty="0">
                <a:latin typeface="Arial Rounded MT Bold" pitchFamily="34" charset="0"/>
              </a:rPr>
              <a:t>Quran.</a:t>
            </a:r>
          </a:p>
          <a:p>
            <a:pPr>
              <a:lnSpc>
                <a:spcPct val="120000"/>
              </a:lnSpc>
            </a:pPr>
            <a:r>
              <a:rPr lang="en-GB" sz="2400" dirty="0" smtClean="0">
                <a:latin typeface="Arial Rounded MT Bold" pitchFamily="34" charset="0"/>
              </a:rPr>
              <a:t>The </a:t>
            </a:r>
            <a:r>
              <a:rPr lang="en-GB" sz="2400" dirty="0">
                <a:latin typeface="Arial Rounded MT Bold" pitchFamily="34" charset="0"/>
              </a:rPr>
              <a:t>n</a:t>
            </a:r>
            <a:r>
              <a:rPr lang="en-GB" sz="2400" dirty="0" smtClean="0">
                <a:latin typeface="Arial Rounded MT Bold" pitchFamily="34" charset="0"/>
              </a:rPr>
              <a:t>umber of medical </a:t>
            </a:r>
            <a:r>
              <a:rPr lang="en-GB" sz="2400" dirty="0">
                <a:latin typeface="Arial Rounded MT Bold" pitchFamily="34" charset="0"/>
              </a:rPr>
              <a:t>and cosmic verses (</a:t>
            </a:r>
            <a:r>
              <a:rPr lang="en-GB" sz="2400" dirty="0" err="1">
                <a:latin typeface="Arial Rounded MT Bold" pitchFamily="34" charset="0"/>
              </a:rPr>
              <a:t>ayaat</a:t>
            </a:r>
            <a:r>
              <a:rPr lang="en-GB" sz="2400" dirty="0">
                <a:latin typeface="Arial Rounded MT Bold" pitchFamily="34" charset="0"/>
              </a:rPr>
              <a:t>) in the Holy Quran (</a:t>
            </a:r>
            <a:r>
              <a:rPr lang="en-GB" sz="2400" dirty="0" err="1">
                <a:latin typeface="Arial Rounded MT Bold" pitchFamily="34" charset="0"/>
              </a:rPr>
              <a:t>ayaat</a:t>
            </a:r>
            <a:r>
              <a:rPr lang="en-GB" sz="2400" dirty="0">
                <a:latin typeface="Arial Rounded MT Bold" pitchFamily="34" charset="0"/>
              </a:rPr>
              <a:t> with scientific reference).</a:t>
            </a:r>
          </a:p>
          <a:p>
            <a:pPr>
              <a:lnSpc>
                <a:spcPct val="120000"/>
              </a:lnSpc>
            </a:pPr>
            <a:r>
              <a:rPr lang="en-GB" sz="2400" dirty="0">
                <a:latin typeface="Arial Rounded MT Bold" pitchFamily="34" charset="0"/>
              </a:rPr>
              <a:t>The Holy Quran and science.</a:t>
            </a:r>
          </a:p>
          <a:p>
            <a:pPr>
              <a:lnSpc>
                <a:spcPct val="120000"/>
              </a:lnSpc>
            </a:pPr>
            <a:r>
              <a:rPr lang="en-GB" sz="2400" dirty="0">
                <a:latin typeface="Arial Rounded MT Bold" pitchFamily="34" charset="0"/>
              </a:rPr>
              <a:t>The </a:t>
            </a:r>
            <a:r>
              <a:rPr lang="en-GB" sz="2400" dirty="0" err="1" smtClean="0">
                <a:latin typeface="Arial Rounded MT Bold" pitchFamily="34" charset="0"/>
              </a:rPr>
              <a:t>Quranic</a:t>
            </a:r>
            <a:r>
              <a:rPr lang="en-GB" sz="2400" dirty="0" smtClean="0">
                <a:latin typeface="Arial Rounded MT Bold" pitchFamily="34" charset="0"/>
              </a:rPr>
              <a:t> </a:t>
            </a:r>
            <a:r>
              <a:rPr lang="en-GB" sz="2400" dirty="0">
                <a:latin typeface="Arial Rounded MT Bold" pitchFamily="34" charset="0"/>
              </a:rPr>
              <a:t>system in the mankind and universe.</a:t>
            </a:r>
          </a:p>
          <a:p>
            <a:pPr>
              <a:lnSpc>
                <a:spcPct val="120000"/>
              </a:lnSpc>
            </a:pPr>
            <a:r>
              <a:rPr lang="en-GB" sz="2400" dirty="0" smtClean="0">
                <a:latin typeface="Arial Rounded MT Bold" pitchFamily="34" charset="0"/>
              </a:rPr>
              <a:t>The two books (The Holy Quran and the universe).</a:t>
            </a:r>
          </a:p>
          <a:p>
            <a:pPr>
              <a:lnSpc>
                <a:spcPct val="120000"/>
              </a:lnSpc>
            </a:pPr>
            <a:r>
              <a:rPr lang="en-GB" sz="2400" dirty="0" smtClean="0">
                <a:latin typeface="Arial Rounded MT Bold" pitchFamily="34" charset="0"/>
              </a:rPr>
              <a:t>Examples of the scientific and medical topics in the Holy Quran</a:t>
            </a:r>
          </a:p>
          <a:p>
            <a:pPr>
              <a:lnSpc>
                <a:spcPct val="120000"/>
              </a:lnSpc>
            </a:pPr>
            <a:r>
              <a:rPr lang="en-GB" sz="2400" dirty="0" smtClean="0">
                <a:latin typeface="Arial Rounded MT Bold" pitchFamily="34" charset="0"/>
              </a:rPr>
              <a:t>The </a:t>
            </a:r>
            <a:r>
              <a:rPr lang="en-GB" sz="2400" dirty="0">
                <a:latin typeface="Arial Rounded MT Bold" pitchFamily="34" charset="0"/>
              </a:rPr>
              <a:t>rationale for recurrence of </a:t>
            </a:r>
            <a:r>
              <a:rPr lang="en-GB" sz="2400" dirty="0" err="1">
                <a:latin typeface="Arial Rounded MT Bold" pitchFamily="34" charset="0"/>
              </a:rPr>
              <a:t>ayaat</a:t>
            </a:r>
            <a:r>
              <a:rPr lang="en-GB" sz="2400" dirty="0">
                <a:latin typeface="Arial Rounded MT Bold" pitchFamily="34" charset="0"/>
              </a:rPr>
              <a:t> of scientific reference in The Holy Quran.</a:t>
            </a:r>
            <a:endParaRPr lang="en-US" sz="2400" dirty="0">
              <a:latin typeface="Arial Rounded MT Bold" pitchFamily="34" charset="0"/>
            </a:endParaRPr>
          </a:p>
        </p:txBody>
      </p:sp>
    </p:spTree>
    <p:extLst>
      <p:ext uri="{BB962C8B-B14F-4D97-AF65-F5344CB8AC3E}">
        <p14:creationId xmlns:p14="http://schemas.microsoft.com/office/powerpoint/2010/main" val="29991172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85800"/>
            <a:ext cx="3505200" cy="490904"/>
          </a:xfrm>
          <a:prstGeom prst="rect">
            <a:avLst/>
          </a:prstGeom>
        </p:spPr>
        <p:txBody>
          <a:bodyPr wrap="square">
            <a:spAutoFit/>
          </a:bodyPr>
          <a:lstStyle/>
          <a:p>
            <a:pPr algn="ctr" rtl="1">
              <a:lnSpc>
                <a:spcPct val="90000"/>
              </a:lnSpc>
              <a:buFont typeface="Wingdings" pitchFamily="2" charset="2"/>
              <a:buNone/>
              <a:defRPr/>
            </a:pPr>
            <a:r>
              <a:rPr lang="en-US" sz="2800" b="1" dirty="0" smtClean="0">
                <a:solidFill>
                  <a:srgbClr val="000066"/>
                </a:solidFill>
                <a:latin typeface="Verdana" pitchFamily="34" charset="0"/>
                <a:ea typeface="Verdana" pitchFamily="34" charset="0"/>
              </a:rPr>
              <a:t>Summary</a:t>
            </a:r>
            <a:endParaRPr lang="ar-SA" sz="2800" b="1" dirty="0" smtClean="0">
              <a:solidFill>
                <a:srgbClr val="000066"/>
              </a:solidFill>
              <a:latin typeface="Verdana" pitchFamily="34" charset="0"/>
              <a:ea typeface="Verdana" pitchFamily="34" charset="0"/>
            </a:endParaRPr>
          </a:p>
        </p:txBody>
      </p:sp>
      <p:sp>
        <p:nvSpPr>
          <p:cNvPr id="5" name="Rectangle 4"/>
          <p:cNvSpPr/>
          <p:nvPr/>
        </p:nvSpPr>
        <p:spPr>
          <a:xfrm>
            <a:off x="4267200" y="381000"/>
            <a:ext cx="4648200" cy="6352508"/>
          </a:xfrm>
          <a:prstGeom prst="rect">
            <a:avLst/>
          </a:prstGeom>
          <a:ln>
            <a:solidFill>
              <a:srgbClr val="000066"/>
            </a:solidFill>
          </a:ln>
        </p:spPr>
        <p:txBody>
          <a:bodyPr wrap="square">
            <a:spAutoFit/>
          </a:bodyPr>
          <a:lstStyle/>
          <a:p>
            <a:pPr algn="ctr" rtl="1">
              <a:lnSpc>
                <a:spcPct val="90000"/>
              </a:lnSpc>
              <a:buFont typeface="Wingdings" pitchFamily="2" charset="2"/>
              <a:buNone/>
              <a:defRPr/>
            </a:pPr>
            <a:r>
              <a:rPr lang="ar-SA" sz="1800" b="1" dirty="0" smtClean="0">
                <a:solidFill>
                  <a:srgbClr val="000066"/>
                </a:solidFill>
                <a:latin typeface="Verdana" pitchFamily="34" charset="0"/>
                <a:ea typeface="Verdana" pitchFamily="34" charset="0"/>
              </a:rPr>
              <a:t>كما جاء في قوله تعالى:</a:t>
            </a:r>
          </a:p>
          <a:p>
            <a:pPr algn="ctr" rtl="1">
              <a:lnSpc>
                <a:spcPct val="90000"/>
              </a:lnSpc>
              <a:buFont typeface="Wingdings" pitchFamily="2" charset="2"/>
              <a:buNone/>
              <a:defRPr/>
            </a:pPr>
            <a:r>
              <a:rPr lang="ar-SA" sz="1800" b="1" dirty="0" smtClean="0">
                <a:solidFill>
                  <a:srgbClr val="C00000"/>
                </a:solidFill>
                <a:latin typeface="Verdana" pitchFamily="34" charset="0"/>
                <a:ea typeface="Verdana" pitchFamily="34" charset="0"/>
              </a:rPr>
              <a:t>  (أَلَمْ تَرَوْا أَنَّ اللَّهَ سَخَّرَ لَكُمْ مَا فِي السَّمَاوَاتِ وَمَا فِي الْأَرْضِ وَأَسْبَغَ عَلَيْكُمْ نِعَمَهُ ظَاهِرَةً وَبَاطِنَةً )</a:t>
            </a:r>
          </a:p>
          <a:p>
            <a:pPr algn="ctr" rtl="1">
              <a:lnSpc>
                <a:spcPct val="90000"/>
              </a:lnSpc>
              <a:buFont typeface="Wingdings" pitchFamily="2" charset="2"/>
              <a:buNone/>
              <a:defRPr/>
            </a:pPr>
            <a:r>
              <a:rPr lang="ar-SA" sz="1800" b="1" dirty="0" smtClean="0">
                <a:latin typeface="Verdana" pitchFamily="34" charset="0"/>
                <a:ea typeface="Verdana" pitchFamily="34" charset="0"/>
              </a:rPr>
              <a:t> [لقمان :20] </a:t>
            </a:r>
            <a:endParaRPr lang="en-US" sz="1800" b="1" dirty="0" smtClean="0">
              <a:latin typeface="Verdana" pitchFamily="34" charset="0"/>
              <a:ea typeface="Verdana" pitchFamily="34" charset="0"/>
              <a:cs typeface="Verdana" pitchFamily="34" charset="0"/>
            </a:endParaRPr>
          </a:p>
          <a:p>
            <a:pPr algn="ctr" rtl="1">
              <a:lnSpc>
                <a:spcPct val="90000"/>
              </a:lnSpc>
              <a:buFont typeface="Wingdings" pitchFamily="2" charset="2"/>
              <a:buNone/>
              <a:defRPr/>
            </a:pPr>
            <a:r>
              <a:rPr lang="en-US" sz="1800" dirty="0" smtClean="0">
                <a:latin typeface="Verdana" pitchFamily="34" charset="0"/>
                <a:ea typeface="Verdana" pitchFamily="34" charset="0"/>
                <a:cs typeface="Verdana" pitchFamily="34" charset="0"/>
              </a:rPr>
              <a:t>Do ye not see that Allah has subjected to your (use) all things in the heavens and on earth, and has made his bounties flow to you in exceeding measure, (both) seen and unseen? Yet there are among men those who dispute about Allah, without knowledge and without guidance, and without a Book to enlighten them!</a:t>
            </a:r>
          </a:p>
          <a:p>
            <a:pPr algn="ctr" rtl="1">
              <a:lnSpc>
                <a:spcPct val="90000"/>
              </a:lnSpc>
              <a:buFont typeface="Wingdings" pitchFamily="2" charset="2"/>
              <a:buNone/>
              <a:defRPr/>
            </a:pPr>
            <a:r>
              <a:rPr lang="en-US" sz="1800" dirty="0" smtClean="0">
                <a:latin typeface="Verdana" pitchFamily="34" charset="0"/>
                <a:ea typeface="Verdana" pitchFamily="34" charset="0"/>
                <a:cs typeface="Verdana" pitchFamily="34" charset="0"/>
              </a:rPr>
              <a:t>(20) Luqman</a:t>
            </a:r>
          </a:p>
          <a:p>
            <a:pPr algn="ctr" rtl="1">
              <a:lnSpc>
                <a:spcPct val="90000"/>
              </a:lnSpc>
              <a:buFont typeface="Wingdings" pitchFamily="2" charset="2"/>
              <a:buNone/>
              <a:defRPr/>
            </a:pPr>
            <a:endParaRPr lang="en-US" sz="1800" dirty="0" smtClean="0">
              <a:latin typeface="Verdana" pitchFamily="34" charset="0"/>
              <a:ea typeface="Verdana" pitchFamily="34" charset="0"/>
              <a:cs typeface="Verdana" pitchFamily="34" charset="0"/>
            </a:endParaRPr>
          </a:p>
          <a:p>
            <a:pPr algn="ctr" rtl="1">
              <a:lnSpc>
                <a:spcPct val="90000"/>
              </a:lnSpc>
              <a:buFont typeface="Wingdings" pitchFamily="2" charset="2"/>
              <a:buNone/>
              <a:defRPr/>
            </a:pPr>
            <a:r>
              <a:rPr lang="ar-SA" sz="1800" b="1" dirty="0" smtClean="0">
                <a:latin typeface="Verdana" pitchFamily="34" charset="0"/>
                <a:ea typeface="Verdana" pitchFamily="34" charset="0"/>
              </a:rPr>
              <a:t>و</a:t>
            </a:r>
            <a:r>
              <a:rPr lang="ar-SA" sz="1800" b="1" dirty="0" smtClean="0">
                <a:solidFill>
                  <a:srgbClr val="000066"/>
                </a:solidFill>
                <a:latin typeface="Verdana" pitchFamily="34" charset="0"/>
                <a:ea typeface="Verdana" pitchFamily="34" charset="0"/>
              </a:rPr>
              <a:t>قوله تعالى</a:t>
            </a:r>
            <a:r>
              <a:rPr lang="ar-SA" sz="1800" b="1" dirty="0" smtClean="0">
                <a:latin typeface="Verdana" pitchFamily="34" charset="0"/>
                <a:ea typeface="Verdana" pitchFamily="34" charset="0"/>
              </a:rPr>
              <a:t>:</a:t>
            </a:r>
            <a:endParaRPr lang="ar-AE" sz="1800" b="1" dirty="0" smtClean="0">
              <a:solidFill>
                <a:srgbClr val="C00000"/>
              </a:solidFill>
              <a:latin typeface="Verdana" pitchFamily="34" charset="0"/>
              <a:ea typeface="Verdana" pitchFamily="34" charset="0"/>
            </a:endParaRPr>
          </a:p>
          <a:p>
            <a:pPr algn="ctr" rtl="1">
              <a:lnSpc>
                <a:spcPct val="90000"/>
              </a:lnSpc>
              <a:buFont typeface="Wingdings" pitchFamily="2" charset="2"/>
              <a:buNone/>
              <a:defRPr/>
            </a:pPr>
            <a:r>
              <a:rPr lang="ar-SA" sz="1800" b="1" dirty="0" smtClean="0">
                <a:solidFill>
                  <a:srgbClr val="C00000"/>
                </a:solidFill>
                <a:latin typeface="Verdana" pitchFamily="34" charset="0"/>
                <a:ea typeface="Verdana" pitchFamily="34" charset="0"/>
              </a:rPr>
              <a:t>  </a:t>
            </a:r>
            <a:r>
              <a:rPr lang="ar-SA" sz="1800" b="1" dirty="0" smtClean="0">
                <a:solidFill>
                  <a:srgbClr val="C00000"/>
                </a:solidFill>
                <a:latin typeface="Verdana" pitchFamily="34" charset="0"/>
                <a:ea typeface="Verdana" pitchFamily="34" charset="0"/>
                <a:sym typeface="AGA Arabesque" pitchFamily="2" charset="2"/>
              </a:rPr>
              <a:t>(</a:t>
            </a:r>
            <a:r>
              <a:rPr lang="ar-SA" sz="1800" b="1" dirty="0" smtClean="0">
                <a:solidFill>
                  <a:srgbClr val="C00000"/>
                </a:solidFill>
                <a:latin typeface="Verdana" pitchFamily="34" charset="0"/>
                <a:ea typeface="Verdana" pitchFamily="34" charset="0"/>
              </a:rPr>
              <a:t>إِنَّ هَذَا الْقُرْآنَ يَهْدِي لِلَّتِي هِيَ أَقْوَمُ)</a:t>
            </a:r>
          </a:p>
          <a:p>
            <a:pPr algn="ctr" rtl="1">
              <a:lnSpc>
                <a:spcPct val="90000"/>
              </a:lnSpc>
              <a:buFont typeface="Wingdings" pitchFamily="2" charset="2"/>
              <a:buNone/>
              <a:defRPr/>
            </a:pPr>
            <a:r>
              <a:rPr lang="ar-SA" sz="1800" b="1" dirty="0" smtClean="0">
                <a:latin typeface="Verdana" pitchFamily="34" charset="0"/>
                <a:ea typeface="Verdana" pitchFamily="34" charset="0"/>
              </a:rPr>
              <a:t> [الإسراء: 9]</a:t>
            </a:r>
            <a:endParaRPr lang="en-US" sz="1800" b="1" dirty="0" smtClean="0">
              <a:latin typeface="Verdana" pitchFamily="34" charset="0"/>
              <a:ea typeface="Verdana" pitchFamily="34" charset="0"/>
              <a:cs typeface="Verdana" pitchFamily="34" charset="0"/>
            </a:endParaRPr>
          </a:p>
          <a:p>
            <a:pPr algn="ctr" rtl="1">
              <a:lnSpc>
                <a:spcPct val="90000"/>
              </a:lnSpc>
              <a:buFont typeface="Wingdings" pitchFamily="2" charset="2"/>
              <a:buNone/>
              <a:defRPr/>
            </a:pPr>
            <a:r>
              <a:rPr lang="en-US" sz="1800" dirty="0" smtClean="0">
                <a:latin typeface="Verdana" pitchFamily="34" charset="0"/>
                <a:ea typeface="Verdana" pitchFamily="34" charset="0"/>
                <a:cs typeface="Verdana" pitchFamily="34" charset="0"/>
              </a:rPr>
              <a:t>9) Verily this Qur´an doth guide to that which is most right (or stable), and giveth the Glad Tidings to the Believers who work deeds of righteousness, that they shall have a magnificent reward;</a:t>
            </a:r>
          </a:p>
          <a:p>
            <a:pPr algn="ctr" rtl="1">
              <a:lnSpc>
                <a:spcPct val="90000"/>
              </a:lnSpc>
              <a:buFont typeface="Wingdings" pitchFamily="2" charset="2"/>
              <a:buNone/>
              <a:defRPr/>
            </a:pPr>
            <a:r>
              <a:rPr lang="en-US" sz="1800" dirty="0" smtClean="0">
                <a:latin typeface="Verdana" pitchFamily="34" charset="0"/>
                <a:ea typeface="Verdana" pitchFamily="34" charset="0"/>
                <a:cs typeface="Verdana" pitchFamily="34" charset="0"/>
              </a:rPr>
              <a:t>(9</a:t>
            </a:r>
            <a:r>
              <a:rPr lang="en-US" sz="2000" dirty="0" smtClean="0"/>
              <a:t>) Al-Israa </a:t>
            </a:r>
            <a:r>
              <a:rPr lang="ar-SA" sz="2000" dirty="0" smtClean="0"/>
              <a:t> </a:t>
            </a:r>
            <a:endParaRPr lang="en-US" sz="2000" dirty="0"/>
          </a:p>
        </p:txBody>
      </p:sp>
      <p:sp>
        <p:nvSpPr>
          <p:cNvPr id="6" name="Rectangle 5"/>
          <p:cNvSpPr/>
          <p:nvPr/>
        </p:nvSpPr>
        <p:spPr>
          <a:xfrm>
            <a:off x="152400" y="1600200"/>
            <a:ext cx="3962400" cy="4247317"/>
          </a:xfrm>
          <a:prstGeom prst="rect">
            <a:avLst/>
          </a:prstGeom>
          <a:ln>
            <a:solidFill>
              <a:srgbClr val="000066"/>
            </a:solidFill>
          </a:ln>
        </p:spPr>
        <p:txBody>
          <a:bodyPr wrap="square">
            <a:spAutoFit/>
          </a:bodyPr>
          <a:lstStyle/>
          <a:p>
            <a:r>
              <a:rPr lang="en-US" sz="1800" dirty="0" smtClean="0">
                <a:solidFill>
                  <a:srgbClr val="000066"/>
                </a:solidFill>
                <a:latin typeface="Verdana" pitchFamily="34" charset="0"/>
                <a:ea typeface="Verdana" pitchFamily="34" charset="0"/>
                <a:cs typeface="Verdana" pitchFamily="34" charset="0"/>
              </a:rPr>
              <a:t>The holy Qur'an is a treasure with an endless sources of scientific knowledge involving all specialties &amp; subspecialties </a:t>
            </a:r>
          </a:p>
          <a:p>
            <a:endParaRPr lang="en-US" sz="1800" dirty="0" smtClean="0">
              <a:solidFill>
                <a:srgbClr val="000066"/>
              </a:solidFill>
              <a:latin typeface="Verdana" pitchFamily="34" charset="0"/>
              <a:ea typeface="Verdana" pitchFamily="34" charset="0"/>
              <a:cs typeface="Verdana" pitchFamily="34" charset="0"/>
            </a:endParaRPr>
          </a:p>
          <a:p>
            <a:r>
              <a:rPr lang="en-US" sz="1800" dirty="0" smtClean="0">
                <a:solidFill>
                  <a:srgbClr val="000066"/>
                </a:solidFill>
                <a:latin typeface="Verdana" pitchFamily="34" charset="0"/>
                <a:ea typeface="Verdana" pitchFamily="34" charset="0"/>
                <a:cs typeface="Verdana" pitchFamily="34" charset="0"/>
              </a:rPr>
              <a:t>Each scientist guided by these assured certainty facts can discover and share valuable informations</a:t>
            </a:r>
          </a:p>
          <a:p>
            <a:endParaRPr lang="en-US" sz="1800" dirty="0" smtClean="0">
              <a:solidFill>
                <a:srgbClr val="000066"/>
              </a:solidFill>
              <a:latin typeface="Verdana" pitchFamily="34" charset="0"/>
              <a:ea typeface="Verdana" pitchFamily="34" charset="0"/>
              <a:cs typeface="Verdana" pitchFamily="34" charset="0"/>
            </a:endParaRPr>
          </a:p>
          <a:p>
            <a:r>
              <a:rPr lang="en-US" sz="1800" dirty="0" smtClean="0">
                <a:solidFill>
                  <a:srgbClr val="000066"/>
                </a:solidFill>
                <a:latin typeface="Verdana" pitchFamily="34" charset="0"/>
                <a:ea typeface="Verdana" pitchFamily="34" charset="0"/>
                <a:cs typeface="Verdana" pitchFamily="34" charset="0"/>
              </a:rPr>
              <a:t> Ensuring a current and future benefits for all the humanity </a:t>
            </a:r>
          </a:p>
          <a:p>
            <a:endParaRPr lang="en-US" sz="1800" dirty="0" smtClean="0">
              <a:solidFill>
                <a:srgbClr val="000066"/>
              </a:solidFill>
              <a:latin typeface="Verdana" pitchFamily="34" charset="0"/>
              <a:ea typeface="Verdana" pitchFamily="34" charset="0"/>
              <a:cs typeface="Verdana" pitchFamily="34" charset="0"/>
            </a:endParaRPr>
          </a:p>
          <a:p>
            <a:r>
              <a:rPr lang="en-US" sz="1800" dirty="0" smtClean="0">
                <a:solidFill>
                  <a:srgbClr val="000066"/>
                </a:solidFill>
                <a:latin typeface="Verdana" pitchFamily="34" charset="0"/>
                <a:ea typeface="Verdana" pitchFamily="34" charset="0"/>
                <a:cs typeface="Verdana" pitchFamily="34" charset="0"/>
              </a:rPr>
              <a:t>And by this we fulfill the istikhlaaf (Succession )</a:t>
            </a:r>
            <a:endParaRPr lang="en-US" sz="1800" dirty="0">
              <a:solidFill>
                <a:srgbClr val="000066"/>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751076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bwMode="auto">
          <a:xfrm>
            <a:off x="304800" y="304801"/>
            <a:ext cx="5791200" cy="24384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rtl="1"/>
            <a:r>
              <a:rPr lang="ar-SA" sz="4000" b="1" dirty="0" smtClean="0">
                <a:solidFill>
                  <a:srgbClr val="000066"/>
                </a:solidFill>
                <a:latin typeface="Tahoma" pitchFamily="34" charset="0"/>
                <a:cs typeface="Traditional Arabic" pitchFamily="2" charset="-78"/>
              </a:rPr>
              <a:t>قال تعالى:</a:t>
            </a:r>
            <a:r>
              <a:rPr lang="ar-SA" sz="2400" b="1" dirty="0" smtClean="0">
                <a:solidFill>
                  <a:srgbClr val="C00000"/>
                </a:solidFill>
                <a:latin typeface="Tahoma" pitchFamily="34" charset="0"/>
                <a:cs typeface="Traditional Arabic" pitchFamily="2" charset="-78"/>
              </a:rPr>
              <a:t/>
            </a:r>
            <a:br>
              <a:rPr lang="ar-SA" sz="2400" b="1" dirty="0" smtClean="0">
                <a:solidFill>
                  <a:srgbClr val="C00000"/>
                </a:solidFill>
                <a:latin typeface="Tahoma" pitchFamily="34" charset="0"/>
                <a:cs typeface="Traditional Arabic" pitchFamily="2" charset="-78"/>
              </a:rPr>
            </a:br>
            <a:r>
              <a:rPr lang="en-GB" sz="2400" b="1" dirty="0" smtClean="0">
                <a:solidFill>
                  <a:srgbClr val="C00000"/>
                </a:solidFill>
                <a:latin typeface="Tahoma" pitchFamily="34" charset="0"/>
                <a:cs typeface="Traditional Arabic" pitchFamily="2" charset="-78"/>
              </a:rPr>
              <a:t>)</a:t>
            </a:r>
            <a:r>
              <a:rPr lang="ar-SA" sz="4000" b="1" dirty="0">
                <a:solidFill>
                  <a:srgbClr val="C00000"/>
                </a:solidFill>
                <a:latin typeface="Tahoma" pitchFamily="34" charset="0"/>
                <a:cs typeface="Traditional Arabic" pitchFamily="2" charset="-78"/>
              </a:rPr>
              <a:t>سنريهم آياتنا في الآفاق وفي أنفسهم حتى يتبين لهم أنه</a:t>
            </a:r>
            <a:r>
              <a:rPr lang="en-GB" sz="4000" b="1" dirty="0">
                <a:solidFill>
                  <a:srgbClr val="C00000"/>
                </a:solidFill>
                <a:latin typeface="Tahoma" pitchFamily="34" charset="0"/>
                <a:cs typeface="Traditional Arabic" pitchFamily="2" charset="-78"/>
              </a:rPr>
              <a:t> </a:t>
            </a:r>
            <a:r>
              <a:rPr lang="ar-SA" sz="4000" b="1" dirty="0">
                <a:solidFill>
                  <a:srgbClr val="C00000"/>
                </a:solidFill>
                <a:latin typeface="Tahoma" pitchFamily="34" charset="0"/>
                <a:cs typeface="Traditional Arabic" pitchFamily="2" charset="-78"/>
              </a:rPr>
              <a:t>الحق أولم يكف بربك أنه على كل شيء </a:t>
            </a:r>
            <a:r>
              <a:rPr lang="ar-SA" sz="4000" b="1" dirty="0" smtClean="0">
                <a:solidFill>
                  <a:srgbClr val="C00000"/>
                </a:solidFill>
                <a:latin typeface="Tahoma" pitchFamily="34" charset="0"/>
                <a:cs typeface="Traditional Arabic" pitchFamily="2" charset="-78"/>
              </a:rPr>
              <a:t>شهيد</a:t>
            </a:r>
            <a:r>
              <a:rPr lang="en-GB" sz="2400" b="1" dirty="0" smtClean="0">
                <a:solidFill>
                  <a:srgbClr val="C00000"/>
                </a:solidFill>
                <a:latin typeface="Tahoma" pitchFamily="34" charset="0"/>
                <a:cs typeface="Traditional Arabic" pitchFamily="2" charset="-78"/>
              </a:rPr>
              <a:t>(</a:t>
            </a:r>
            <a:r>
              <a:rPr lang="ar-SA" sz="2400" b="1" dirty="0" smtClean="0">
                <a:solidFill>
                  <a:srgbClr val="C00000"/>
                </a:solidFill>
                <a:latin typeface="Tahoma" pitchFamily="34" charset="0"/>
                <a:cs typeface="Traditional Arabic" pitchFamily="2" charset="-78"/>
              </a:rPr>
              <a:t> </a:t>
            </a:r>
            <a:br>
              <a:rPr lang="ar-SA" sz="2400" b="1" dirty="0" smtClean="0">
                <a:solidFill>
                  <a:srgbClr val="C00000"/>
                </a:solidFill>
                <a:latin typeface="Tahoma" pitchFamily="34" charset="0"/>
                <a:cs typeface="Traditional Arabic" pitchFamily="2" charset="-78"/>
              </a:rPr>
            </a:br>
            <a:r>
              <a:rPr lang="ar-SA" sz="2400" b="1" dirty="0" smtClean="0">
                <a:solidFill>
                  <a:srgbClr val="000066"/>
                </a:solidFill>
                <a:latin typeface="Arial Rounded MT Bold" pitchFamily="34" charset="0"/>
              </a:rPr>
              <a:t>فصلت: 53</a:t>
            </a:r>
            <a:r>
              <a:rPr lang="en-US" sz="2400" b="1" dirty="0" smtClean="0">
                <a:solidFill>
                  <a:srgbClr val="000066"/>
                </a:solidFill>
                <a:latin typeface="Arial Rounded MT Bold" pitchFamily="34" charset="0"/>
              </a:rPr>
              <a:t/>
            </a:r>
            <a:br>
              <a:rPr lang="en-US" sz="2400" b="1" dirty="0" smtClean="0">
                <a:solidFill>
                  <a:srgbClr val="000066"/>
                </a:solidFill>
                <a:latin typeface="Arial Rounded MT Bold" pitchFamily="34" charset="0"/>
              </a:rPr>
            </a:br>
            <a:endParaRPr lang="en-US" sz="2400" b="1" dirty="0">
              <a:solidFill>
                <a:srgbClr val="C00000"/>
              </a:solidFill>
              <a:latin typeface="Tahoma" pitchFamily="34" charset="0"/>
              <a:cs typeface="Traditional Arabic" pitchFamily="2" charset="-78"/>
            </a:endParaRPr>
          </a:p>
        </p:txBody>
      </p:sp>
      <p:sp>
        <p:nvSpPr>
          <p:cNvPr id="323587" name="Rectangle 3"/>
          <p:cNvSpPr>
            <a:spLocks noChangeArrowheads="1"/>
          </p:cNvSpPr>
          <p:nvPr/>
        </p:nvSpPr>
        <p:spPr bwMode="auto">
          <a:xfrm>
            <a:off x="228600" y="3174218"/>
            <a:ext cx="6019800" cy="3537763"/>
          </a:xfrm>
          <a:prstGeom prst="rect">
            <a:avLst/>
          </a:prstGeom>
          <a:noFill/>
          <a:ln w="9525">
            <a:noFill/>
            <a:miter lim="800000"/>
            <a:headEnd/>
            <a:tailEnd/>
          </a:ln>
          <a:effectLst/>
        </p:spPr>
        <p:txBody>
          <a:bodyPr wrap="square" anchor="ctr">
            <a:spAutoFit/>
          </a:bodyPr>
          <a:lstStyle/>
          <a:p>
            <a:pPr algn="ctr">
              <a:lnSpc>
                <a:spcPct val="140000"/>
              </a:lnSpc>
            </a:pPr>
            <a:r>
              <a:rPr lang="en-US" sz="2400" b="1" i="1" dirty="0">
                <a:solidFill>
                  <a:srgbClr val="000066"/>
                </a:solidFill>
                <a:latin typeface="AvantGarde Md BT" pitchFamily="34" charset="0"/>
                <a:cs typeface="Times New Roman" pitchFamily="18" charset="0"/>
              </a:rPr>
              <a:t>We will show them Our Signs in the universe, and in their </a:t>
            </a:r>
            <a:r>
              <a:rPr lang="en-US" sz="2400" b="1" i="1" dirty="0" smtClean="0">
                <a:solidFill>
                  <a:srgbClr val="000066"/>
                </a:solidFill>
                <a:latin typeface="AvantGarde Md BT" pitchFamily="34" charset="0"/>
                <a:cs typeface="Times New Roman" pitchFamily="18" charset="0"/>
              </a:rPr>
              <a:t>own selves, </a:t>
            </a:r>
            <a:r>
              <a:rPr lang="en-US" sz="2400" b="1" i="1" dirty="0">
                <a:solidFill>
                  <a:srgbClr val="000066"/>
                </a:solidFill>
                <a:latin typeface="AvantGarde Md BT" pitchFamily="34" charset="0"/>
                <a:cs typeface="Times New Roman" pitchFamily="18" charset="0"/>
              </a:rPr>
              <a:t>until it becomes manifest to them that this (the </a:t>
            </a:r>
            <a:r>
              <a:rPr lang="en-US" sz="2400" b="1" i="1" dirty="0" smtClean="0">
                <a:solidFill>
                  <a:srgbClr val="000066"/>
                </a:solidFill>
                <a:latin typeface="AvantGarde Md BT" pitchFamily="34" charset="0"/>
                <a:cs typeface="Times New Roman" pitchFamily="18" charset="0"/>
              </a:rPr>
              <a:t>Qur'an) </a:t>
            </a:r>
            <a:r>
              <a:rPr lang="en-US" sz="2400" b="1" i="1" dirty="0">
                <a:solidFill>
                  <a:srgbClr val="000066"/>
                </a:solidFill>
                <a:latin typeface="AvantGarde Md BT" pitchFamily="34" charset="0"/>
                <a:cs typeface="Times New Roman" pitchFamily="18" charset="0"/>
              </a:rPr>
              <a:t>is the truth Is it not sufficient in regard to your Lord that He is a Witness over all things</a:t>
            </a:r>
            <a:r>
              <a:rPr lang="en-US" sz="2400" b="1" i="1" dirty="0" smtClean="0">
                <a:solidFill>
                  <a:srgbClr val="000066"/>
                </a:solidFill>
                <a:latin typeface="AvantGarde Md BT" pitchFamily="34" charset="0"/>
                <a:cs typeface="Times New Roman" pitchFamily="18" charset="0"/>
              </a:rPr>
              <a:t>?</a:t>
            </a:r>
          </a:p>
          <a:p>
            <a:pPr algn="ctr">
              <a:lnSpc>
                <a:spcPct val="140000"/>
              </a:lnSpc>
            </a:pPr>
            <a:r>
              <a:rPr lang="en-US" sz="1800" dirty="0" smtClean="0">
                <a:solidFill>
                  <a:srgbClr val="000066"/>
                </a:solidFill>
                <a:latin typeface="Arial Rounded MT Bold" pitchFamily="34" charset="0"/>
              </a:rPr>
              <a:t>(Surah Fussilat: ayat 53)</a:t>
            </a:r>
            <a:endParaRPr lang="en-US" sz="2400" b="1" i="1" dirty="0">
              <a:solidFill>
                <a:srgbClr val="000066"/>
              </a:solidFill>
              <a:latin typeface="AvantGarde Md BT" pitchFamily="34" charset="0"/>
              <a:cs typeface="Times New Roman" pitchFamily="18" charset="0"/>
            </a:endParaRPr>
          </a:p>
        </p:txBody>
      </p:sp>
      <p:pic>
        <p:nvPicPr>
          <p:cNvPr id="6" name="Picture 2" descr="http://photojournal.jpl.nasa.gov/jpegMod/PIA20914_modest.jpg"/>
          <p:cNvPicPr>
            <a:picLocks noChangeAspect="1" noChangeArrowheads="1"/>
          </p:cNvPicPr>
          <p:nvPr/>
        </p:nvPicPr>
        <p:blipFill>
          <a:blip r:embed="rId3" cstate="print"/>
          <a:srcRect/>
          <a:stretch>
            <a:fillRect/>
          </a:stretch>
        </p:blipFill>
        <p:spPr bwMode="auto">
          <a:xfrm>
            <a:off x="6030953" y="533400"/>
            <a:ext cx="2936584" cy="1743591"/>
          </a:xfrm>
          <a:prstGeom prst="rect">
            <a:avLst/>
          </a:prstGeom>
          <a:noFill/>
        </p:spPr>
      </p:pic>
      <p:pic>
        <p:nvPicPr>
          <p:cNvPr id="7" name="Picture 5" descr="asdfsdfasdf"/>
          <p:cNvPicPr>
            <a:picLocks noChangeAspect="1" noChangeArrowheads="1"/>
          </p:cNvPicPr>
          <p:nvPr/>
        </p:nvPicPr>
        <p:blipFill>
          <a:blip r:embed="rId4" cstate="print"/>
          <a:srcRect/>
          <a:stretch>
            <a:fillRect/>
          </a:stretch>
        </p:blipFill>
        <p:spPr bwMode="auto">
          <a:xfrm>
            <a:off x="6553200" y="2590800"/>
            <a:ext cx="1876425" cy="2016125"/>
          </a:xfrm>
          <a:prstGeom prst="rect">
            <a:avLst/>
          </a:prstGeom>
          <a:noFill/>
          <a:ln w="12700" algn="ctr">
            <a:solidFill>
              <a:srgbClr val="00FF00"/>
            </a:solidFill>
            <a:miter lim="800000"/>
            <a:headEnd/>
            <a:tailEnd/>
          </a:ln>
        </p:spPr>
      </p:pic>
      <p:pic>
        <p:nvPicPr>
          <p:cNvPr id="8" name="Picture 2" descr="Image result for photos of frontal lobe"/>
          <p:cNvPicPr>
            <a:picLocks noChangeAspect="1" noChangeArrowheads="1"/>
          </p:cNvPicPr>
          <p:nvPr/>
        </p:nvPicPr>
        <p:blipFill>
          <a:blip r:embed="rId5" cstate="print"/>
          <a:srcRect/>
          <a:stretch>
            <a:fillRect/>
          </a:stretch>
        </p:blipFill>
        <p:spPr bwMode="auto">
          <a:xfrm>
            <a:off x="6553200" y="4881154"/>
            <a:ext cx="1828800" cy="1254034"/>
          </a:xfrm>
          <a:prstGeom prst="rect">
            <a:avLst/>
          </a:prstGeom>
          <a:noFill/>
          <a:ln>
            <a:solidFill>
              <a:srgbClr val="000066"/>
            </a:solidFill>
          </a:ln>
        </p:spPr>
      </p:pic>
    </p:spTree>
    <p:extLst>
      <p:ext uri="{BB962C8B-B14F-4D97-AF65-F5344CB8AC3E}">
        <p14:creationId xmlns:p14="http://schemas.microsoft.com/office/powerpoint/2010/main" val="1364254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descr="C:\Users\abc\Pictures\thankyou.jpg"/>
          <p:cNvPicPr>
            <a:picLocks noChangeAspect="1" noChangeArrowheads="1"/>
          </p:cNvPicPr>
          <p:nvPr/>
        </p:nvPicPr>
        <p:blipFill>
          <a:blip r:embed="rId2" cstate="print"/>
          <a:srcRect/>
          <a:stretch>
            <a:fillRect/>
          </a:stretch>
        </p:blipFill>
        <p:spPr bwMode="auto">
          <a:xfrm>
            <a:off x="211015" y="533401"/>
            <a:ext cx="8628185" cy="5646056"/>
          </a:xfrm>
          <a:prstGeom prst="rect">
            <a:avLst/>
          </a:prstGeom>
          <a:noFill/>
          <a:ln w="9525">
            <a:noFill/>
            <a:miter lim="800000"/>
            <a:headEnd/>
            <a:tailEnd/>
          </a:ln>
        </p:spPr>
      </p:pic>
    </p:spTree>
    <p:extLst>
      <p:ext uri="{BB962C8B-B14F-4D97-AF65-F5344CB8AC3E}">
        <p14:creationId xmlns:p14="http://schemas.microsoft.com/office/powerpoint/2010/main" val="3824325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idx="1"/>
          </p:nvPr>
        </p:nvSpPr>
        <p:spPr bwMode="auto">
          <a:xfrm>
            <a:off x="228600" y="533400"/>
            <a:ext cx="8686800" cy="1524000"/>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en-US" sz="2400" b="1" dirty="0">
                <a:latin typeface="AvantGarde Md BT"/>
                <a:ea typeface="Verdana" pitchFamily="34" charset="0"/>
                <a:cs typeface="Verdana" pitchFamily="34" charset="0"/>
              </a:rPr>
              <a:t>The </a:t>
            </a:r>
            <a:r>
              <a:rPr lang="en-US" sz="2400" b="1" dirty="0" smtClean="0">
                <a:latin typeface="AvantGarde Md BT"/>
                <a:ea typeface="Verdana" pitchFamily="34" charset="0"/>
                <a:cs typeface="Verdana" pitchFamily="34" charset="0"/>
              </a:rPr>
              <a:t>Qur'an </a:t>
            </a:r>
            <a:r>
              <a:rPr lang="en-US" sz="2400" b="1" dirty="0">
                <a:latin typeface="AvantGarde Md BT"/>
                <a:ea typeface="Verdana" pitchFamily="34" charset="0"/>
                <a:cs typeface="Verdana" pitchFamily="34" charset="0"/>
              </a:rPr>
              <a:t>is a book of faith (Iman) and guidance (Hidaayah). It </a:t>
            </a:r>
            <a:r>
              <a:rPr lang="en-US" sz="2400" b="1" dirty="0" smtClean="0">
                <a:latin typeface="AvantGarde Md BT"/>
                <a:ea typeface="Verdana" pitchFamily="34" charset="0"/>
                <a:cs typeface="Verdana" pitchFamily="34" charset="0"/>
              </a:rPr>
              <a:t>is also a way </a:t>
            </a:r>
            <a:r>
              <a:rPr lang="en-US" sz="2400" b="1" dirty="0" smtClean="0">
                <a:latin typeface="AvantGarde Md BT"/>
                <a:ea typeface="Verdana" pitchFamily="34" charset="0"/>
                <a:cs typeface="Verdana" pitchFamily="34" charset="0"/>
              </a:rPr>
              <a:t>of life which </a:t>
            </a:r>
            <a:r>
              <a:rPr lang="en-US" sz="2400" b="1" dirty="0" smtClean="0">
                <a:latin typeface="AvantGarde Md BT"/>
                <a:ea typeface="Verdana" pitchFamily="34" charset="0"/>
                <a:cs typeface="Verdana" pitchFamily="34" charset="0"/>
              </a:rPr>
              <a:t>aims for </a:t>
            </a:r>
            <a:r>
              <a:rPr lang="en-US" sz="2400" b="1" dirty="0">
                <a:latin typeface="AvantGarde Md BT"/>
                <a:ea typeface="Verdana" pitchFamily="34" charset="0"/>
                <a:cs typeface="Verdana" pitchFamily="34" charset="0"/>
              </a:rPr>
              <a:t>the establishment of a virtuous society. Allah (SWT) says:</a:t>
            </a:r>
          </a:p>
        </p:txBody>
      </p:sp>
      <p:sp>
        <p:nvSpPr>
          <p:cNvPr id="164868" name="Rectangle 4"/>
          <p:cNvSpPr>
            <a:spLocks noChangeArrowheads="1"/>
          </p:cNvSpPr>
          <p:nvPr/>
        </p:nvSpPr>
        <p:spPr bwMode="auto">
          <a:xfrm>
            <a:off x="304800" y="2226261"/>
            <a:ext cx="8458200" cy="2800767"/>
          </a:xfrm>
          <a:prstGeom prst="rect">
            <a:avLst/>
          </a:prstGeom>
          <a:noFill/>
          <a:ln w="9525">
            <a:noFill/>
            <a:miter lim="800000"/>
            <a:headEnd/>
            <a:tailEnd/>
          </a:ln>
          <a:effectLst/>
        </p:spPr>
        <p:txBody>
          <a:bodyPr wrap="square" anchor="ctr">
            <a:spAutoFit/>
          </a:bodyPr>
          <a:lstStyle/>
          <a:p>
            <a:pPr algn="ctr">
              <a:lnSpc>
                <a:spcPct val="110000"/>
              </a:lnSpc>
            </a:pPr>
            <a:r>
              <a:rPr lang="en-US" sz="4000" b="1" dirty="0">
                <a:solidFill>
                  <a:srgbClr val="663300"/>
                </a:solidFill>
              </a:rPr>
              <a:t> </a:t>
            </a:r>
            <a:r>
              <a:rPr lang="ar-SA" sz="4000" b="1" dirty="0">
                <a:solidFill>
                  <a:srgbClr val="C00000"/>
                </a:solidFill>
              </a:rPr>
              <a:t>" وَنَزَّلْنَا عَلَيْكَ الْكِتَابَ تِبْيَانًا لِّكُلِّ شَيْءٍ </a:t>
            </a:r>
            <a:endParaRPr lang="en-GB" sz="4000" b="1" dirty="0">
              <a:solidFill>
                <a:srgbClr val="C00000"/>
              </a:solidFill>
            </a:endParaRPr>
          </a:p>
          <a:p>
            <a:pPr algn="ctr">
              <a:lnSpc>
                <a:spcPct val="110000"/>
              </a:lnSpc>
            </a:pPr>
            <a:r>
              <a:rPr lang="ar-SA" sz="4000" b="1" dirty="0" smtClean="0">
                <a:solidFill>
                  <a:srgbClr val="C00000"/>
                </a:solidFill>
              </a:rPr>
              <a:t>وَهُدًى وَرَحْمَةً وَبُشْرَى لِلْمُسْلِمِينَ”</a:t>
            </a:r>
          </a:p>
          <a:p>
            <a:pPr algn="ctr">
              <a:lnSpc>
                <a:spcPct val="110000"/>
              </a:lnSpc>
            </a:pPr>
            <a:r>
              <a:rPr lang="ar-SA" sz="4000" b="1" dirty="0" smtClean="0"/>
              <a:t>النحل: 89</a:t>
            </a:r>
            <a:endParaRPr lang="en-US" sz="4000" b="1" dirty="0" smtClean="0"/>
          </a:p>
          <a:p>
            <a:pPr algn="ctr">
              <a:lnSpc>
                <a:spcPct val="110000"/>
              </a:lnSpc>
            </a:pPr>
            <a:endParaRPr lang="ar-SA" sz="4000" b="1" dirty="0">
              <a:solidFill>
                <a:srgbClr val="C00000"/>
              </a:solidFill>
            </a:endParaRPr>
          </a:p>
        </p:txBody>
      </p:sp>
      <p:sp>
        <p:nvSpPr>
          <p:cNvPr id="164869" name="Rectangle 5"/>
          <p:cNvSpPr>
            <a:spLocks noChangeArrowheads="1"/>
          </p:cNvSpPr>
          <p:nvPr/>
        </p:nvSpPr>
        <p:spPr bwMode="auto">
          <a:xfrm>
            <a:off x="228600" y="4998635"/>
            <a:ext cx="8610600" cy="1200329"/>
          </a:xfrm>
          <a:prstGeom prst="rect">
            <a:avLst/>
          </a:prstGeom>
          <a:noFill/>
          <a:ln w="9525">
            <a:noFill/>
            <a:miter lim="800000"/>
            <a:headEnd/>
            <a:tailEnd/>
          </a:ln>
          <a:effectLst/>
        </p:spPr>
        <p:txBody>
          <a:bodyPr wrap="square" anchor="ctr">
            <a:spAutoFit/>
          </a:bodyPr>
          <a:lstStyle/>
          <a:p>
            <a:pPr algn="ctr"/>
            <a:r>
              <a:rPr lang="en-US" sz="2400" b="1" dirty="0">
                <a:solidFill>
                  <a:srgbClr val="C00000"/>
                </a:solidFill>
                <a:latin typeface="AvantGarde Md BT"/>
                <a:ea typeface="Verdana" pitchFamily="34" charset="0"/>
                <a:cs typeface="Verdana" pitchFamily="34" charset="0"/>
              </a:rPr>
              <a:t>"</a:t>
            </a:r>
            <a:r>
              <a:rPr lang="en-US" sz="2400" b="1" i="1" dirty="0">
                <a:solidFill>
                  <a:srgbClr val="000066"/>
                </a:solidFill>
                <a:latin typeface="AvantGarde Md BT"/>
                <a:ea typeface="Verdana" pitchFamily="34" charset="0"/>
                <a:cs typeface="Verdana" pitchFamily="34" charset="0"/>
              </a:rPr>
              <a:t>And we have sent down to thee the book explaining all things, a guide, a mercy and glad tidings to </a:t>
            </a:r>
            <a:r>
              <a:rPr lang="en-US" sz="2400" b="1" i="1" dirty="0" smtClean="0">
                <a:solidFill>
                  <a:srgbClr val="000066"/>
                </a:solidFill>
                <a:latin typeface="AvantGarde Md BT"/>
                <a:ea typeface="Verdana" pitchFamily="34" charset="0"/>
                <a:cs typeface="Verdana" pitchFamily="34" charset="0"/>
              </a:rPr>
              <a:t>Muslims</a:t>
            </a:r>
            <a:r>
              <a:rPr lang="en-US" sz="2400" b="1" dirty="0" smtClean="0">
                <a:solidFill>
                  <a:srgbClr val="000066"/>
                </a:solidFill>
                <a:latin typeface="AvantGarde Md BT"/>
                <a:ea typeface="Verdana" pitchFamily="34" charset="0"/>
                <a:cs typeface="Verdana" pitchFamily="34" charset="0"/>
              </a:rPr>
              <a:t>”</a:t>
            </a:r>
          </a:p>
          <a:p>
            <a:pPr algn="ctr"/>
            <a:r>
              <a:rPr lang="en-US" sz="2400" b="1" dirty="0" smtClean="0">
                <a:latin typeface="AvantGarde Md BT"/>
                <a:ea typeface="Verdana" pitchFamily="34" charset="0"/>
                <a:cs typeface="Verdana" pitchFamily="34" charset="0"/>
              </a:rPr>
              <a:t>(</a:t>
            </a:r>
            <a:r>
              <a:rPr lang="en-US" sz="2400" b="1" dirty="0">
                <a:latin typeface="AvantGarde Md BT"/>
                <a:ea typeface="Verdana" pitchFamily="34" charset="0"/>
                <a:cs typeface="Verdana" pitchFamily="34" charset="0"/>
              </a:rPr>
              <a:t>An Nahl:89).</a:t>
            </a:r>
            <a:r>
              <a:rPr lang="en-US" sz="2400" dirty="0">
                <a:latin typeface="AvantGarde Md BT"/>
                <a:ea typeface="Verdana" pitchFamily="34" charset="0"/>
                <a:cs typeface="Verdana" pitchFamily="34" charset="0"/>
              </a:rPr>
              <a:t> </a:t>
            </a:r>
          </a:p>
        </p:txBody>
      </p:sp>
    </p:spTree>
    <p:extLst>
      <p:ext uri="{BB962C8B-B14F-4D97-AF65-F5344CB8AC3E}">
        <p14:creationId xmlns:p14="http://schemas.microsoft.com/office/powerpoint/2010/main" val="984259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idx="1"/>
          </p:nvPr>
        </p:nvSpPr>
        <p:spPr bwMode="auto">
          <a:xfrm>
            <a:off x="228600" y="990600"/>
            <a:ext cx="5029200" cy="19812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2400" b="1" dirty="0">
                <a:latin typeface="AvantGarde Md BT" pitchFamily="34" charset="0"/>
              </a:rPr>
              <a:t>There are many verses (ayaat) in Al Qur’an al Kareem which deal with different branches of science ( medical and cosmic). </a:t>
            </a:r>
          </a:p>
        </p:txBody>
      </p:sp>
      <p:sp>
        <p:nvSpPr>
          <p:cNvPr id="166916" name="Rectangle 4"/>
          <p:cNvSpPr>
            <a:spLocks noChangeArrowheads="1"/>
          </p:cNvSpPr>
          <p:nvPr/>
        </p:nvSpPr>
        <p:spPr bwMode="auto">
          <a:xfrm>
            <a:off x="228600" y="3647741"/>
            <a:ext cx="4800600" cy="2308324"/>
          </a:xfrm>
          <a:prstGeom prst="rect">
            <a:avLst/>
          </a:prstGeom>
          <a:noFill/>
          <a:ln w="9525">
            <a:noFill/>
            <a:miter lim="800000"/>
            <a:headEnd/>
            <a:tailEnd/>
          </a:ln>
          <a:effectLst/>
        </p:spPr>
        <p:txBody>
          <a:bodyPr wrap="square" anchor="ctr">
            <a:spAutoFit/>
          </a:bodyPr>
          <a:lstStyle/>
          <a:p>
            <a:pPr marL="400050" indent="-400050" algn="ctr">
              <a:buFontTx/>
              <a:buChar char="•"/>
            </a:pPr>
            <a:r>
              <a:rPr lang="en-US" sz="2400" b="1" dirty="0">
                <a:latin typeface="AvantGarde Md BT" pitchFamily="34" charset="0"/>
                <a:cs typeface="Times New Roman" pitchFamily="18" charset="0"/>
              </a:rPr>
              <a:t>We have reviewed and classified these verses according to their scientific topics and also studied the rationale behind their recurrence in the Qur’an.</a:t>
            </a:r>
          </a:p>
        </p:txBody>
      </p:sp>
      <p:sp>
        <p:nvSpPr>
          <p:cNvPr id="368642" name="AutoShape 2" descr="Image result for photos qura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68643" name="Picture 3" descr="C:\Users\A.NEANA\Desktop\images.jpg"/>
          <p:cNvPicPr>
            <a:picLocks noChangeAspect="1" noChangeArrowheads="1"/>
          </p:cNvPicPr>
          <p:nvPr/>
        </p:nvPicPr>
        <p:blipFill>
          <a:blip r:embed="rId3" cstate="print"/>
          <a:srcRect/>
          <a:stretch>
            <a:fillRect/>
          </a:stretch>
        </p:blipFill>
        <p:spPr bwMode="auto">
          <a:xfrm>
            <a:off x="5791200" y="1143000"/>
            <a:ext cx="2876550" cy="2118985"/>
          </a:xfrm>
          <a:prstGeom prst="rect">
            <a:avLst/>
          </a:prstGeom>
          <a:noFill/>
        </p:spPr>
      </p:pic>
      <p:pic>
        <p:nvPicPr>
          <p:cNvPr id="368644" name="Picture 4" descr="C:\Users\A.NEANA\Desktop\images (1).jpg"/>
          <p:cNvPicPr>
            <a:picLocks noChangeAspect="1" noChangeArrowheads="1"/>
          </p:cNvPicPr>
          <p:nvPr/>
        </p:nvPicPr>
        <p:blipFill>
          <a:blip r:embed="rId4" cstate="print"/>
          <a:srcRect/>
          <a:stretch>
            <a:fillRect/>
          </a:stretch>
        </p:blipFill>
        <p:spPr bwMode="auto">
          <a:xfrm>
            <a:off x="5715000" y="3733800"/>
            <a:ext cx="2971800" cy="2133600"/>
          </a:xfrm>
          <a:prstGeom prst="rect">
            <a:avLst/>
          </a:prstGeom>
          <a:noFill/>
        </p:spPr>
      </p:pic>
    </p:spTree>
    <p:extLst>
      <p:ext uri="{BB962C8B-B14F-4D97-AF65-F5344CB8AC3E}">
        <p14:creationId xmlns:p14="http://schemas.microsoft.com/office/powerpoint/2010/main" val="1504592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idx="1"/>
          </p:nvPr>
        </p:nvSpPr>
        <p:spPr bwMode="auto">
          <a:xfrm>
            <a:off x="228600" y="762000"/>
            <a:ext cx="5943600" cy="1447800"/>
          </a:xfrm>
          <a:noFill/>
          <a:ln>
            <a:miter lim="800000"/>
            <a:headEnd/>
            <a:tailEnd/>
          </a:ln>
        </p:spPr>
        <p:txBody>
          <a:bodyPr vert="horz" wrap="square" lIns="91440" tIns="45720" rIns="91440" bIns="45720" numCol="1" anchor="t" anchorCtr="0" compatLnSpc="1">
            <a:prstTxWarp prst="textNoShape">
              <a:avLst/>
            </a:prstTxWarp>
            <a:noAutofit/>
          </a:bodyPr>
          <a:lstStyle/>
          <a:p>
            <a:pPr algn="ctr">
              <a:buNone/>
            </a:pPr>
            <a:r>
              <a:rPr lang="en-US" sz="3600" b="1" dirty="0">
                <a:solidFill>
                  <a:srgbClr val="000066"/>
                </a:solidFill>
                <a:latin typeface="AvantGarde Md BT" pitchFamily="34" charset="0"/>
              </a:rPr>
              <a:t>The results were as follows:</a:t>
            </a:r>
          </a:p>
        </p:txBody>
      </p:sp>
      <p:sp>
        <p:nvSpPr>
          <p:cNvPr id="167940" name="Rectangle 4"/>
          <p:cNvSpPr>
            <a:spLocks noChangeArrowheads="1"/>
          </p:cNvSpPr>
          <p:nvPr/>
        </p:nvSpPr>
        <p:spPr bwMode="auto">
          <a:xfrm>
            <a:off x="228600" y="2831905"/>
            <a:ext cx="8610600" cy="2677656"/>
          </a:xfrm>
          <a:prstGeom prst="rect">
            <a:avLst/>
          </a:prstGeom>
          <a:noFill/>
          <a:ln w="9525">
            <a:noFill/>
            <a:miter lim="800000"/>
            <a:headEnd/>
            <a:tailEnd/>
          </a:ln>
          <a:effectLst/>
        </p:spPr>
        <p:txBody>
          <a:bodyPr wrap="square" anchor="ctr">
            <a:spAutoFit/>
          </a:bodyPr>
          <a:lstStyle/>
          <a:p>
            <a:pPr marL="1028700" indent="-1028700">
              <a:lnSpc>
                <a:spcPct val="140000"/>
              </a:lnSpc>
              <a:spcBef>
                <a:spcPct val="20000"/>
              </a:spcBef>
            </a:pPr>
            <a:r>
              <a:rPr lang="en-US" sz="3000" u="sng" dirty="0">
                <a:solidFill>
                  <a:srgbClr val="C00000"/>
                </a:solidFill>
                <a:latin typeface="AvantGarde Md BT" pitchFamily="34" charset="0"/>
                <a:cs typeface="Times New Roman" pitchFamily="18" charset="0"/>
              </a:rPr>
              <a:t>First</a:t>
            </a:r>
            <a:r>
              <a:rPr lang="en-US" sz="3000" dirty="0" smtClean="0">
                <a:solidFill>
                  <a:srgbClr val="C00000"/>
                </a:solidFill>
                <a:latin typeface="AvantGarde Md BT" pitchFamily="34" charset="0"/>
                <a:cs typeface="Times New Roman" pitchFamily="18" charset="0"/>
              </a:rPr>
              <a:t>: </a:t>
            </a:r>
            <a:r>
              <a:rPr lang="en-US" sz="3000" dirty="0">
                <a:latin typeface="AvantGarde Md BT" pitchFamily="34" charset="0"/>
                <a:cs typeface="Times New Roman" pitchFamily="18" charset="0"/>
              </a:rPr>
              <a:t>There are approximately 1200 ayaat which refer to the different sciences, which constitutes nearly 20% of the total number of ayaat (6236) in Al Qur’an al Kareem. </a:t>
            </a:r>
          </a:p>
        </p:txBody>
      </p:sp>
      <p:pic>
        <p:nvPicPr>
          <p:cNvPr id="4" name="Picture 4" descr="C:\Users\A.NEANA\Desktop\images (1).jpg"/>
          <p:cNvPicPr>
            <a:picLocks noChangeAspect="1" noChangeArrowheads="1"/>
          </p:cNvPicPr>
          <p:nvPr/>
        </p:nvPicPr>
        <p:blipFill>
          <a:blip r:embed="rId3" cstate="print"/>
          <a:srcRect/>
          <a:stretch>
            <a:fillRect/>
          </a:stretch>
        </p:blipFill>
        <p:spPr bwMode="auto">
          <a:xfrm>
            <a:off x="6477000" y="685800"/>
            <a:ext cx="2016579" cy="1447800"/>
          </a:xfrm>
          <a:prstGeom prst="rect">
            <a:avLst/>
          </a:prstGeom>
          <a:noFill/>
        </p:spPr>
      </p:pic>
    </p:spTree>
    <p:extLst>
      <p:ext uri="{BB962C8B-B14F-4D97-AF65-F5344CB8AC3E}">
        <p14:creationId xmlns:p14="http://schemas.microsoft.com/office/powerpoint/2010/main" val="1458915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2484</Words>
  <Application>Microsoft Office PowerPoint</Application>
  <PresentationFormat>On-screen Show (4:3)</PresentationFormat>
  <Paragraphs>365</Paragraphs>
  <Slides>62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Bitmap Image</vt:lpstr>
      <vt:lpstr>PowerPoint Presentation</vt:lpstr>
      <vt:lpstr>الموضوعات العلمية والطبية في القرآن الكريم</vt:lpstr>
      <vt:lpstr>PowerPoint Presentation</vt:lpstr>
      <vt:lpstr>  </vt:lpstr>
      <vt:lpstr>PowerPoint Presentation</vt:lpstr>
      <vt:lpstr>Main topics</vt:lpstr>
      <vt:lpstr>PowerPoint Presentation</vt:lpstr>
      <vt:lpstr>PowerPoint Presentation</vt:lpstr>
      <vt:lpstr>PowerPoint Presentation</vt:lpstr>
      <vt:lpstr>PowerPoint Presentation</vt:lpstr>
      <vt:lpstr>PowerPoint Presentation</vt:lpstr>
      <vt:lpstr>PowerPoint Presentation</vt:lpstr>
      <vt:lpstr>جدول يبين عدد الآيات العلمية في القرآن الكريم وحسب موضوعاتها number of Ayaat for each scientific subject</vt:lpstr>
      <vt:lpstr>PowerPoint Presentation</vt:lpstr>
      <vt:lpstr>PowerPoint Presentation</vt:lpstr>
      <vt:lpstr>PowerPoint Presentation</vt:lpstr>
      <vt:lpstr>PowerPoint Presentation</vt:lpstr>
      <vt:lpstr>PowerPoint Presentation</vt:lpstr>
      <vt:lpstr>W.H.O. RECOMMENDATION</vt:lpstr>
      <vt:lpstr>Human Lactation in the Holy Quran </vt:lpstr>
      <vt:lpstr>PowerPoint Presentation</vt:lpstr>
      <vt:lpstr>TWO BOOKS !! (Quran and Universe) </vt:lpstr>
      <vt:lpstr>التطابق القرآني الكوني</vt:lpstr>
      <vt:lpstr>عدم التعارض بين القرآن والحقيقة العلمية</vt:lpstr>
      <vt:lpstr>Recurrence of the following   words in Holy Quran  </vt:lpstr>
      <vt:lpstr>PowerPoint Presentation</vt:lpstr>
      <vt:lpstr>PowerPoint Presentation</vt:lpstr>
      <vt:lpstr>PowerPoint Presentation</vt:lpstr>
      <vt:lpstr>PowerPoint Presentation</vt:lpstr>
      <vt:lpstr>PowerPoint Presentation</vt:lpstr>
      <vt:lpstr>وَأَنْزَلْنَا الْحَدِيدَ فِيهِ بَأْسٌ شَدِيدٌ وَمَنَافِعُ لِلنَّاسِ And We also sent down iron in which there lies great strength and which has many uses for mankind (Al-Hadid / The Iron -25) </vt:lpstr>
      <vt:lpstr>Iron in Quran and Medicine </vt:lpstr>
      <vt:lpstr>The 7 layers of Earth and Fe in the center (Inner Core)</vt:lpstr>
      <vt:lpstr>PowerPoint Presentation</vt:lpstr>
      <vt:lpstr>جدول يبين توزيع مادة الحديد في جسم الإنسان بالـ (مغم) مع النسبة المئوية Distribution of Fe in the Human body</vt:lpstr>
      <vt:lpstr>كريات الدم الحمراء والهيموغلوبين والذي مركزه الحديد Fe RBC , Hb and Iron (Heam)</vt:lpstr>
      <vt:lpstr>PowerPoint Presentation</vt:lpstr>
      <vt:lpstr>PowerPoint Presentation</vt:lpstr>
      <vt:lpstr>مرحلة العلقة Stage of Leech</vt:lpstr>
      <vt:lpstr>مرحلة المضغة   Stage of gum </vt:lpstr>
      <vt:lpstr>  Keith Moore  stated that all stages mentioned in the Quran about the development of human embryo are quite applicable with stages discovered by the embryologists recently!</vt:lpstr>
      <vt:lpstr>مراحل خلق الجنين البشري )كيث مور Keith Moore (</vt:lpstr>
      <vt:lpstr>Embryology in the Qur'an by Dr. VN Persaud.. Consultant Anatomist and Embryologist </vt:lpstr>
      <vt:lpstr>Conclusion of Dr. Moore and Dr. Persaud </vt:lpstr>
      <vt:lpstr>Al-Naasiyah  (front of the head  &amp; the brain)</vt:lpstr>
      <vt:lpstr>PowerPoint Presentation</vt:lpstr>
      <vt:lpstr>The linguistic meaning of the Ayah</vt:lpstr>
      <vt:lpstr>PowerPoint Presentation</vt:lpstr>
      <vt:lpstr>PowerPoint Presentation</vt:lpstr>
      <vt:lpstr>PowerPoint Presentation</vt:lpstr>
      <vt:lpstr>PowerPoint Presentation</vt:lpstr>
      <vt:lpstr>PowerPoint Presentation</vt:lpstr>
      <vt:lpstr>سجود الدماغ!!    Prostration of the brain !!</vt:lpstr>
      <vt:lpstr>PowerPoint Presentation</vt:lpstr>
      <vt:lpstr>PowerPoint Presentation</vt:lpstr>
      <vt:lpstr>CEREBROSPINAL FLUID (CSF)</vt:lpstr>
      <vt:lpstr>PowerPoint Presentation</vt:lpstr>
      <vt:lpstr>الاستنباطات</vt:lpstr>
      <vt:lpstr>PowerPoint Presentation</vt:lpstr>
      <vt:lpstr>PowerPoint Presentation</vt:lpstr>
      <vt:lpstr>قال تعالى: )سنريهم آياتنا في الآفاق وفي أنفسهم حتى يتبين لهم أنه الحق أولم يكف بربك أنه على كل شيء شهيد(  فصلت: 53 </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habbal</dc:creator>
  <cp:lastModifiedBy>ahmed habbal</cp:lastModifiedBy>
  <cp:revision>19</cp:revision>
  <dcterms:created xsi:type="dcterms:W3CDTF">2017-02-28T18:26:16Z</dcterms:created>
  <dcterms:modified xsi:type="dcterms:W3CDTF">2017-03-02T19:23:27Z</dcterms:modified>
</cp:coreProperties>
</file>