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89" r:id="rId2"/>
    <p:sldId id="257" r:id="rId3"/>
    <p:sldId id="258" r:id="rId4"/>
    <p:sldId id="260" r:id="rId5"/>
    <p:sldId id="262" r:id="rId6"/>
    <p:sldId id="263" r:id="rId7"/>
    <p:sldId id="267" r:id="rId8"/>
    <p:sldId id="265" r:id="rId9"/>
    <p:sldId id="266" r:id="rId10"/>
    <p:sldId id="302" r:id="rId11"/>
    <p:sldId id="303" r:id="rId12"/>
    <p:sldId id="301" r:id="rId13"/>
    <p:sldId id="268" r:id="rId14"/>
    <p:sldId id="269" r:id="rId15"/>
    <p:sldId id="270" r:id="rId16"/>
    <p:sldId id="271" r:id="rId17"/>
    <p:sldId id="272" r:id="rId18"/>
    <p:sldId id="294" r:id="rId19"/>
    <p:sldId id="300" r:id="rId20"/>
    <p:sldId id="273" r:id="rId21"/>
    <p:sldId id="274" r:id="rId22"/>
    <p:sldId id="295" r:id="rId23"/>
    <p:sldId id="275" r:id="rId24"/>
    <p:sldId id="288" r:id="rId25"/>
    <p:sldId id="296" r:id="rId26"/>
    <p:sldId id="297" r:id="rId27"/>
    <p:sldId id="298" r:id="rId28"/>
    <p:sldId id="277" r:id="rId29"/>
    <p:sldId id="290" r:id="rId30"/>
    <p:sldId id="291" r:id="rId31"/>
    <p:sldId id="278" r:id="rId32"/>
    <p:sldId id="292" r:id="rId33"/>
    <p:sldId id="293" r:id="rId34"/>
    <p:sldId id="279" r:id="rId35"/>
    <p:sldId id="299" r:id="rId36"/>
    <p:sldId id="280" r:id="rId37"/>
    <p:sldId id="281" r:id="rId38"/>
    <p:sldId id="282" r:id="rId39"/>
    <p:sldId id="283" r:id="rId40"/>
    <p:sldId id="284" r:id="rId41"/>
    <p:sldId id="285" r:id="rId42"/>
    <p:sldId id="286" r:id="rId43"/>
    <p:sldId id="287" r:id="rId4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728" autoAdjust="0"/>
  </p:normalViewPr>
  <p:slideViewPr>
    <p:cSldViewPr>
      <p:cViewPr varScale="1">
        <p:scale>
          <a:sx n="143" d="100"/>
          <a:sy n="143" d="100"/>
        </p:scale>
        <p:origin x="546"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10/7/2019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185284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10/7/2019</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39E3C6AC-5530-4200-AEE9-E25BDDAB1D8E}"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10/7/2019</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p>
            <a:fld id="{6FCF9F07-3BC7-4570-B054-79111B0A380C}" type="datetime1">
              <a:rPr lang="en-US" smtClean="0"/>
              <a:pPr/>
              <a:t>10/7/2019</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10/7/2019</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E4606EA6-EFEA-4C30-9264-4F9291A5780D}" type="datetime1">
              <a:rPr lang="en-US" smtClean="0"/>
              <a:pPr/>
              <a:t>10/7/2019</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10/7/2019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49A8198-4617-485E-9585-4840B69DBBA6}" type="datetime1">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lang="en-US" smtClean="0"/>
              <a:pPr/>
              <a:t>10/7/2019</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10/7/2019</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1" eaLnBrk="1" latinLnBrk="0" hangingPunct="1">
        <a:spcBef>
          <a:spcPct val="0"/>
        </a:spcBef>
        <a:buNone/>
        <a:defRPr sz="4200" kern="1200">
          <a:solidFill>
            <a:schemeClr val="tx2"/>
          </a:solidFill>
          <a:latin typeface="+mj-lt"/>
          <a:ea typeface="+mj-ea"/>
          <a:cs typeface="+mj-cs"/>
        </a:defRPr>
      </a:lvl1pPr>
      <a:extLst/>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source=images&amp;cd=&amp;cad=rja&amp;uact=8&amp;ved=2ahUKEwi0jMWom_jkAhUBA2MBHRpZC5gQjhx6BAgBEAI&amp;url=https://www.youtube.com/watch?v=1qnGFd2jp8k&amp;psig=AOvVaw3n5IgBvRAeSBmlVlbAbZYq&amp;ust=1569921458164168"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hpaba.com/pages/en/ALEXIS%20CARREL%20Man%20the%20Unknown%201935.pdf" TargetMode="External"/><Relationship Id="rId2" Type="http://schemas.openxmlformats.org/officeDocument/2006/relationships/hyperlink" Target="https://ar.wikipedia.org/wiki/%D8%AC%D8%A7%D8%A6%D8%B2%D8%A9_%D9%86%D9%88%D8%A8%D9%84"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source=images&amp;cd=&amp;cad=rja&amp;uact=8&amp;ved=2ahUKEwi0jMWom_jkAhUBA2MBHRpZC5gQjhx6BAgBEAI&amp;url=https://www.youtube.com/watch?v%3D1qnGFd2jp8k&amp;psig=AOvVaw3n5IgBvRAeSBmlVlbAbZYq&amp;ust=1569921458164168"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url?sa=i&amp;source=images&amp;cd=&amp;cad=rja&amp;uact=8&amp;ved=2ahUKEwi0jMWom_jkAhUBA2MBHRpZC5gQjhx6BAgBEAI&amp;url=https://www.youtube.com/watch?v%3D1qnGFd2jp8k&amp;psig=AOvVaw3n5IgBvRAeSBmlVlbAbZYq&amp;ust=1569921458164168"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ubmed/21235381" TargetMode="External"/><Relationship Id="rId2" Type="http://schemas.openxmlformats.org/officeDocument/2006/relationships/hyperlink" Target="http://dx.doi.org/10.1155/2012/802924" TargetMode="External"/><Relationship Id="rId1" Type="http://schemas.openxmlformats.org/officeDocument/2006/relationships/slideLayout" Target="../slideLayouts/slideLayout4.xml"/><Relationship Id="rId4" Type="http://schemas.openxmlformats.org/officeDocument/2006/relationships/hyperlink" Target="https://dx.doi.org/10.1089/met.2010.008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dx.doi.org/10.1155/2016/1698071" TargetMode="External"/><Relationship Id="rId2" Type="http://schemas.openxmlformats.org/officeDocument/2006/relationships/hyperlink" Target="https://news.usc.edu/103972/fasting-like-diet-turns-the-immune-system-against-cancer/" TargetMode="External"/><Relationship Id="rId1" Type="http://schemas.openxmlformats.org/officeDocument/2006/relationships/slideLayout" Target="../slideLayouts/slideLayout4.xml"/><Relationship Id="rId4" Type="http://schemas.openxmlformats.org/officeDocument/2006/relationships/hyperlink" Target="https://news.usc.edu/63669/fasting-triggers-stem-cell-regeneration-of-damaged-old-immune-syste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ubmed/16645692" TargetMode="External"/><Relationship Id="rId2" Type="http://schemas.openxmlformats.org/officeDocument/2006/relationships/hyperlink" Target="http://www.telegraph.co.uk/science/2016/03/12/fasting-for-three-days-can-regenerate-entire-immune-system-study/"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hpaba.com/pages/en/ALEXIS%20CARREL%20Man%20the%20Unknown%201935.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titech.ac.jp/english/research/stories/ohsumi.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ar.wikipedia.org/wiki/%D8%A7%D9%84%D8%B5%D9%84%D8%A7%D8%A9_%D9%81%D9%8A_%D8%A7%D9%84%D8%A5%D8%B3%D9%84%D8%A7%D9%85" TargetMode="External"/><Relationship Id="rId3" Type="http://schemas.openxmlformats.org/officeDocument/2006/relationships/hyperlink" Target="http://quran.ksu.edu.sa/tafseer/tabary/sura2-aya183.html" TargetMode="External"/><Relationship Id="rId7" Type="http://schemas.openxmlformats.org/officeDocument/2006/relationships/hyperlink" Target="https://ar.wikipedia.org/wiki/%D8%B4%D9%87%D8%A7%D8%AF%D8%AA%D8%A7%D9%8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ar.wikipedia.org/wiki/%D9%85%D9%84%D9%81:Mohamed_peace_be_upon_him.svg" TargetMode="External"/><Relationship Id="rId5" Type="http://schemas.openxmlformats.org/officeDocument/2006/relationships/hyperlink" Target="https://ar.wikipedia.org/wiki/%D8%A7%D8%A8%D9%86_%D8%B9%D9%85%D8%B1" TargetMode="External"/><Relationship Id="rId4" Type="http://schemas.openxmlformats.org/officeDocument/2006/relationships/hyperlink" Target="http://quran.ksu.edu.sa/tafseer/tabary/sura2-aya185.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quran.ksu.edu.sa/tafseer/tabary/sura2-aya183.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302544"/>
            <a:ext cx="9144000" cy="1440656"/>
          </a:xfrm>
        </p:spPr>
        <p:txBody>
          <a:bodyPr>
            <a:normAutofit fontScale="90000"/>
          </a:bodyPr>
          <a:lstStyle/>
          <a:p>
            <a:pPr marL="342900" indent="-342900">
              <a:lnSpc>
                <a:spcPct val="115000"/>
              </a:lnSpc>
              <a:spcBef>
                <a:spcPct val="20000"/>
              </a:spcBef>
            </a:pPr>
            <a:r>
              <a:rPr lang="en-US" altLang="en-US" sz="2400" b="0" smtClean="0">
                <a:solidFill>
                  <a:srgbClr val="FFFFFF"/>
                </a:solidFill>
                <a:effectLst/>
                <a:latin typeface="Calibri" pitchFamily="34" charset="0"/>
              </a:rPr>
              <a:t/>
            </a:r>
            <a:br>
              <a:rPr lang="en-US" altLang="en-US" sz="2400" b="0" smtClean="0">
                <a:solidFill>
                  <a:srgbClr val="FFFFFF"/>
                </a:solidFill>
                <a:effectLst/>
                <a:latin typeface="Calibri" pitchFamily="34" charset="0"/>
              </a:rPr>
            </a:br>
            <a:r>
              <a:rPr lang="en-US" altLang="en-US" sz="3200" smtClean="0">
                <a:solidFill>
                  <a:srgbClr val="FFFFFF"/>
                </a:solidFill>
                <a:effectLst/>
                <a:latin typeface="Times New Roman" pitchFamily="18" charset="0"/>
              </a:rPr>
              <a:t> </a:t>
            </a:r>
            <a:r>
              <a:rPr lang="en-US" altLang="en-US" sz="2400" b="0" smtClean="0">
                <a:solidFill>
                  <a:srgbClr val="FFFFFF"/>
                </a:solidFill>
                <a:effectLst/>
                <a:latin typeface="Calibri" pitchFamily="34" charset="0"/>
              </a:rPr>
              <a:t/>
            </a:r>
            <a:br>
              <a:rPr lang="en-US" altLang="en-US" sz="2400" b="0" smtClean="0">
                <a:solidFill>
                  <a:srgbClr val="FFFFFF"/>
                </a:solidFill>
                <a:effectLst/>
                <a:latin typeface="Calibri" pitchFamily="34" charset="0"/>
              </a:rPr>
            </a:br>
            <a:endParaRPr lang="en-US" altLang="en-US" sz="2400" b="0" smtClean="0">
              <a:solidFill>
                <a:srgbClr val="FFFFFF"/>
              </a:solidFill>
              <a:effectLst/>
              <a:latin typeface="Calibri" pitchFamily="34" charset="0"/>
            </a:endParaRPr>
          </a:p>
        </p:txBody>
      </p:sp>
      <p:sp>
        <p:nvSpPr>
          <p:cNvPr id="2051" name="Rectangle 3"/>
          <p:cNvSpPr>
            <a:spLocks noGrp="1" noChangeArrowheads="1"/>
          </p:cNvSpPr>
          <p:nvPr>
            <p:ph type="subTitle" idx="1"/>
          </p:nvPr>
        </p:nvSpPr>
        <p:spPr>
          <a:xfrm>
            <a:off x="0" y="1643056"/>
            <a:ext cx="9144000" cy="2643206"/>
          </a:xfrm>
        </p:spPr>
        <p:txBody>
          <a:bodyPr>
            <a:normAutofit/>
          </a:bodyPr>
          <a:lstStyle/>
          <a:p>
            <a:pPr eaLnBrk="1" hangingPunct="1">
              <a:defRPr/>
            </a:pPr>
            <a:endParaRPr lang="en-US" sz="3600" b="1" u="sng" dirty="0" smtClean="0">
              <a:effectLst/>
            </a:endParaRPr>
          </a:p>
          <a:p>
            <a:pPr algn="ctr" eaLnBrk="1" hangingPunct="1">
              <a:defRPr/>
            </a:pPr>
            <a:r>
              <a:rPr lang="ar-SA" sz="3600" b="1" u="sng" dirty="0" smtClean="0">
                <a:effectLst/>
              </a:rPr>
              <a:t>إعجاز </a:t>
            </a:r>
            <a:r>
              <a:rPr lang="ar-SA" sz="3600" b="1" u="sng" dirty="0">
                <a:effectLst/>
              </a:rPr>
              <a:t>الصيام وجوائز نوبل للطب</a:t>
            </a:r>
            <a:endParaRPr lang="en-US" sz="3600" dirty="0">
              <a:effectLst/>
            </a:endParaRPr>
          </a:p>
          <a:p>
            <a:pPr algn="ctr">
              <a:defRPr/>
            </a:pPr>
            <a:r>
              <a:rPr lang="en-US" sz="3600" b="1" dirty="0">
                <a:solidFill>
                  <a:prstClr val="white"/>
                </a:solidFill>
                <a:latin typeface="Times New Roman"/>
                <a:ea typeface="Calibri"/>
              </a:rPr>
              <a:t>Mohammad</a:t>
            </a:r>
            <a:r>
              <a:rPr lang="en-US" sz="3600" dirty="0">
                <a:solidFill>
                  <a:prstClr val="white"/>
                </a:solidFill>
                <a:latin typeface="Times New Roman"/>
                <a:ea typeface="Calibri"/>
              </a:rPr>
              <a:t> </a:t>
            </a:r>
            <a:r>
              <a:rPr lang="en-US" sz="3600" b="1" dirty="0">
                <a:solidFill>
                  <a:prstClr val="white"/>
                </a:solidFill>
                <a:latin typeface="Times New Roman"/>
                <a:ea typeface="Calibri"/>
              </a:rPr>
              <a:t>Jamil</a:t>
            </a:r>
            <a:r>
              <a:rPr lang="en-US" sz="3600" dirty="0">
                <a:solidFill>
                  <a:prstClr val="white"/>
                </a:solidFill>
                <a:latin typeface="Times New Roman"/>
                <a:ea typeface="Calibri"/>
              </a:rPr>
              <a:t> </a:t>
            </a:r>
            <a:r>
              <a:rPr lang="en-US" sz="3600" b="1" dirty="0" err="1" smtClean="0">
                <a:solidFill>
                  <a:prstClr val="white"/>
                </a:solidFill>
                <a:latin typeface="Times New Roman"/>
                <a:ea typeface="Calibri"/>
              </a:rPr>
              <a:t>Habbal</a:t>
            </a:r>
            <a:endParaRPr lang="en-US" sz="7200" dirty="0">
              <a:latin typeface="Monotype Corsiva" pitchFamily="66" charset="0"/>
            </a:endParaRPr>
          </a:p>
          <a:p>
            <a:pPr algn="ctr" eaLnBrk="1" hangingPunct="1">
              <a:defRPr/>
            </a:pPr>
            <a:r>
              <a:rPr lang="en-US" sz="3600" b="1" dirty="0" smtClean="0">
                <a:solidFill>
                  <a:prstClr val="white"/>
                </a:solidFill>
                <a:latin typeface="Times New Roman"/>
                <a:ea typeface="Calibri"/>
              </a:rPr>
              <a:t>Mohammad </a:t>
            </a:r>
            <a:r>
              <a:rPr lang="en-US" sz="3600" b="1" dirty="0" err="1">
                <a:solidFill>
                  <a:prstClr val="white"/>
                </a:solidFill>
                <a:latin typeface="Times New Roman"/>
                <a:ea typeface="Calibri"/>
              </a:rPr>
              <a:t>Chyad</a:t>
            </a:r>
            <a:r>
              <a:rPr lang="en-US" sz="3600" b="1" dirty="0">
                <a:solidFill>
                  <a:prstClr val="white"/>
                </a:solidFill>
                <a:latin typeface="Times New Roman"/>
                <a:ea typeface="Calibri"/>
              </a:rPr>
              <a:t> </a:t>
            </a:r>
            <a:r>
              <a:rPr lang="en-US" sz="3600" b="1" dirty="0" smtClean="0">
                <a:solidFill>
                  <a:prstClr val="white"/>
                </a:solidFill>
                <a:latin typeface="Times New Roman"/>
                <a:ea typeface="Calibri"/>
              </a:rPr>
              <a:t>Al-</a:t>
            </a:r>
            <a:r>
              <a:rPr lang="en-US" sz="3600" b="1" dirty="0" err="1" smtClean="0">
                <a:solidFill>
                  <a:prstClr val="white"/>
                </a:solidFill>
                <a:latin typeface="Times New Roman"/>
                <a:ea typeface="Calibri"/>
              </a:rPr>
              <a:t>Noaemi</a:t>
            </a:r>
            <a:endParaRPr lang="en-US" sz="7200" b="1" dirty="0" smtClean="0">
              <a:effectLst/>
              <a:latin typeface="Times New Roman"/>
              <a:ea typeface="Calibri"/>
            </a:endParaRPr>
          </a:p>
        </p:txBody>
      </p:sp>
      <p:pic>
        <p:nvPicPr>
          <p:cNvPr id="4100" name="Picture 1"/>
          <p:cNvPicPr>
            <a:picLocks noChangeAspect="1"/>
          </p:cNvPicPr>
          <p:nvPr/>
        </p:nvPicPr>
        <p:blipFill>
          <a:blip r:embed="rId2" cstate="print"/>
          <a:srcRect/>
          <a:stretch>
            <a:fillRect/>
          </a:stretch>
        </p:blipFill>
        <p:spPr bwMode="auto">
          <a:xfrm>
            <a:off x="1600171" y="52388"/>
            <a:ext cx="5543597" cy="2087314"/>
          </a:xfrm>
          <a:prstGeom prst="rect">
            <a:avLst/>
          </a:prstGeom>
          <a:noFill/>
          <a:ln w="9525">
            <a:noFill/>
            <a:miter lim="800000"/>
            <a:headEnd/>
            <a:tailEnd/>
          </a:ln>
        </p:spPr>
      </p:pic>
      <p:pic>
        <p:nvPicPr>
          <p:cNvPr id="4101" name="Picture 2"/>
          <p:cNvPicPr>
            <a:picLocks noChangeAspect="1"/>
          </p:cNvPicPr>
          <p:nvPr/>
        </p:nvPicPr>
        <p:blipFill>
          <a:blip r:embed="rId3" cstate="print"/>
          <a:srcRect/>
          <a:stretch>
            <a:fillRect/>
          </a:stretch>
        </p:blipFill>
        <p:spPr bwMode="auto">
          <a:xfrm>
            <a:off x="251520" y="285734"/>
            <a:ext cx="1243013" cy="1197769"/>
          </a:xfrm>
          <a:prstGeom prst="rect">
            <a:avLst/>
          </a:prstGeom>
          <a:noFill/>
          <a:ln w="9525">
            <a:noFill/>
            <a:miter lim="800000"/>
            <a:headEnd/>
            <a:tailEnd/>
          </a:ln>
        </p:spPr>
      </p:pic>
      <p:pic>
        <p:nvPicPr>
          <p:cNvPr id="4102" name="Picture 3"/>
          <p:cNvPicPr>
            <a:picLocks noChangeAspect="1"/>
          </p:cNvPicPr>
          <p:nvPr/>
        </p:nvPicPr>
        <p:blipFill>
          <a:blip r:embed="rId4" cstate="print"/>
          <a:srcRect/>
          <a:stretch>
            <a:fillRect/>
          </a:stretch>
        </p:blipFill>
        <p:spPr bwMode="auto">
          <a:xfrm>
            <a:off x="7303839" y="214296"/>
            <a:ext cx="1444625"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solidFill>
                  <a:schemeClr val="accent2"/>
                </a:solidFill>
              </a:rPr>
              <a:t>تأثير الصيام على النساء الحوامل والاجنة</a:t>
            </a:r>
            <a:endParaRPr lang="ar-SA" dirty="0">
              <a:solidFill>
                <a:schemeClr val="accent2"/>
              </a:solidFill>
            </a:endParaRPr>
          </a:p>
        </p:txBody>
      </p:sp>
      <p:sp>
        <p:nvSpPr>
          <p:cNvPr id="3" name="Content Placeholder 2"/>
          <p:cNvSpPr>
            <a:spLocks noGrp="1"/>
          </p:cNvSpPr>
          <p:nvPr>
            <p:ph sz="quarter" idx="13"/>
          </p:nvPr>
        </p:nvSpPr>
        <p:spPr>
          <a:xfrm>
            <a:off x="609600" y="1352551"/>
            <a:ext cx="8177242" cy="3268624"/>
          </a:xfrm>
        </p:spPr>
        <p:txBody>
          <a:bodyPr>
            <a:normAutofit/>
          </a:bodyPr>
          <a:lstStyle/>
          <a:p>
            <a:r>
              <a:rPr lang="ar-SA" sz="2000" b="1" dirty="0" smtClean="0"/>
              <a:t>أولا: فيما يخص تأثير الصيام على الام الحامل:</a:t>
            </a:r>
            <a:endParaRPr lang="en-US" sz="2000" dirty="0" smtClean="0"/>
          </a:p>
          <a:p>
            <a:r>
              <a:rPr lang="ar-SA" sz="2000" dirty="0" smtClean="0"/>
              <a:t>أجمعت العديد من الدراسات الطبية العلمية الحديثة بان صيام شهر رمضان ليس له اي تأثير سلبي على صحة الام الحامل وبالذات اللاتي يتمتعن بصحة جيدة وبالعكس قد يحميهن من بعض الامراض وخاصة الامراض المزمنة [2-7].</a:t>
            </a:r>
          </a:p>
          <a:p>
            <a:r>
              <a:rPr lang="ar-SA" sz="2000" dirty="0" smtClean="0"/>
              <a:t>واهم من هذا: هو البحث الذي قام به عزيزي عام 2010 حيث راجع مائة وثلاثون بحثا لهم علاقة بالصيام نشرت منذ عام 1960- 2009. ولخص نتائج مراجعته لهذه البحوث بما يلي:</a:t>
            </a:r>
            <a:endParaRPr lang="en-US" sz="2000" dirty="0" smtClean="0"/>
          </a:p>
          <a:p>
            <a:r>
              <a:rPr lang="ar-SA" sz="2000" b="1" dirty="0" smtClean="0"/>
              <a:t>لايوجد اي تاثير سلبي لصيام شهر رمضان على الامهات خلال فترة الحمل على وظائف اعضاء الجسم مثل  القلب والرئتين والدماغ  والدم والغدد الصماء والكليتين والعينين وكما هو موثق في بحثه [8].</a:t>
            </a:r>
            <a:endParaRPr lang="ar-SA"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chemeClr val="accent2"/>
                </a:solidFill>
              </a:rPr>
              <a:t>تأثير الصيام على النساء الحوامل والاجنة</a:t>
            </a:r>
            <a:endParaRPr lang="ar-SA" dirty="0">
              <a:solidFill>
                <a:schemeClr val="accent2"/>
              </a:solidFill>
            </a:endParaRPr>
          </a:p>
        </p:txBody>
      </p:sp>
      <p:sp>
        <p:nvSpPr>
          <p:cNvPr id="3" name="Content Placeholder 2"/>
          <p:cNvSpPr>
            <a:spLocks noGrp="1"/>
          </p:cNvSpPr>
          <p:nvPr>
            <p:ph sz="quarter" idx="13"/>
          </p:nvPr>
        </p:nvSpPr>
        <p:spPr>
          <a:xfrm>
            <a:off x="428596" y="1357304"/>
            <a:ext cx="8358246" cy="3500462"/>
          </a:xfrm>
        </p:spPr>
        <p:txBody>
          <a:bodyPr>
            <a:normAutofit fontScale="92500" lnSpcReduction="10000"/>
          </a:bodyPr>
          <a:lstStyle/>
          <a:p>
            <a:r>
              <a:rPr lang="ar-SA" sz="2000" b="1" dirty="0" smtClean="0"/>
              <a:t>ثانيا: فيما يخص تأثير الصيام على الجنين:</a:t>
            </a:r>
            <a:endParaRPr lang="en-US" sz="2000" dirty="0" smtClean="0"/>
          </a:p>
          <a:p>
            <a:r>
              <a:rPr lang="ar-SA" sz="2000" dirty="0" smtClean="0"/>
              <a:t>لقد أوضحت العديد من البحوث الطبية العلمية وخاصة المنشورة حديثا بان صيام شهر رمضان من قبل </a:t>
            </a:r>
            <a:r>
              <a:rPr lang="ar-SA" sz="2000" dirty="0" smtClean="0"/>
              <a:t>ا</a:t>
            </a:r>
            <a:r>
              <a:rPr lang="ar-SA" sz="2000" dirty="0" smtClean="0"/>
              <a:t>لأ</a:t>
            </a:r>
            <a:r>
              <a:rPr lang="ar-SA" sz="2000" dirty="0" smtClean="0"/>
              <a:t>م </a:t>
            </a:r>
            <a:r>
              <a:rPr lang="ar-SA" sz="2000" dirty="0" smtClean="0"/>
              <a:t>الحامل ليس له اي تاثير سلبي على الجنين بالمقارنة مع الاجنة المولودة لإمهات لم يمارسن صيام شهر رمضان لمختلف المتغيرات والمعايير الوظيفية. [2-5], [9- 11].</a:t>
            </a:r>
          </a:p>
          <a:p>
            <a:r>
              <a:rPr lang="ar-SA" sz="2000" dirty="0" smtClean="0"/>
              <a:t>ومن المعلوم أن مدة الحمل للأجنة عند النساء بحدود تسعة شهور والصيام هو شهر واحد اي أن الصيام ما يقارب عشر من مدة الحمل. </a:t>
            </a:r>
            <a:r>
              <a:rPr lang="ar-SA" sz="2000" b="1" dirty="0" smtClean="0"/>
              <a:t>إضافة لذلك أن الجسم البشري له القابلية على جعل البيئة الداخلية ثابتة مهما حصلت من تغيرات في البيئة الخارجية وتسمى هذه الآلية "توازن الجسم"  </a:t>
            </a:r>
            <a:r>
              <a:rPr lang="en-US" sz="2000" b="1" dirty="0" smtClean="0"/>
              <a:t>Homeostasis</a:t>
            </a:r>
            <a:r>
              <a:rPr lang="ar-SA" sz="2000" b="1" dirty="0" smtClean="0"/>
              <a:t>. </a:t>
            </a:r>
            <a:endParaRPr lang="en-US" sz="2000" b="1" dirty="0" smtClean="0"/>
          </a:p>
          <a:p>
            <a:r>
              <a:rPr lang="ar-SA" sz="2000" b="1" dirty="0" smtClean="0"/>
              <a:t> </a:t>
            </a:r>
            <a:endParaRPr lang="en-US" sz="2000" b="1" dirty="0" smtClean="0"/>
          </a:p>
          <a:p>
            <a:r>
              <a:rPr lang="ar-SA" sz="2000" b="1" dirty="0" smtClean="0"/>
              <a:t>لكن وفي نفس الوقت يجب ان نؤكد بان الأم التي تشعر بالتعب خلال الحمل او تلك التي تعاني من بعض الامراض يجب عليها مراجعة الطبيب/ الطبيبة الخاصة قبل اداء الصيام ولهن الرخصة الشرعية في عدم الصيام من اجل سلامتهن او سلامة اجنتهن، في حالة التوصية لهن بذلك.</a:t>
            </a:r>
            <a:endParaRPr lang="ar-SA"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357304"/>
            <a:ext cx="8358246" cy="3429024"/>
          </a:xfrm>
        </p:spPr>
        <p:txBody>
          <a:bodyPr>
            <a:noAutofit/>
          </a:bodyPr>
          <a:lstStyle/>
          <a:p>
            <a:pPr algn="r"/>
            <a:r>
              <a:rPr lang="ar-SA" sz="3200" dirty="0"/>
              <a:t>1- صحة القلب والدورة الدموية وضغط الدم</a:t>
            </a:r>
            <a:br>
              <a:rPr lang="ar-SA" sz="3200" dirty="0"/>
            </a:br>
            <a:r>
              <a:rPr lang="ar-SA" sz="3200" dirty="0"/>
              <a:t>2- الوقاية والعلاج لمرض السكري</a:t>
            </a:r>
            <a:br>
              <a:rPr lang="ar-SA" sz="3200" dirty="0"/>
            </a:br>
            <a:r>
              <a:rPr lang="ar-SA" sz="3200" dirty="0"/>
              <a:t>3- تأثير الصيام على مرض السرطان</a:t>
            </a:r>
            <a:br>
              <a:rPr lang="ar-SA" sz="3200" dirty="0"/>
            </a:br>
            <a:r>
              <a:rPr lang="ar-SA" sz="3200" dirty="0"/>
              <a:t>4- الصيام يقوي المناعة ويقاوم الالتهابات</a:t>
            </a:r>
            <a:br>
              <a:rPr lang="ar-SA" sz="3200" dirty="0"/>
            </a:br>
            <a:r>
              <a:rPr lang="ar-SA" sz="3200" dirty="0"/>
              <a:t>5- تأثير الصيام على الوزن</a:t>
            </a:r>
            <a:br>
              <a:rPr lang="ar-SA" sz="3200" dirty="0"/>
            </a:br>
            <a:r>
              <a:rPr lang="ar-SA" sz="3200" dirty="0"/>
              <a:t>6- الصيام والتحرير الذاتي للماء </a:t>
            </a:r>
            <a:br>
              <a:rPr lang="ar-SA" sz="3200" dirty="0"/>
            </a:br>
            <a:endParaRPr lang="ar-SA" sz="3200"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400" b="1" dirty="0" smtClean="0"/>
              <a:t>1-  صحة القلب والدورة الدموية وضغط الدم</a:t>
            </a:r>
            <a:endParaRPr lang="ar-SA" sz="3400" b="1" dirty="0"/>
          </a:p>
        </p:txBody>
      </p:sp>
      <p:sp>
        <p:nvSpPr>
          <p:cNvPr id="3" name="Content Placeholder 2"/>
          <p:cNvSpPr>
            <a:spLocks noGrp="1"/>
          </p:cNvSpPr>
          <p:nvPr>
            <p:ph sz="quarter" idx="13"/>
          </p:nvPr>
        </p:nvSpPr>
        <p:spPr>
          <a:xfrm>
            <a:off x="609600" y="1352550"/>
            <a:ext cx="8105804" cy="3576653"/>
          </a:xfrm>
        </p:spPr>
        <p:txBody>
          <a:bodyPr>
            <a:noAutofit/>
          </a:bodyPr>
          <a:lstStyle/>
          <a:p>
            <a:r>
              <a:rPr lang="ar-SA" sz="1400" b="1" dirty="0" smtClean="0"/>
              <a:t>في أحدث تقرير لجمعية القلب الأمريكية عام </a:t>
            </a:r>
            <a:r>
              <a:rPr lang="en-US" sz="1400" b="1" dirty="0" smtClean="0"/>
              <a:t>2018</a:t>
            </a:r>
            <a:r>
              <a:rPr lang="ar-SA" sz="1400" b="1" dirty="0" smtClean="0"/>
              <a:t> حيث ذكرت بأن أمراض القلب هي السبب الرئيسي للوفاة في جميع أنحاء العالم ، وهو ما يمثل 33% من الوفيات في الولايات المتحدة الامريكية [</a:t>
            </a:r>
            <a:r>
              <a:rPr lang="en-US" sz="1400" b="1" dirty="0" smtClean="0"/>
              <a:t>13</a:t>
            </a:r>
            <a:r>
              <a:rPr lang="ar-SA" sz="1400" b="1" dirty="0" smtClean="0"/>
              <a:t>].</a:t>
            </a:r>
          </a:p>
          <a:p>
            <a:r>
              <a:rPr lang="ar-SA" sz="1400" b="1" dirty="0" smtClean="0"/>
              <a:t>وجدت بعض الأبحاث أن ادراج الصيام ضمن وتيرة (روتين) حياتنا يكون مفيدًا بشكل خاص عندما يتعلق الأمر بصحة القلب</a:t>
            </a:r>
            <a:r>
              <a:rPr lang="en-US" sz="1400" b="1" dirty="0" smtClean="0"/>
              <a:t>.</a:t>
            </a:r>
            <a:r>
              <a:rPr lang="ar-SA" sz="1400" b="1" dirty="0" smtClean="0"/>
              <a:t> حيث كشفت دراسة أن ثمانية أسابيع من الصيام في يوم بديل (متناوب) </a:t>
            </a:r>
            <a:r>
              <a:rPr lang="en-US" sz="1400" b="1" dirty="0" smtClean="0"/>
              <a:t>alternate-day fasting </a:t>
            </a:r>
            <a:r>
              <a:rPr lang="ar-SA" sz="1400" b="1" dirty="0" smtClean="0"/>
              <a:t> خفض مستويات الكوليسترول الضار </a:t>
            </a:r>
            <a:r>
              <a:rPr lang="en-US" sz="1400" b="1" dirty="0" smtClean="0"/>
              <a:t>"LDL" </a:t>
            </a:r>
            <a:r>
              <a:rPr lang="ar-SA" sz="1400" b="1" dirty="0" smtClean="0"/>
              <a:t>والدهون الثلاثية في الدم بنسبة 25 ٪ و 32 ٪ على التوالي [</a:t>
            </a:r>
            <a:r>
              <a:rPr lang="en-US" sz="1400" b="1" dirty="0" smtClean="0"/>
              <a:t>14</a:t>
            </a:r>
            <a:r>
              <a:rPr lang="ar-SA" sz="1400" b="1" dirty="0" smtClean="0"/>
              <a:t>].</a:t>
            </a:r>
          </a:p>
          <a:p>
            <a:r>
              <a:rPr lang="ar-SA" sz="1400" b="1" dirty="0" smtClean="0"/>
              <a:t> وأظهرت دراسة أخرى أجريت على 110 من البالغين البدينين أن الصيام لمدة ثلاثة أسابيع قلل بشكل ملحوظ من ضغط الدم ، وكذلك من مستويات الدهون الثلاثية في الدم والكولسترول الكلي والكولسترول الضار "</a:t>
            </a:r>
            <a:r>
              <a:rPr lang="en-US" sz="1400" b="1" dirty="0" smtClean="0"/>
              <a:t>LDL</a:t>
            </a:r>
            <a:r>
              <a:rPr lang="ar-SA" sz="1400" b="1" dirty="0" smtClean="0"/>
              <a:t>" . [</a:t>
            </a:r>
            <a:r>
              <a:rPr lang="en-US" sz="1400" b="1" dirty="0" smtClean="0"/>
              <a:t>15</a:t>
            </a:r>
            <a:r>
              <a:rPr lang="ar-SA" sz="1400" b="1" dirty="0" smtClean="0"/>
              <a:t>].</a:t>
            </a:r>
          </a:p>
          <a:p>
            <a:r>
              <a:rPr lang="ar-SA" sz="1400" b="1" dirty="0" smtClean="0"/>
              <a:t>بالإضافة إلى ذلك ، هناك دراسة اجريت على 4629 شخصًا والتي وضحت ارتباط وعلاقة الصيام مع انخفاض خطر الإصابة بأمراض الشريان التاجي </a:t>
            </a:r>
            <a:r>
              <a:rPr lang="en-US" sz="1400" b="1" dirty="0" smtClean="0"/>
              <a:t>coronary artery disease</a:t>
            </a:r>
            <a:r>
              <a:rPr lang="ar-SA" sz="1400" b="1" dirty="0" smtClean="0"/>
              <a:t>، فضلاً عن انخفاض خطر الإصابة بداء السكري بشكل كبير ايضا، والذي يعتبر عامل خطر رئيسي لأمراض القلب [</a:t>
            </a:r>
            <a:r>
              <a:rPr lang="en-US" sz="1400" b="1" dirty="0" smtClean="0"/>
              <a:t>16</a:t>
            </a:r>
            <a:r>
              <a:rPr lang="ar-SA" sz="1400" b="1" dirty="0" smtClean="0"/>
              <a:t>].  </a:t>
            </a:r>
            <a:endParaRPr lang="en-US" sz="1400" b="1" dirty="0" smtClean="0"/>
          </a:p>
          <a:p>
            <a:r>
              <a:rPr lang="ar-SA" sz="1500" b="1" dirty="0" smtClean="0">
                <a:solidFill>
                  <a:srgbClr val="FF0000"/>
                </a:solidFill>
              </a:rPr>
              <a:t>وبصورة ملخصة يمكننا القول ان الصيام الدوري الروتيني له ارتباط وثيق مع انخفاض مخاطر الإصابة بأمراض القلب التاجية من خلال فعله في خفض ضغط الدم ومستويات الدهون الثلاثية والكولسترول والسكري</a:t>
            </a:r>
          </a:p>
          <a:p>
            <a:r>
              <a:rPr lang="ar-SA" sz="1600" b="1" dirty="0" smtClean="0">
                <a:solidFill>
                  <a:srgbClr val="FF0000"/>
                </a:solidFill>
              </a:rPr>
              <a:t>ويعد تغيير النظام الغذائي ونمط الحياة من أكثر الطرق ( ومنها الصيام ) فعالية للحد من خطر الإصابة بأمراض القلب</a:t>
            </a:r>
            <a:r>
              <a:rPr lang="en-US" sz="1600" b="1" dirty="0" smtClean="0">
                <a:solidFill>
                  <a:srgbClr val="FF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2- الوقاية والعلاج لمرض السكري</a:t>
            </a:r>
            <a:endParaRPr lang="ar-SA" sz="3600" b="1" dirty="0"/>
          </a:p>
        </p:txBody>
      </p:sp>
      <p:sp>
        <p:nvSpPr>
          <p:cNvPr id="3" name="Content Placeholder 2"/>
          <p:cNvSpPr>
            <a:spLocks noGrp="1"/>
          </p:cNvSpPr>
          <p:nvPr>
            <p:ph sz="quarter" idx="13"/>
          </p:nvPr>
        </p:nvSpPr>
        <p:spPr>
          <a:xfrm>
            <a:off x="611806" y="1347614"/>
            <a:ext cx="8177242" cy="3312368"/>
          </a:xfrm>
        </p:spPr>
        <p:txBody>
          <a:bodyPr>
            <a:noAutofit/>
          </a:bodyPr>
          <a:lstStyle/>
          <a:p>
            <a:r>
              <a:rPr lang="ar-SA" sz="1700" b="1" dirty="0" smtClean="0"/>
              <a:t>اظهرت العديد من الدراسات وخاصة الحديثة منها بأن الصيام لمرضى السكري من النمط الثاني</a:t>
            </a:r>
            <a:r>
              <a:rPr lang="en-GB" sz="1700" b="1" dirty="0" smtClean="0"/>
              <a:t> </a:t>
            </a:r>
            <a:r>
              <a:rPr lang="en-US" sz="1700" b="1" dirty="0" smtClean="0"/>
              <a:t>T2DM</a:t>
            </a:r>
            <a:r>
              <a:rPr lang="ar-SA" sz="1700" b="1" dirty="0" smtClean="0"/>
              <a:t> (سواء شهر رمضان او صيام يومين بالاسبوع او صيام يوم ويوم بالتناوب) يؤدي الى خفض مستويات السكر في الدم والحد من مقاومة انسجة الجسم للانسولين المسؤول عن نقل الجلوكوز من مجرى الدم إلى الخلايا بشكل أكثر كفاءة. ونظرا لما يحتويه الجسم من آلية الاستقرار الداخلي </a:t>
            </a:r>
            <a:r>
              <a:rPr lang="en-US" sz="1700" b="1" dirty="0" smtClean="0"/>
              <a:t>Homeostasis</a:t>
            </a:r>
            <a:r>
              <a:rPr lang="ar-SA" sz="1700" b="1" dirty="0" smtClean="0"/>
              <a:t> لذا نلاحظ من النادر جدا حدوث انخفاض نسبة السكر لأقل من الطبيعي </a:t>
            </a:r>
            <a:r>
              <a:rPr lang="en-US" sz="1700" b="1" dirty="0" smtClean="0"/>
              <a:t>Hypoglycemia</a:t>
            </a:r>
            <a:r>
              <a:rPr lang="ar-SA" sz="1700" b="1" dirty="0" smtClean="0"/>
              <a:t>. [18-26].</a:t>
            </a:r>
            <a:endParaRPr lang="en-US" sz="1700" b="1" dirty="0" smtClean="0"/>
          </a:p>
          <a:p>
            <a:r>
              <a:rPr lang="ar-SA" sz="1700" b="1" dirty="0" smtClean="0"/>
              <a:t>أما بالنسبة لمريض السكري من النمط الاول </a:t>
            </a:r>
            <a:r>
              <a:rPr lang="en-GB" sz="1700" b="1" dirty="0" smtClean="0"/>
              <a:t>T1DM</a:t>
            </a:r>
            <a:r>
              <a:rPr lang="ar-SA" sz="1700" b="1" dirty="0" smtClean="0"/>
              <a:t> فقد أوضحت العديد من الدراسات ومنها الحديثة (2017) بأنه من الممكن الصيام, ولكن يجب عليه زيارة الطبيب قبل رمضان لكي تتم السيطرة على سكر الدم وكذلك التأكيد على المراقبة الذاتية لنسبة سكر الدم بحيث يتلائم مع العلاج خلال شهر رمضان [29-31].</a:t>
            </a:r>
            <a:endParaRPr lang="en-US" sz="1700" b="1" dirty="0" smtClean="0"/>
          </a:p>
          <a:p>
            <a:r>
              <a:rPr lang="ar-SA" sz="1700" b="1" dirty="0" smtClean="0"/>
              <a:t> وفي كلتا الحالتين يجب </a:t>
            </a:r>
            <a:r>
              <a:rPr lang="ar-SA" sz="1700" b="1" dirty="0"/>
              <a:t>الإفطار فورًا إذا انخفض مستوى الجلوكوز في الدم إلى أقل من 60 مجم / ديسيلتر في أي وقت من النهار</a:t>
            </a:r>
            <a:r>
              <a:rPr lang="ar-SA" sz="1700" b="1" dirty="0" smtClean="0"/>
              <a:t>. كما </a:t>
            </a:r>
            <a:r>
              <a:rPr lang="ar-SA" sz="1700" b="1" dirty="0"/>
              <a:t>يجب الإفطار أيضا عند انخفاض مستوى الجلوكوز في الدم إلى أقل من 80 ملغم / ديسيلتر وخاصة في بداية النهار، ويجب وقف الصيام إذا ارتفع مستوى الجلوكوز في الدم إلى أكثر من 300 ملغم / ديسيلتر لتجنب الإصابة بالحموض الكيتوني السكري [32]. </a:t>
            </a:r>
            <a:r>
              <a:rPr lang="en-US" sz="1700" b="1" dirty="0"/>
              <a:t>Diabetic ketoacidosis</a:t>
            </a:r>
          </a:p>
          <a:p>
            <a:endParaRPr lang="en-US" sz="1700" b="1" dirty="0" smtClean="0"/>
          </a:p>
          <a:p>
            <a:endParaRPr lang="ar-SA"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2- الوقاية والعلاج لمرض السكري / بقية</a:t>
            </a:r>
            <a:endParaRPr lang="ar-SA" sz="3600" b="1" dirty="0"/>
          </a:p>
        </p:txBody>
      </p:sp>
      <p:sp>
        <p:nvSpPr>
          <p:cNvPr id="3" name="Content Placeholder 2"/>
          <p:cNvSpPr>
            <a:spLocks noGrp="1"/>
          </p:cNvSpPr>
          <p:nvPr>
            <p:ph sz="quarter" idx="13"/>
          </p:nvPr>
        </p:nvSpPr>
        <p:spPr>
          <a:xfrm>
            <a:off x="609600" y="1352550"/>
            <a:ext cx="8248680" cy="3648091"/>
          </a:xfrm>
        </p:spPr>
        <p:txBody>
          <a:bodyPr>
            <a:normAutofit fontScale="40000" lnSpcReduction="20000"/>
          </a:bodyPr>
          <a:lstStyle/>
          <a:p>
            <a:pPr marL="0" indent="0">
              <a:buNone/>
            </a:pPr>
            <a:r>
              <a:rPr lang="ar-SA" sz="4300" b="1" dirty="0" smtClean="0"/>
              <a:t>من آليات فائدة الصيام على مرض السكري: </a:t>
            </a:r>
            <a:endParaRPr lang="en-US" sz="4300" b="1" dirty="0" smtClean="0"/>
          </a:p>
          <a:p>
            <a:r>
              <a:rPr lang="ar-SA" sz="4300" b="1" dirty="0" smtClean="0"/>
              <a:t>لوحظ خلال فترة الصيام حصول زيادة في هرمون الأديبونكتين </a:t>
            </a:r>
            <a:r>
              <a:rPr lang="en-US" sz="4300" b="1" dirty="0" err="1" smtClean="0"/>
              <a:t>Adiponectin</a:t>
            </a:r>
            <a:r>
              <a:rPr lang="ar-SA" sz="4300" b="1" dirty="0" smtClean="0"/>
              <a:t> في الدم والعضلات والذي بدورة يعزز من فعل الانسولين ويقلل من المقاومة المحيطية للأنسولين مؤديا الى دخول السكر الى الخلايا وبذلك ينخفض مستوى السكر بالدم الى المستوى الطبيعي [33-35]. وبنفس الوقت  يؤدي الصيام الى انخفاض هرمون الليبتين </a:t>
            </a:r>
            <a:r>
              <a:rPr lang="en-US" sz="4300" b="1" dirty="0" err="1" smtClean="0"/>
              <a:t>Leptin</a:t>
            </a:r>
            <a:r>
              <a:rPr lang="ar-SA" sz="4300" b="1" dirty="0" smtClean="0"/>
              <a:t>  المضاد لفعل الانسولين, أي أن الصيام يحسن السيطرة على نسبة السكر في الدم ، والتي يمكن أن تكون مفيدة بشكل خاص لأولئك المعرضين لخطر مرض السكري [34]. </a:t>
            </a:r>
            <a:endParaRPr lang="en-US" sz="4300" b="1" dirty="0" smtClean="0"/>
          </a:p>
          <a:p>
            <a:r>
              <a:rPr lang="ar-SA" sz="4300" b="1" dirty="0" smtClean="0"/>
              <a:t>إن التغييرات الفيزيولوجية التي يسببها الصيام هي أكثر وضوحا بكثير من تلك التي تسببها تقييد السعرات الحرارية أو صيام الليل، وذلك بسبب التحول نحو هدم الأجسام الدهنية والكيتونية بعد استنزاف احتياطيات الجليكوجين في الكبد خلال الصيام [</a:t>
            </a:r>
            <a:r>
              <a:rPr lang="en-US" sz="4300" b="1" dirty="0" smtClean="0"/>
              <a:t>36</a:t>
            </a:r>
            <a:r>
              <a:rPr lang="ar-SA" sz="4300" b="1" dirty="0" smtClean="0"/>
              <a:t>, </a:t>
            </a:r>
            <a:r>
              <a:rPr lang="en-US" sz="4300" b="1" dirty="0" smtClean="0"/>
              <a:t>37</a:t>
            </a:r>
            <a:r>
              <a:rPr lang="ar-SA" sz="4300" b="1" dirty="0" smtClean="0"/>
              <a:t>]. </a:t>
            </a:r>
          </a:p>
          <a:p>
            <a:r>
              <a:rPr lang="ar-SA" sz="4600" b="1" dirty="0" smtClean="0">
                <a:solidFill>
                  <a:srgbClr val="FF0000"/>
                </a:solidFill>
              </a:rPr>
              <a:t>وخلاصة القول، فقد أوضحت النتائج أن الصيام خلال شهر رمضان يرتبط بشكل كبير بانخفاض نسبة الدهون في الدم وضغط الدم والجلوكوز ومستوى الهيموغلوبين المسكر </a:t>
            </a:r>
            <a:r>
              <a:rPr lang="en-US" sz="4600" b="1" dirty="0" smtClean="0">
                <a:solidFill>
                  <a:srgbClr val="FF0000"/>
                </a:solidFill>
              </a:rPr>
              <a:t>HbA1C </a:t>
            </a:r>
            <a:r>
              <a:rPr lang="ar-SA" sz="4600" b="1" dirty="0" smtClean="0">
                <a:solidFill>
                  <a:srgbClr val="FF0000"/>
                </a:solidFill>
              </a:rPr>
              <a:t> عند مرضى السكري. حيث يمكن لمرضى السكري صيامهم شهر رمضان بعد استشارة الطبيب الأختصاصي، وسوف يكون هذا مفيدًا لصحتهم [23].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3- علاقة وثأثير الصيام على مرض السرطان</a:t>
            </a:r>
            <a:endParaRPr lang="ar-SA" sz="3600" b="1" dirty="0"/>
          </a:p>
        </p:txBody>
      </p:sp>
      <p:sp>
        <p:nvSpPr>
          <p:cNvPr id="3" name="Content Placeholder 2"/>
          <p:cNvSpPr>
            <a:spLocks noGrp="1"/>
          </p:cNvSpPr>
          <p:nvPr>
            <p:ph sz="quarter" idx="13"/>
          </p:nvPr>
        </p:nvSpPr>
        <p:spPr>
          <a:xfrm>
            <a:off x="609600" y="1352551"/>
            <a:ext cx="8177242" cy="3268624"/>
          </a:xfrm>
        </p:spPr>
        <p:txBody>
          <a:bodyPr>
            <a:normAutofit fontScale="77500" lnSpcReduction="20000"/>
          </a:bodyPr>
          <a:lstStyle/>
          <a:p>
            <a:r>
              <a:rPr lang="ar-SA" dirty="0" smtClean="0"/>
              <a:t>إن الصيام أو تقييد السعرات الحرارية المتقطع  يؤثر على السرطان وتطور الورم.</a:t>
            </a:r>
          </a:p>
          <a:p>
            <a:r>
              <a:rPr lang="en-US" dirty="0" smtClean="0"/>
              <a:t> </a:t>
            </a:r>
            <a:r>
              <a:rPr lang="ar-SA" dirty="0" smtClean="0"/>
              <a:t>1- في عام 2016 أثبت دراستين وبصورة منفردة لكل من </a:t>
            </a:r>
            <a:r>
              <a:rPr lang="en-US" dirty="0" err="1" smtClean="0"/>
              <a:t>Pietrocola</a:t>
            </a:r>
            <a:r>
              <a:rPr lang="en-US" dirty="0" smtClean="0"/>
              <a:t> et al</a:t>
            </a:r>
            <a:r>
              <a:rPr lang="ar-SA" dirty="0" smtClean="0"/>
              <a:t> و </a:t>
            </a:r>
            <a:r>
              <a:rPr lang="en-US" dirty="0" smtClean="0"/>
              <a:t>Di </a:t>
            </a:r>
            <a:r>
              <a:rPr lang="en-US" dirty="0" err="1" smtClean="0"/>
              <a:t>Biase</a:t>
            </a:r>
            <a:r>
              <a:rPr lang="en-US" dirty="0" smtClean="0"/>
              <a:t> et al </a:t>
            </a:r>
            <a:r>
              <a:rPr lang="ar-SA" dirty="0" smtClean="0"/>
              <a:t>[</a:t>
            </a:r>
            <a:r>
              <a:rPr lang="en-US" dirty="0" smtClean="0"/>
              <a:t>41</a:t>
            </a:r>
            <a:r>
              <a:rPr lang="ar-SA" dirty="0" smtClean="0"/>
              <a:t>, </a:t>
            </a:r>
            <a:r>
              <a:rPr lang="en-US" dirty="0" smtClean="0"/>
              <a:t>42</a:t>
            </a:r>
            <a:r>
              <a:rPr lang="ar-SA" dirty="0" smtClean="0"/>
              <a:t>] بان تقييد السعرات الحرارية خلال الصيام يؤدي إلى استجابة مناعة معززة مما يؤدي إلى انخفاض نمو الورم. توفر هاتان الدراستان اتصالًا مثيرًا بين مجالات السرطان الناشئة وعمليات الأيض المناعي.</a:t>
            </a:r>
            <a:endParaRPr lang="en-US" dirty="0" smtClean="0"/>
          </a:p>
          <a:p>
            <a:r>
              <a:rPr lang="ar-SA" dirty="0" smtClean="0"/>
              <a:t>2- وأوضحت دراسة حديثة 2018 بعض من آليات فائدة الصيام المثبطة للخلايا السرطانية حيث نشر"كاسيالانزا وجماعته" بان تثبيط نمو الخلايا السرطانية يكون من خلال قلة عوامل النمو وقلة السكر الى الخلايا السرطانية وزيادة مناعة الجسم [</a:t>
            </a:r>
            <a:r>
              <a:rPr lang="en-US" dirty="0" smtClean="0"/>
              <a:t>43</a:t>
            </a:r>
            <a:r>
              <a:rPr lang="ar-SA" dirty="0" smtClean="0"/>
              <a:t>].  </a:t>
            </a:r>
            <a:endParaRPr lang="en-US" dirty="0" smtClean="0"/>
          </a:p>
          <a:p>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3- علاقة و تأثير الصيام على مرض السرطان/ بقية</a:t>
            </a:r>
            <a:endParaRPr lang="ar-SA" sz="3600" b="1" dirty="0"/>
          </a:p>
        </p:txBody>
      </p:sp>
      <p:sp>
        <p:nvSpPr>
          <p:cNvPr id="3" name="Content Placeholder 2"/>
          <p:cNvSpPr>
            <a:spLocks noGrp="1"/>
          </p:cNvSpPr>
          <p:nvPr>
            <p:ph sz="quarter" idx="13"/>
          </p:nvPr>
        </p:nvSpPr>
        <p:spPr>
          <a:xfrm>
            <a:off x="609600" y="1214428"/>
            <a:ext cx="8177242" cy="3786214"/>
          </a:xfrm>
        </p:spPr>
        <p:txBody>
          <a:bodyPr>
            <a:normAutofit fontScale="25000" lnSpcReduction="20000"/>
          </a:bodyPr>
          <a:lstStyle/>
          <a:p>
            <a:r>
              <a:rPr lang="en-US" sz="3800" dirty="0" smtClean="0"/>
              <a:t> </a:t>
            </a:r>
            <a:endParaRPr lang="en-US" sz="8000" dirty="0" smtClean="0"/>
          </a:p>
          <a:p>
            <a:r>
              <a:rPr lang="ar-SA" sz="8000" dirty="0" smtClean="0"/>
              <a:t>3- في عام (2017) ذكر بيتيبون وجماعته بان الآليات الجزيئية المشاركة في الالتهام الذاتي </a:t>
            </a:r>
            <a:r>
              <a:rPr lang="en-GB" sz="8000" dirty="0" smtClean="0"/>
              <a:t>Au</a:t>
            </a:r>
            <a:r>
              <a:rPr lang="en-US" sz="8000" dirty="0" err="1" smtClean="0"/>
              <a:t>tophagy</a:t>
            </a:r>
            <a:r>
              <a:rPr lang="ar-SA" sz="8000" dirty="0" smtClean="0"/>
              <a:t> بعد الصيام وما يتبعها من تقليل السعرات الحرارية ، تمثل طرق جديدة ممتازة لتصميم استراتيجيات علاجية أكثر فعالية لمكافحة السرطان[</a:t>
            </a:r>
            <a:r>
              <a:rPr lang="en-US" sz="8000" dirty="0" smtClean="0"/>
              <a:t>45</a:t>
            </a:r>
            <a:r>
              <a:rPr lang="ar-SA" sz="8000" dirty="0" smtClean="0"/>
              <a:t>]. </a:t>
            </a:r>
          </a:p>
          <a:p>
            <a:endParaRPr lang="en-US" sz="8000" dirty="0" smtClean="0"/>
          </a:p>
          <a:p>
            <a:r>
              <a:rPr lang="ar-SA" sz="8000" dirty="0" smtClean="0"/>
              <a:t>ولوحظ بان الآليات المناعية هي أيضا تتغير بسبب الصيام على وجه الخصوص. وبالذات فان تقييد السعرات الحرارية يزيد من نشاط الخلايا الليمفاوية </a:t>
            </a:r>
            <a:r>
              <a:rPr lang="en-US" sz="8000" dirty="0" smtClean="0"/>
              <a:t>CD-8</a:t>
            </a:r>
            <a:r>
              <a:rPr lang="ar-SA" sz="8000" dirty="0" smtClean="0"/>
              <a:t> السامة للخلايا ويثبط وظيفة الخلايا </a:t>
            </a:r>
            <a:r>
              <a:rPr lang="en-US" sz="8000" dirty="0" smtClean="0"/>
              <a:t>T</a:t>
            </a:r>
            <a:r>
              <a:rPr lang="ar-SA" sz="8000" dirty="0" smtClean="0"/>
              <a:t> التنظيمية ، مما يؤدي إلى زيادة البلعمة الذاتية وموت الخلايا السرطانية [</a:t>
            </a:r>
            <a:r>
              <a:rPr lang="en-US" sz="8000" dirty="0" smtClean="0"/>
              <a:t>46</a:t>
            </a:r>
            <a:r>
              <a:rPr lang="ar-SA" sz="8000" dirty="0" smtClean="0"/>
              <a:t>]. </a:t>
            </a:r>
          </a:p>
          <a:p>
            <a:endParaRPr lang="en-US" sz="8000" dirty="0" smtClean="0"/>
          </a:p>
          <a:p>
            <a:r>
              <a:rPr lang="ar-SA" sz="8000" dirty="0" smtClean="0"/>
              <a:t>كما أن تقييد السعرات الحرارية قادر أيضًا على تعديل البيئة المكروية </a:t>
            </a:r>
            <a:r>
              <a:rPr lang="en-US" sz="8000" dirty="0" smtClean="0"/>
              <a:t>microenvironment</a:t>
            </a:r>
            <a:r>
              <a:rPr lang="ar-SA" sz="8000" dirty="0" smtClean="0"/>
              <a:t> للورم ، عن طريق السماح بتعزيز تقديم الدواء ، وعن طريق تقليل توافر الركيزة للخلايا السرطانية ، إضافة لتقليل عوامل النمو الدورية والالتهاب [</a:t>
            </a:r>
            <a:r>
              <a:rPr lang="en-US" sz="8000" dirty="0" smtClean="0"/>
              <a:t>47</a:t>
            </a:r>
            <a:r>
              <a:rPr lang="ar-SA" sz="8000" dirty="0" smtClean="0"/>
              <a:t>]. </a:t>
            </a:r>
            <a:endParaRPr lang="en-US" sz="8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953442"/>
          </a:xfrm>
        </p:spPr>
        <p:txBody>
          <a:bodyPr>
            <a:normAutofit/>
          </a:bodyPr>
          <a:lstStyle/>
          <a:p>
            <a:pPr algn="r">
              <a:defRPr/>
            </a:pPr>
            <a:r>
              <a:rPr lang="ar-SA" sz="3600" dirty="0" smtClean="0">
                <a:solidFill>
                  <a:schemeClr val="accent2"/>
                </a:solidFill>
              </a:rPr>
              <a:t>آلية الالتهام الذاتي للخلايا السرطانية الناتجة عن الصيام</a:t>
            </a:r>
            <a:endParaRPr lang="en-US" sz="3600" dirty="0">
              <a:solidFill>
                <a:schemeClr val="accent2"/>
              </a:solidFill>
            </a:endParaRPr>
          </a:p>
        </p:txBody>
      </p:sp>
      <p:sp>
        <p:nvSpPr>
          <p:cNvPr id="3" name="Content Placeholder 2"/>
          <p:cNvSpPr>
            <a:spLocks noGrp="1"/>
          </p:cNvSpPr>
          <p:nvPr>
            <p:ph idx="1"/>
          </p:nvPr>
        </p:nvSpPr>
        <p:spPr/>
        <p:txBody>
          <a:bodyPr/>
          <a:lstStyle/>
          <a:p>
            <a:pPr>
              <a:defRPr/>
            </a:pPr>
            <a:r>
              <a:rPr lang="ar-SA" dirty="0" smtClean="0"/>
              <a:t>.</a:t>
            </a:r>
            <a:endParaRPr lang="en-US" dirty="0"/>
          </a:p>
        </p:txBody>
      </p:sp>
      <p:pic>
        <p:nvPicPr>
          <p:cNvPr id="15364" name="Picture 3"/>
          <p:cNvPicPr>
            <a:picLocks noChangeAspect="1"/>
          </p:cNvPicPr>
          <p:nvPr/>
        </p:nvPicPr>
        <p:blipFill>
          <a:blip r:embed="rId2" cstate="print"/>
          <a:srcRect/>
          <a:stretch>
            <a:fillRect/>
          </a:stretch>
        </p:blipFill>
        <p:spPr bwMode="auto">
          <a:xfrm>
            <a:off x="785786" y="1785932"/>
            <a:ext cx="7361237" cy="27003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8072494" cy="1214428"/>
          </a:xfrm>
        </p:spPr>
        <p:txBody>
          <a:bodyPr>
            <a:normAutofit fontScale="90000"/>
          </a:bodyPr>
          <a:lstStyle/>
          <a:p>
            <a:pPr algn="ctr"/>
            <a:r>
              <a:rPr lang="ar-SA" sz="2200" b="1" dirty="0" smtClean="0"/>
              <a:t>العالم الياباني يوشينوري اوشيمي الحائز على جائزة نوبل في الطب عام 2016 لإكتشافه فائدة الصيام (التجويع المتقطع) في آلية الإلتهام الذاتي</a:t>
            </a:r>
            <a:br>
              <a:rPr lang="ar-SA" sz="2200" b="1" dirty="0" smtClean="0"/>
            </a:br>
            <a:r>
              <a:rPr lang="en-US" sz="2200" b="1" u="sng" dirty="0" smtClean="0">
                <a:hlinkClick r:id="rId2"/>
              </a:rPr>
              <a:t>Yoshinori </a:t>
            </a:r>
            <a:r>
              <a:rPr lang="en-US" sz="2200" b="1" u="sng" dirty="0" err="1" smtClean="0">
                <a:hlinkClick r:id="rId2"/>
              </a:rPr>
              <a:t>Ohsumi</a:t>
            </a:r>
            <a:r>
              <a:rPr lang="en-US" sz="2200" b="1" u="sng" dirty="0" smtClean="0">
                <a:hlinkClick r:id="rId2"/>
              </a:rPr>
              <a:t> Wins Nobel Prize In Medicine For His Work On </a:t>
            </a:r>
            <a:r>
              <a:rPr lang="en-US" sz="2200" b="1" u="sng" dirty="0" err="1" smtClean="0">
                <a:hlinkClick r:id="rId2"/>
              </a:rPr>
              <a:t>Autophagy</a:t>
            </a:r>
            <a:endParaRPr lang="ar-SA" sz="2200" b="1" dirty="0"/>
          </a:p>
        </p:txBody>
      </p:sp>
      <p:pic>
        <p:nvPicPr>
          <p:cNvPr id="4" name="Content Placeholder 3"/>
          <p:cNvPicPr>
            <a:picLocks noGrp="1" noChangeAspect="1"/>
          </p:cNvPicPr>
          <p:nvPr>
            <p:ph idx="1"/>
          </p:nvPr>
        </p:nvPicPr>
        <p:blipFill>
          <a:blip r:embed="rId3" cstate="print"/>
          <a:srcRect/>
          <a:stretch>
            <a:fillRect/>
          </a:stretch>
        </p:blipFill>
        <p:spPr bwMode="auto">
          <a:xfrm>
            <a:off x="857224" y="1571618"/>
            <a:ext cx="7858180" cy="35718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28596" y="142858"/>
            <a:ext cx="8286808" cy="785818"/>
          </a:xfrm>
        </p:spPr>
        <p:txBody>
          <a:bodyPr>
            <a:normAutofit fontScale="90000"/>
          </a:bodyPr>
          <a:lstStyle/>
          <a:p>
            <a:pPr lvl="0" algn="ctr"/>
            <a:r>
              <a:rPr lang="ar-SA" sz="4400" dirty="0" smtClean="0">
                <a:solidFill>
                  <a:schemeClr val="tx1"/>
                </a:solidFill>
                <a:latin typeface="Arial" pitchFamily="34" charset="0"/>
                <a:cs typeface="Arial" pitchFamily="34" charset="0"/>
              </a:rPr>
              <a:t/>
            </a:r>
            <a:br>
              <a:rPr lang="ar-SA" sz="4400" dirty="0" smtClean="0">
                <a:solidFill>
                  <a:schemeClr val="tx1"/>
                </a:solidFill>
                <a:latin typeface="Arial" pitchFamily="34" charset="0"/>
                <a:cs typeface="Arial" pitchFamily="34" charset="0"/>
              </a:rPr>
            </a:br>
            <a:r>
              <a:rPr lang="ar-SA" sz="4000" b="1" u="sng" dirty="0" smtClean="0">
                <a:solidFill>
                  <a:schemeClr val="tx1"/>
                </a:solidFill>
                <a:latin typeface="Times New Roman" pitchFamily="18" charset="0"/>
                <a:ea typeface="Calibri" pitchFamily="34" charset="0"/>
                <a:cs typeface="Times New Roman" pitchFamily="18" charset="0"/>
              </a:rPr>
              <a:t> إعجاز الصيام وجوائز نوبل في </a:t>
            </a:r>
            <a:r>
              <a:rPr lang="ar-SA" sz="4000" b="1" u="sng" dirty="0" smtClean="0">
                <a:solidFill>
                  <a:schemeClr val="tx1"/>
                </a:solidFill>
                <a:latin typeface="Times New Roman" pitchFamily="18" charset="0"/>
                <a:ea typeface="Calibri" pitchFamily="34" charset="0"/>
                <a:cs typeface="Times New Roman" pitchFamily="18" charset="0"/>
              </a:rPr>
              <a:t>الطب</a:t>
            </a:r>
            <a:endParaRPr lang="en-US" dirty="0"/>
          </a:p>
        </p:txBody>
      </p:sp>
      <p:sp>
        <p:nvSpPr>
          <p:cNvPr id="3" name="Rectangle 2"/>
          <p:cNvSpPr>
            <a:spLocks noGrp="1"/>
          </p:cNvSpPr>
          <p:nvPr>
            <p:ph sz="quarter" idx="13"/>
          </p:nvPr>
        </p:nvSpPr>
        <p:spPr>
          <a:xfrm>
            <a:off x="609600" y="1352551"/>
            <a:ext cx="3886200" cy="3148025"/>
          </a:xfrm>
        </p:spPr>
        <p:txBody>
          <a:bodyPr>
            <a:normAutofit/>
          </a:bodyPr>
          <a:lstStyle/>
          <a:p>
            <a:pPr marL="0" lvl="0" indent="0">
              <a:buNone/>
            </a:pPr>
            <a:r>
              <a:rPr lang="ar-SA" sz="2800" b="1" dirty="0" smtClean="0">
                <a:latin typeface="Times New Roman" pitchFamily="18" charset="0"/>
                <a:ea typeface="Calibri" pitchFamily="34" charset="0"/>
                <a:cs typeface="Times New Roman" pitchFamily="18" charset="0"/>
              </a:rPr>
              <a:t>أ.د. محمد جياد النعيمي.</a:t>
            </a:r>
          </a:p>
          <a:p>
            <a:pPr marL="0" lvl="0" indent="0">
              <a:buNone/>
            </a:pPr>
            <a:r>
              <a:rPr lang="ar-SA" sz="2800" dirty="0" smtClean="0">
                <a:latin typeface="Times New Roman" pitchFamily="18" charset="0"/>
                <a:ea typeface="Calibri" pitchFamily="34" charset="0"/>
                <a:cs typeface="Times New Roman" pitchFamily="18" charset="0"/>
              </a:rPr>
              <a:t> </a:t>
            </a:r>
            <a:r>
              <a:rPr lang="ar-SA" sz="2400" dirty="0" smtClean="0">
                <a:latin typeface="Times New Roman" pitchFamily="18" charset="0"/>
                <a:ea typeface="Calibri" pitchFamily="34" charset="0"/>
                <a:cs typeface="Times New Roman" pitchFamily="18" charset="0"/>
              </a:rPr>
              <a:t>دكتوراه وظائف أعضاء (بريطانيا</a:t>
            </a:r>
            <a:r>
              <a:rPr lang="ar-SA"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ea typeface="Calibri" pitchFamily="34" charset="0"/>
              <a:cs typeface="Times New Roman" pitchFamily="18" charset="0"/>
            </a:endParaRPr>
          </a:p>
          <a:p>
            <a:pPr marL="0" lvl="0" indent="0" algn="l">
              <a:buNone/>
            </a:pPr>
            <a:r>
              <a:rPr lang="en-US" sz="2400" dirty="0" smtClean="0">
                <a:latin typeface="Times New Roman" pitchFamily="18" charset="0"/>
                <a:ea typeface="Calibri" pitchFamily="34" charset="0"/>
                <a:cs typeface="Times New Roman" pitchFamily="18" charset="0"/>
              </a:rPr>
              <a:t>MD, PhD(UK)   </a:t>
            </a:r>
            <a:endParaRPr lang="ar-SA" sz="2400" dirty="0" smtClean="0">
              <a:latin typeface="Times New Roman" pitchFamily="18" charset="0"/>
              <a:ea typeface="Calibri" pitchFamily="34" charset="0"/>
              <a:cs typeface="Times New Roman" pitchFamily="18" charset="0"/>
            </a:endParaRPr>
          </a:p>
          <a:p>
            <a:pPr marL="0" lvl="0" indent="0">
              <a:buNone/>
            </a:pPr>
            <a:r>
              <a:rPr lang="ar-SA" sz="2400" dirty="0" smtClean="0">
                <a:latin typeface="Times New Roman" pitchFamily="18" charset="0"/>
                <a:ea typeface="Calibri" pitchFamily="34" charset="0"/>
                <a:cs typeface="Times New Roman" pitchFamily="18" charset="0"/>
              </a:rPr>
              <a:t> وباحث في الإعجاز الطبي </a:t>
            </a:r>
            <a:r>
              <a:rPr lang="ar-SA" sz="2400" smtClean="0">
                <a:latin typeface="Times New Roman" pitchFamily="18" charset="0"/>
                <a:ea typeface="Calibri" pitchFamily="34" charset="0"/>
                <a:cs typeface="Times New Roman" pitchFamily="18" charset="0"/>
              </a:rPr>
              <a:t>في </a:t>
            </a:r>
            <a:r>
              <a:rPr lang="ar-SA" sz="2400" smtClean="0">
                <a:latin typeface="Times New Roman" pitchFamily="18" charset="0"/>
                <a:ea typeface="Calibri" pitchFamily="34" charset="0"/>
                <a:cs typeface="Times New Roman" pitchFamily="18" charset="0"/>
              </a:rPr>
              <a:t>القرآن</a:t>
            </a:r>
            <a:r>
              <a:rPr lang="ar-SA" sz="2400">
                <a:latin typeface="Times New Roman" pitchFamily="18" charset="0"/>
                <a:ea typeface="Calibri" pitchFamily="34" charset="0"/>
                <a:cs typeface="Times New Roman" pitchFamily="18" charset="0"/>
              </a:rPr>
              <a:t> الكريم</a:t>
            </a:r>
            <a:r>
              <a:rPr lang="ar-SA" sz="2400" smtClean="0">
                <a:latin typeface="Times New Roman" pitchFamily="18" charset="0"/>
                <a:ea typeface="Calibri" pitchFamily="34" charset="0"/>
                <a:cs typeface="Times New Roman" pitchFamily="18" charset="0"/>
              </a:rPr>
              <a:t> </a:t>
            </a:r>
            <a:r>
              <a:rPr lang="ar-SA" sz="2400" dirty="0">
                <a:latin typeface="Times New Roman" pitchFamily="18" charset="0"/>
                <a:ea typeface="Calibri" pitchFamily="34" charset="0"/>
                <a:cs typeface="Times New Roman" pitchFamily="18" charset="0"/>
              </a:rPr>
              <a:t>والسنة المطهرة.</a:t>
            </a:r>
            <a:endParaRPr lang="ar-SA" sz="2400" dirty="0" smtClean="0">
              <a:latin typeface="Times New Roman" pitchFamily="18" charset="0"/>
              <a:ea typeface="Calibri" pitchFamily="34" charset="0"/>
              <a:cs typeface="Times New Roman" pitchFamily="18" charset="0"/>
            </a:endParaRPr>
          </a:p>
          <a:p>
            <a:pPr marL="0" lvl="0" indent="0">
              <a:buNone/>
            </a:pPr>
            <a:r>
              <a:rPr lang="ar-SA" sz="2400" dirty="0" smtClean="0">
                <a:latin typeface="Times New Roman" pitchFamily="18" charset="0"/>
                <a:ea typeface="Calibri" pitchFamily="34" charset="0"/>
                <a:cs typeface="Times New Roman" pitchFamily="18" charset="0"/>
              </a:rPr>
              <a:t> (كلية الغد الدولية. نجران. المملكة العربية السعودية.)</a:t>
            </a:r>
            <a:endParaRPr lang="en-US" sz="2400" dirty="0" smtClean="0">
              <a:latin typeface="Arial" pitchFamily="34" charset="0"/>
              <a:cs typeface="Arial" pitchFamily="34" charset="0"/>
            </a:endParaRPr>
          </a:p>
          <a:p>
            <a:pPr marL="0" indent="0">
              <a:buNone/>
            </a:pPr>
            <a:endParaRPr lang="en-US" dirty="0"/>
          </a:p>
        </p:txBody>
      </p:sp>
      <p:sp>
        <p:nvSpPr>
          <p:cNvPr id="4" name="Rectangle 3"/>
          <p:cNvSpPr>
            <a:spLocks noGrp="1"/>
          </p:cNvSpPr>
          <p:nvPr>
            <p:ph sz="quarter" idx="14"/>
          </p:nvPr>
        </p:nvSpPr>
        <p:spPr>
          <a:xfrm>
            <a:off x="4844901" y="1352549"/>
            <a:ext cx="3886200" cy="3290903"/>
          </a:xfrm>
        </p:spPr>
        <p:txBody>
          <a:bodyPr>
            <a:normAutofit fontScale="92500" lnSpcReduction="10000"/>
          </a:bodyPr>
          <a:lstStyle/>
          <a:p>
            <a:pPr marL="0" lvl="0" indent="0">
              <a:buNone/>
            </a:pPr>
            <a:r>
              <a:rPr lang="ar-SA" sz="2400" b="1" dirty="0" smtClean="0">
                <a:latin typeface="Times New Roman" pitchFamily="18" charset="0"/>
                <a:ea typeface="Calibri" pitchFamily="34" charset="0"/>
                <a:cs typeface="Times New Roman" pitchFamily="18" charset="0"/>
              </a:rPr>
              <a:t>أ.د. محمد جميل الحبال.</a:t>
            </a:r>
          </a:p>
          <a:p>
            <a:pPr marL="0" lvl="0" indent="0">
              <a:buNone/>
            </a:pPr>
            <a:r>
              <a:rPr lang="ar-SA" sz="2400" dirty="0" smtClean="0">
                <a:latin typeface="Times New Roman" pitchFamily="18" charset="0"/>
                <a:ea typeface="Calibri" pitchFamily="34" charset="0"/>
                <a:cs typeface="Times New Roman" pitchFamily="18" charset="0"/>
              </a:rPr>
              <a:t> استشاري الطب الباطني. </a:t>
            </a:r>
          </a:p>
          <a:p>
            <a:pPr marL="0" lvl="0" indent="0">
              <a:buNone/>
            </a:pPr>
            <a:r>
              <a:rPr lang="ar-SA" sz="2400" dirty="0" smtClean="0">
                <a:latin typeface="Times New Roman" pitchFamily="18" charset="0"/>
                <a:ea typeface="Calibri" pitchFamily="34" charset="0"/>
                <a:cs typeface="Times New Roman" pitchFamily="18" charset="0"/>
              </a:rPr>
              <a:t>عضو وزميل الكليات الطبية الملكية البريطانية </a:t>
            </a:r>
            <a:r>
              <a:rPr lang="en-GB" sz="2400" dirty="0" smtClean="0">
                <a:latin typeface="Times New Roman" pitchFamily="18" charset="0"/>
                <a:ea typeface="Calibri" pitchFamily="34" charset="0"/>
                <a:cs typeface="Times New Roman" pitchFamily="18" charset="0"/>
              </a:rPr>
              <a:t>MRCP (UK), FRCP(London)</a:t>
            </a:r>
            <a:endParaRPr lang="ar-SA" sz="2400" dirty="0" smtClean="0">
              <a:latin typeface="Times New Roman" pitchFamily="18" charset="0"/>
              <a:ea typeface="Calibri" pitchFamily="34" charset="0"/>
              <a:cs typeface="Times New Roman" pitchFamily="18" charset="0"/>
            </a:endParaRPr>
          </a:p>
          <a:p>
            <a:pPr marL="0" lvl="0" indent="0">
              <a:buNone/>
            </a:pPr>
            <a:r>
              <a:rPr lang="ar-SA" sz="2400" dirty="0" smtClean="0">
                <a:latin typeface="Times New Roman" pitchFamily="18" charset="0"/>
                <a:ea typeface="Calibri" pitchFamily="34" charset="0"/>
                <a:cs typeface="Times New Roman" pitchFamily="18" charset="0"/>
              </a:rPr>
              <a:t>وباحث في الاعجاز الطبي في </a:t>
            </a:r>
            <a:r>
              <a:rPr lang="ar-SA" sz="2400" dirty="0" smtClean="0">
                <a:latin typeface="Times New Roman" pitchFamily="18" charset="0"/>
                <a:ea typeface="Calibri" pitchFamily="34" charset="0"/>
                <a:cs typeface="Times New Roman" pitchFamily="18" charset="0"/>
              </a:rPr>
              <a:t>القرآن</a:t>
            </a:r>
            <a:r>
              <a:rPr lang="en-GB" sz="2400" dirty="0" smtClean="0">
                <a:latin typeface="Times New Roman" pitchFamily="18" charset="0"/>
                <a:ea typeface="Calibri" pitchFamily="34" charset="0"/>
                <a:cs typeface="Times New Roman" pitchFamily="18" charset="0"/>
              </a:rPr>
              <a:t> </a:t>
            </a:r>
            <a:r>
              <a:rPr lang="ar-SA" sz="2400" dirty="0" smtClean="0">
                <a:latin typeface="Times New Roman" pitchFamily="18" charset="0"/>
                <a:ea typeface="Calibri" pitchFamily="34" charset="0"/>
                <a:cs typeface="Times New Roman" pitchFamily="18" charset="0"/>
              </a:rPr>
              <a:t> الكريم والسنة المطهرة.</a:t>
            </a:r>
            <a:endParaRPr lang="ar-SA" sz="2400" dirty="0" smtClean="0">
              <a:latin typeface="Times New Roman" pitchFamily="18" charset="0"/>
              <a:ea typeface="Calibri" pitchFamily="34" charset="0"/>
              <a:cs typeface="Times New Roman" pitchFamily="18" charset="0"/>
            </a:endParaRPr>
          </a:p>
          <a:p>
            <a:pPr marL="0" lvl="0" indent="0">
              <a:buNone/>
            </a:pPr>
            <a:r>
              <a:rPr lang="ar-SA" sz="2400" dirty="0" smtClean="0">
                <a:latin typeface="Times New Roman" pitchFamily="18" charset="0"/>
                <a:ea typeface="Calibri" pitchFamily="34" charset="0"/>
                <a:cs typeface="Times New Roman" pitchFamily="18" charset="0"/>
              </a:rPr>
              <a:t> (مجمع الدكتور عادل الدايل الطبي </a:t>
            </a:r>
            <a:r>
              <a:rPr lang="ar-SA" sz="2400" dirty="0" smtClean="0">
                <a:latin typeface="Times New Roman" pitchFamily="18" charset="0"/>
                <a:cs typeface="Times New Roman" pitchFamily="18" charset="0"/>
              </a:rPr>
              <a:t>الدمام. المملكة العربية السعودية)</a:t>
            </a:r>
            <a:endParaRPr lang="ar-SA" sz="2400" dirty="0" smtClean="0">
              <a:latin typeface="Arial" pitchFamily="34" charset="0"/>
              <a:cs typeface="Arial" pitchFamily="34" charset="0"/>
            </a:endParaRPr>
          </a:p>
          <a:p>
            <a:pPr marL="0" indent="0">
              <a:buNone/>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4- الصيام يقوي المناعة ويقاوم الالتهابات</a:t>
            </a:r>
            <a:endParaRPr lang="ar-SA" sz="3600" b="1" dirty="0"/>
          </a:p>
        </p:txBody>
      </p:sp>
      <p:sp>
        <p:nvSpPr>
          <p:cNvPr id="3" name="Content Placeholder 2"/>
          <p:cNvSpPr>
            <a:spLocks noGrp="1"/>
          </p:cNvSpPr>
          <p:nvPr>
            <p:ph sz="quarter" idx="13"/>
          </p:nvPr>
        </p:nvSpPr>
        <p:spPr>
          <a:xfrm>
            <a:off x="609600" y="1352550"/>
            <a:ext cx="8177242" cy="3790949"/>
          </a:xfrm>
        </p:spPr>
        <p:txBody>
          <a:bodyPr>
            <a:normAutofit fontScale="40000" lnSpcReduction="20000"/>
          </a:bodyPr>
          <a:lstStyle/>
          <a:p>
            <a:r>
              <a:rPr lang="ar-SA" sz="3800" dirty="0" smtClean="0"/>
              <a:t>1- الصيام المتقطع هو منظم رائع للجهاز المناعي لأنه يتحكم في كمية السيتوكينات الالتهابية التي تطلق في الجسم.  حيث ان اثنين من السيتوكينات الرئيسية </a:t>
            </a:r>
            <a:r>
              <a:rPr lang="en-US" sz="3800" dirty="0" smtClean="0"/>
              <a:t>Interleukin-6</a:t>
            </a:r>
            <a:r>
              <a:rPr lang="ar-SA" sz="3800" dirty="0" smtClean="0"/>
              <a:t> و </a:t>
            </a:r>
            <a:r>
              <a:rPr lang="en-US" sz="3800" dirty="0" err="1" smtClean="0"/>
              <a:t>Numrosis</a:t>
            </a:r>
            <a:r>
              <a:rPr lang="en-US" sz="3800" dirty="0" smtClean="0"/>
              <a:t> Factor Alpha</a:t>
            </a:r>
            <a:r>
              <a:rPr lang="ar-SA" sz="3800" dirty="0" smtClean="0"/>
              <a:t> تعزز الاستجابة الالتهابية في الجسم. وقد أظهرت الدراسات أن الصيام يقلل من إطلاق هذه الوسطاء الالتهابية. إن تعديل نظام المناعة الذي يوفره الصيام المتقطع قد يكون مفيدًا أيضًا إذا كنت تعاني من حساسية متوسطة إلى شديدة. حيث ان الصيام يقلل من أضرار الجذور الحرة لذا فانه يقلل من الأضرار التأكسدية والالتهابات ، ويحسن عملية التمثيل الغذائي للطاقة ، ويعزز الحماية الخلوية وكذلك يمنع تكوين الخلايا السرطانية [7] [</a:t>
            </a:r>
            <a:r>
              <a:rPr lang="en-US" sz="3800" dirty="0" smtClean="0"/>
              <a:t>37</a:t>
            </a:r>
            <a:r>
              <a:rPr lang="ar-SA" sz="3800" dirty="0" smtClean="0"/>
              <a:t>] [</a:t>
            </a:r>
            <a:r>
              <a:rPr lang="en-US" sz="3800" dirty="0" smtClean="0"/>
              <a:t>48</a:t>
            </a:r>
            <a:r>
              <a:rPr lang="ar-SA" sz="3800" dirty="0" smtClean="0"/>
              <a:t>, </a:t>
            </a:r>
            <a:r>
              <a:rPr lang="en-US" sz="3800" dirty="0" smtClean="0"/>
              <a:t>49</a:t>
            </a:r>
            <a:r>
              <a:rPr lang="ar-SA" sz="3800" dirty="0" smtClean="0"/>
              <a:t>].</a:t>
            </a:r>
            <a:endParaRPr lang="en-US" sz="3800" dirty="0" smtClean="0"/>
          </a:p>
          <a:p>
            <a:pPr marL="0" indent="0">
              <a:buNone/>
            </a:pPr>
            <a:endParaRPr lang="en-US" sz="3800" dirty="0" smtClean="0"/>
          </a:p>
          <a:p>
            <a:r>
              <a:rPr lang="ar-SA" sz="3800" dirty="0" smtClean="0"/>
              <a:t>2- إن الأبحاث الجديدة كشفت فائدة أخرى للصيام. حيث يمكن أن يؤدي إلى تجديد الخلايا الجذعية للمساعدة في إعادة تشغيل أجهزة المناعة التالفة وتكوين عوضا عنها خلايا مناعية جديدة نشطة [50] وكشف بحث آخر أن "الصيام لمدة لا تزيد عن ثلاثة أيام يمكن أن يؤدي إلى تجديد النظام المناعي بأكمله ، حتى في كبار السن [51]. </a:t>
            </a:r>
            <a:r>
              <a:rPr lang="en-US" sz="3800" dirty="0" smtClean="0"/>
              <a:t>  </a:t>
            </a:r>
            <a:endParaRPr lang="ar-SA" sz="3800" dirty="0" smtClean="0"/>
          </a:p>
          <a:p>
            <a:endParaRPr lang="en-US" sz="3800" dirty="0" smtClean="0"/>
          </a:p>
          <a:p>
            <a:r>
              <a:rPr lang="ar-SA" sz="3800" b="1" dirty="0" smtClean="0"/>
              <a:t>لذلك نلاحظ في الطبيعة، عندما تمرض الحيوانات تتوقف عن الأكل وتركز بدلاً من ذلك على الاسترخاء. هذه هي الغريزة البدائية لتقليل الضغط على نظامها الداخلي حتى يتمكن الجسم من محاربة العدوى. حيث تسمح هذه الآلية الطبيعية للحيوان بتركيز جميع أنظمة الطاقة الداخلية نحو المناعة. أما عند البشر فهم النوع الوحيد الذي غالبا ما يبحث عن المزيد من الطعام في أوقات المرض!</a:t>
            </a:r>
            <a:endParaRPr lang="en-US" sz="3800" b="1" dirty="0" smtClean="0"/>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4- الصيام يقوي المناعة ويقاوم الالتهابات/ بقية</a:t>
            </a:r>
            <a:endParaRPr lang="ar-SA" sz="3600" b="1" dirty="0"/>
          </a:p>
        </p:txBody>
      </p:sp>
      <p:sp>
        <p:nvSpPr>
          <p:cNvPr id="3" name="Content Placeholder 2"/>
          <p:cNvSpPr>
            <a:spLocks noGrp="1"/>
          </p:cNvSpPr>
          <p:nvPr>
            <p:ph sz="quarter" idx="13"/>
          </p:nvPr>
        </p:nvSpPr>
        <p:spPr>
          <a:xfrm>
            <a:off x="609600" y="1352551"/>
            <a:ext cx="8034366" cy="3268624"/>
          </a:xfrm>
        </p:spPr>
        <p:txBody>
          <a:bodyPr>
            <a:normAutofit fontScale="85000" lnSpcReduction="20000"/>
          </a:bodyPr>
          <a:lstStyle/>
          <a:p>
            <a:r>
              <a:rPr lang="ar-SA" dirty="0" smtClean="0"/>
              <a:t>3- الصيام يحفزعملية الالتهام الذاتي ، حيث يقوم الجسم بتفتيت الخلايا القديمة المتضررة ، وتطوير الخلايا بشكل غير طبيعي لإعادة تدوير الطاقة. </a:t>
            </a:r>
            <a:r>
              <a:rPr lang="ar-SA" dirty="0"/>
              <a:t>إ</a:t>
            </a:r>
            <a:r>
              <a:rPr lang="ar-SA" dirty="0" smtClean="0"/>
              <a:t>ن عملية الالتهام الذاتي هي جزء من نظام المناعة الفطرية وتستخدم مستقبلات التعرف على الأنماط لتحديد غزوات الخلايا الفيروسية. </a:t>
            </a:r>
          </a:p>
          <a:p>
            <a:r>
              <a:rPr lang="ar-SA" dirty="0" smtClean="0"/>
              <a:t>الصيام المتقطع يحفز عمليات الإلتهام الذاتية التي تقيد الالتهابات الفيروسية وتكاثر الطفيليات داخل الخلايا. وهذه العملية التقويضية (الهدمية) </a:t>
            </a:r>
            <a:r>
              <a:rPr lang="en-US" dirty="0" smtClean="0"/>
              <a:t>catabolic process</a:t>
            </a:r>
            <a:r>
              <a:rPr lang="ar-SA" dirty="0" smtClean="0"/>
              <a:t> وتساعد الجسم على تخليص نفسه من مسببات الأمراض داخل الخلايا وكذلك نمو الخلايا السرطانية غير الطبيعية. وهي مهمة ايضا في حماية الدماغ من السموم والالتهابات المزمنة وكذلك النمو غير الطبيعي للخلايا [</a:t>
            </a:r>
            <a:r>
              <a:rPr lang="en-US" dirty="0" smtClean="0"/>
              <a:t>52</a:t>
            </a:r>
            <a:r>
              <a:rPr lang="ar-SA" b="1" dirty="0" smtClean="0"/>
              <a:t>-</a:t>
            </a:r>
            <a:r>
              <a:rPr lang="en-US" dirty="0" smtClean="0"/>
              <a:t>55</a:t>
            </a:r>
            <a:r>
              <a:rPr lang="ar-SA" dirty="0" smtClean="0"/>
              <a:t>].</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8153400" cy="1214428"/>
          </a:xfrm>
        </p:spPr>
        <p:txBody>
          <a:bodyPr>
            <a:normAutofit/>
          </a:bodyPr>
          <a:lstStyle/>
          <a:p>
            <a:pPr algn="r"/>
            <a:r>
              <a:rPr lang="ar-SA" sz="2800" b="1" dirty="0" smtClean="0">
                <a:solidFill>
                  <a:schemeClr val="accent2"/>
                </a:solidFill>
              </a:rPr>
              <a:t>بحث تأثير الصيام في رمضان على عدد وفعالية الكريات الدموية البيضاء وزيادة كفاءتها وصولا لتعزيز المناعة والمنشور عام 1995</a:t>
            </a:r>
            <a:endParaRPr lang="ar-SA" sz="2800" b="1" dirty="0">
              <a:solidFill>
                <a:schemeClr val="accent2"/>
              </a:solidFill>
            </a:endParaRPr>
          </a:p>
        </p:txBody>
      </p:sp>
      <p:pic>
        <p:nvPicPr>
          <p:cNvPr id="1026" name="Picture 2"/>
          <p:cNvPicPr>
            <a:picLocks noGrp="1" noChangeAspect="1" noChangeArrowheads="1"/>
          </p:cNvPicPr>
          <p:nvPr>
            <p:ph sz="quarter" idx="14"/>
          </p:nvPr>
        </p:nvPicPr>
        <p:blipFill>
          <a:blip r:embed="rId2" cstate="print"/>
          <a:srcRect/>
          <a:stretch>
            <a:fillRect/>
          </a:stretch>
        </p:blipFill>
        <p:spPr bwMode="auto">
          <a:xfrm>
            <a:off x="2285984" y="1285874"/>
            <a:ext cx="4286280" cy="371476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 5- تأثير الصيام على الوزن</a:t>
            </a:r>
            <a:endParaRPr lang="ar-SA" sz="3600" b="1" dirty="0"/>
          </a:p>
        </p:txBody>
      </p:sp>
      <p:sp>
        <p:nvSpPr>
          <p:cNvPr id="3" name="Content Placeholder 2"/>
          <p:cNvSpPr>
            <a:spLocks noGrp="1"/>
          </p:cNvSpPr>
          <p:nvPr>
            <p:ph sz="quarter" idx="13"/>
          </p:nvPr>
        </p:nvSpPr>
        <p:spPr>
          <a:xfrm>
            <a:off x="609600" y="1352550"/>
            <a:ext cx="8177242" cy="3505215"/>
          </a:xfrm>
        </p:spPr>
        <p:txBody>
          <a:bodyPr>
            <a:normAutofit fontScale="55000" lnSpcReduction="20000"/>
          </a:bodyPr>
          <a:lstStyle/>
          <a:p>
            <a:r>
              <a:rPr lang="ar-SA" dirty="0" smtClean="0"/>
              <a:t>على الرغم بان العديد من الدراسات وثقت النقصان في وزن الجسم عند الصيام في شهر رمضان [26] [56-60]. إلا أن بعض الدراسات أظهرت أن صيام رمضان ليس له تأثير على وزن الجسم أو مؤشر كتلة الجسم [</a:t>
            </a:r>
            <a:r>
              <a:rPr lang="en-US" dirty="0" smtClean="0"/>
              <a:t>61</a:t>
            </a:r>
            <a:r>
              <a:rPr lang="ar-SA" dirty="0" smtClean="0"/>
              <a:t>-63]. </a:t>
            </a:r>
            <a:endParaRPr lang="en-US" dirty="0" smtClean="0"/>
          </a:p>
          <a:p>
            <a:r>
              <a:rPr lang="ar-SA" dirty="0" smtClean="0"/>
              <a:t>إذ أن وزن الجسم في فترة الصيام يعتمد على عامل آخر مهم, وهو كمية الطاقة المتناولة خلال الصيام. فإذا إزدادت كمية الطاقة المتناولة بعد الإفطار وخلال الليل فإن هذا سوف لن يؤدي الى فقدان في وزن الجسم.</a:t>
            </a:r>
            <a:endParaRPr lang="en-US" dirty="0" smtClean="0"/>
          </a:p>
          <a:p>
            <a:r>
              <a:rPr lang="ar-SA" dirty="0" smtClean="0"/>
              <a:t>وقد لوحظ في دراسة حديثة (2017) أن الصيام المتناوب </a:t>
            </a:r>
            <a:r>
              <a:rPr lang="en-US" dirty="0" smtClean="0"/>
              <a:t>intermittent fasting</a:t>
            </a:r>
            <a:r>
              <a:rPr lang="ar-SA" dirty="0" smtClean="0"/>
              <a:t>  قد يكون تدخلاً غذائياً آمناً ومقبولاً في مرضى السكري –النوع الثاني </a:t>
            </a:r>
            <a:r>
              <a:rPr lang="en-US" dirty="0" smtClean="0"/>
              <a:t>T2DM</a:t>
            </a:r>
            <a:r>
              <a:rPr lang="ar-SA" dirty="0" smtClean="0"/>
              <a:t> والذي يحسن النتائج الرئيسية بما في ذلك وزن الجسم ، ونسبة الجلوكوز الصائم وبعد الأكل [26]</a:t>
            </a:r>
            <a:r>
              <a:rPr lang="en-US" dirty="0" smtClean="0"/>
              <a:t> fasting and postprandial glucose </a:t>
            </a:r>
            <a:r>
              <a:rPr lang="ar-SA" dirty="0" smtClean="0"/>
              <a:t>.</a:t>
            </a:r>
            <a:endParaRPr lang="en-US" dirty="0" smtClean="0"/>
          </a:p>
          <a:p>
            <a:r>
              <a:rPr lang="ar-SA" dirty="0" smtClean="0"/>
              <a:t>وقد أوضحت دراسة حديثة  أيضا (2016) بأن فقدان الوزن خلال صيام شهر رمضان عند الأفراد الأصحاء كان فعله ناتج بصورة رئيسية على هدم واستهلاك الشحوم المخزنة في الجسم، إذ لم يتم إطلاق حالة الهدم التي ترتبط بالبروتينات (وخاصة العضلات) خلال الصيام [60]. </a:t>
            </a:r>
          </a:p>
          <a:p>
            <a:r>
              <a:rPr lang="ar-SA" dirty="0" smtClean="0"/>
              <a:t>اكتشف حديثا هرمون اللبتين </a:t>
            </a:r>
            <a:r>
              <a:rPr lang="en-US" dirty="0" err="1" smtClean="0"/>
              <a:t>Leptin</a:t>
            </a:r>
            <a:r>
              <a:rPr lang="ar-SA" dirty="0" smtClean="0"/>
              <a:t> الذي يعمل على زيادة تخزين الشحوم في خلايا الجسم. </a:t>
            </a:r>
            <a:r>
              <a:rPr lang="ar-SA" b="1" dirty="0" smtClean="0"/>
              <a:t>ولوحظ بان هذا الهرمون ينخفض الى النصف او اكثر عند الصيام وهذا يعزز تاثير الصيام على فقدان الوزن في شهر رمضان والناتج من تكسر وتحلل الشحوم بصورة رئيسية [66,65]. </a:t>
            </a:r>
            <a:endParaRPr lang="en-US" b="1" dirty="0" smtClean="0"/>
          </a:p>
          <a:p>
            <a:endParaRPr lang="ar-SA"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6- الصيام والتحرير الذاتي للماء</a:t>
            </a:r>
            <a:endParaRPr lang="ar-SA" dirty="0"/>
          </a:p>
        </p:txBody>
      </p:sp>
      <p:sp>
        <p:nvSpPr>
          <p:cNvPr id="10" name="Content Placeholder 9"/>
          <p:cNvSpPr>
            <a:spLocks noGrp="1"/>
          </p:cNvSpPr>
          <p:nvPr>
            <p:ph sz="quarter" idx="13"/>
          </p:nvPr>
        </p:nvSpPr>
        <p:spPr/>
        <p:txBody>
          <a:bodyPr>
            <a:normAutofit/>
          </a:bodyPr>
          <a:lstStyle/>
          <a:p>
            <a:r>
              <a:rPr lang="ar-SA" sz="2200" b="1" dirty="0" smtClean="0"/>
              <a:t>والجدير بالذكر: ما وثقة الحبال وجماعته  في بحث نشر عام 1992</a:t>
            </a:r>
            <a:r>
              <a:rPr lang="en-GB" sz="2200" b="1" dirty="0" smtClean="0"/>
              <a:t> </a:t>
            </a:r>
            <a:r>
              <a:rPr lang="ar-SA" sz="2200" b="1" dirty="0" smtClean="0"/>
              <a:t>في مجلة طبية امريكية </a:t>
            </a:r>
            <a:r>
              <a:rPr lang="en-GB" sz="2200" b="1" dirty="0" smtClean="0"/>
              <a:t>JIMA</a:t>
            </a:r>
            <a:r>
              <a:rPr lang="ar-SA" sz="2200" b="1" dirty="0" smtClean="0"/>
              <a:t> والذي وضح بان هدم الغليكوجين الكبدي</a:t>
            </a:r>
            <a:r>
              <a:rPr lang="en-GB" sz="2200" b="1" dirty="0" err="1" smtClean="0"/>
              <a:t>Glycogenolysis</a:t>
            </a:r>
            <a:r>
              <a:rPr lang="en-GB" sz="2200" b="1" dirty="0" smtClean="0"/>
              <a:t> </a:t>
            </a:r>
            <a:r>
              <a:rPr lang="ar-SA" sz="2200" b="1" dirty="0" smtClean="0"/>
              <a:t> يساعد من الانتاج الداخلي للماء والذي يساهم في تثبيت تركيز/ اوزموزية </a:t>
            </a:r>
            <a:r>
              <a:rPr lang="en-US" sz="2200" b="1" dirty="0" err="1" smtClean="0"/>
              <a:t>Osmolarity</a:t>
            </a:r>
            <a:r>
              <a:rPr lang="ar-SA" sz="2200" b="1" dirty="0" smtClean="0"/>
              <a:t> الدم  والبول بمعدلاتها الطبيعية على الرغم من فقدان الجسم للسوائل وخاصة اذا كان الصيام في ايام الصيف</a:t>
            </a:r>
            <a:r>
              <a:rPr lang="en-US" sz="2200" b="1" dirty="0" smtClean="0"/>
              <a:t> </a:t>
            </a:r>
            <a:r>
              <a:rPr lang="ar-SA" sz="2200" b="1" dirty="0" smtClean="0"/>
              <a:t>حيث ان تحلل 1 غرام </a:t>
            </a:r>
            <a:r>
              <a:rPr lang="ar-SA" sz="2200" b="1" dirty="0"/>
              <a:t>من </a:t>
            </a:r>
            <a:r>
              <a:rPr lang="ar-SA" sz="2200" b="1" dirty="0" smtClean="0"/>
              <a:t>الغليكوجين يحرر 4 غرامات من الماء! وذلك في دراسة سريرية اجريت على 22 صائما </a:t>
            </a:r>
            <a:r>
              <a:rPr lang="ar-SA" sz="2200" b="1" dirty="0"/>
              <a:t>أ</a:t>
            </a:r>
            <a:r>
              <a:rPr lang="ar-SA" sz="2200" b="1" dirty="0" smtClean="0"/>
              <a:t>صحاء في رمضان الموافق لشهر ايار/حزيران 1987[64].</a:t>
            </a:r>
          </a:p>
          <a:p>
            <a:pPr marL="0" indent="0">
              <a:buNone/>
            </a:pPr>
            <a:endParaRPr lang="ar-SA" b="1" dirty="0" smtClean="0"/>
          </a:p>
          <a:p>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142990"/>
          </a:xfrm>
        </p:spPr>
        <p:txBody>
          <a:bodyPr>
            <a:normAutofit/>
          </a:bodyPr>
          <a:lstStyle/>
          <a:p>
            <a:pPr algn="r"/>
            <a:r>
              <a:rPr lang="ar-SA" sz="3200" dirty="0" smtClean="0">
                <a:solidFill>
                  <a:schemeClr val="accent2"/>
                </a:solidFill>
              </a:rPr>
              <a:t>تأثير الصيام في رمضان بالمحافظة على تركيز مصل الدم والبول من خلال التحرير الذاتي للماء </a:t>
            </a:r>
            <a:endParaRPr lang="ar-SA" sz="3200" dirty="0">
              <a:solidFill>
                <a:schemeClr val="accent2"/>
              </a:solidFill>
            </a:endParaRPr>
          </a:p>
        </p:txBody>
      </p:sp>
      <p:pic>
        <p:nvPicPr>
          <p:cNvPr id="2050" name="Picture 2"/>
          <p:cNvPicPr>
            <a:picLocks noGrp="1" noChangeAspect="1" noChangeArrowheads="1"/>
          </p:cNvPicPr>
          <p:nvPr>
            <p:ph sz="quarter" idx="13"/>
          </p:nvPr>
        </p:nvPicPr>
        <p:blipFill>
          <a:blip r:embed="rId2" cstate="print"/>
          <a:srcRect/>
          <a:stretch>
            <a:fillRect/>
          </a:stretch>
        </p:blipFill>
        <p:spPr bwMode="auto">
          <a:xfrm>
            <a:off x="785786" y="1357304"/>
            <a:ext cx="7143800" cy="362585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071552"/>
          </a:xfrm>
        </p:spPr>
        <p:txBody>
          <a:bodyPr>
            <a:noAutofit/>
          </a:bodyPr>
          <a:lstStyle/>
          <a:p>
            <a:pPr algn="r"/>
            <a:r>
              <a:rPr lang="ar-SA" sz="3600" dirty="0" smtClean="0">
                <a:solidFill>
                  <a:schemeClr val="accent2"/>
                </a:solidFill>
              </a:rPr>
              <a:t>تغير تركيز/ ازموزية البول خلال صيام رمضان ورجوعه الى معدلاته الطبيعية في نهاية الشهر</a:t>
            </a:r>
            <a:endParaRPr lang="ar-SA" sz="3600" dirty="0">
              <a:solidFill>
                <a:schemeClr val="accent2"/>
              </a:solidFill>
            </a:endParaRPr>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1000100" y="1352550"/>
            <a:ext cx="7143800" cy="37909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20118" cy="1071552"/>
          </a:xfrm>
        </p:spPr>
        <p:txBody>
          <a:bodyPr>
            <a:noAutofit/>
          </a:bodyPr>
          <a:lstStyle/>
          <a:p>
            <a:pPr algn="r"/>
            <a:r>
              <a:rPr lang="ar-SA" sz="3600" dirty="0" smtClean="0">
                <a:solidFill>
                  <a:schemeClr val="accent2"/>
                </a:solidFill>
              </a:rPr>
              <a:t>تغير تركيز/ اوزموزية  مصل الدم خلال صيام رمضان ورجوعه الى معدلاته الطبيعية في نهاية الشهر</a:t>
            </a:r>
            <a:endParaRPr lang="ar-SA" sz="3600" dirty="0">
              <a:solidFill>
                <a:schemeClr val="accent2"/>
              </a:solidFill>
            </a:endParaRPr>
          </a:p>
        </p:txBody>
      </p:sp>
      <p:pic>
        <p:nvPicPr>
          <p:cNvPr id="4098" name="Picture 2"/>
          <p:cNvPicPr>
            <a:picLocks noGrp="1" noChangeAspect="1" noChangeArrowheads="1"/>
          </p:cNvPicPr>
          <p:nvPr>
            <p:ph sz="quarter" idx="13"/>
          </p:nvPr>
        </p:nvPicPr>
        <p:blipFill>
          <a:blip r:embed="rId2" cstate="print"/>
          <a:srcRect/>
          <a:stretch>
            <a:fillRect/>
          </a:stretch>
        </p:blipFill>
        <p:spPr bwMode="auto">
          <a:xfrm>
            <a:off x="1071538" y="1352550"/>
            <a:ext cx="7358114" cy="365219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solidFill>
                  <a:srgbClr val="FF0000"/>
                </a:solidFill>
              </a:rPr>
              <a:t> تتشرف جائزة نوبل بمعجزة الصيام</a:t>
            </a:r>
            <a:endParaRPr lang="ar-SA" sz="3600" b="1" dirty="0">
              <a:solidFill>
                <a:srgbClr val="FF0000"/>
              </a:solidFill>
            </a:endParaRPr>
          </a:p>
        </p:txBody>
      </p:sp>
      <p:sp>
        <p:nvSpPr>
          <p:cNvPr id="3" name="Content Placeholder 2"/>
          <p:cNvSpPr>
            <a:spLocks noGrp="1"/>
          </p:cNvSpPr>
          <p:nvPr>
            <p:ph sz="quarter" idx="13"/>
          </p:nvPr>
        </p:nvSpPr>
        <p:spPr>
          <a:xfrm>
            <a:off x="609600" y="1352551"/>
            <a:ext cx="7891490" cy="3268624"/>
          </a:xfrm>
        </p:spPr>
        <p:txBody>
          <a:bodyPr>
            <a:normAutofit fontScale="62500" lnSpcReduction="20000"/>
          </a:bodyPr>
          <a:lstStyle/>
          <a:p>
            <a:r>
              <a:rPr lang="ar-SA" dirty="0" smtClean="0"/>
              <a:t>1- عام 1912 حصل </a:t>
            </a:r>
            <a:r>
              <a:rPr lang="ar-SA" b="1" dirty="0" smtClean="0"/>
              <a:t>الدكتور ألكسيس كاريل</a:t>
            </a:r>
            <a:r>
              <a:rPr lang="ar-SA" dirty="0" smtClean="0"/>
              <a:t> </a:t>
            </a:r>
            <a:r>
              <a:rPr lang="en-US" dirty="0" smtClean="0"/>
              <a:t>(Alexis Carrel)</a:t>
            </a:r>
            <a:r>
              <a:rPr lang="ar-SA" dirty="0" smtClean="0"/>
              <a:t> على </a:t>
            </a:r>
            <a:r>
              <a:rPr lang="ar-SA" dirty="0" smtClean="0">
                <a:hlinkClick r:id="rId2" tooltip="جائزة نوبل"/>
              </a:rPr>
              <a:t>جائزة نوبل</a:t>
            </a:r>
            <a:r>
              <a:rPr lang="en-US" dirty="0" smtClean="0"/>
              <a:t> </a:t>
            </a:r>
            <a:r>
              <a:rPr lang="ar-SA" dirty="0" smtClean="0"/>
              <a:t> لابحاثه الطبية الفذه [68]</a:t>
            </a:r>
            <a:endParaRPr lang="en-US" dirty="0" smtClean="0"/>
          </a:p>
          <a:p>
            <a:r>
              <a:rPr lang="ar-SA" dirty="0" smtClean="0"/>
              <a:t>ألف الدكتور ألكسيس كاريل  كتاب أسماه " الإنسان ذلك المجهول </a:t>
            </a:r>
            <a:r>
              <a:rPr lang="en-US" i="1" dirty="0" smtClean="0">
                <a:hlinkClick r:id="rId3"/>
              </a:rPr>
              <a:t>Man, The Unknown</a:t>
            </a:r>
            <a:r>
              <a:rPr lang="ar-SA" i="1" dirty="0" smtClean="0"/>
              <a:t>"</a:t>
            </a:r>
            <a:r>
              <a:rPr lang="ar-SA" dirty="0" smtClean="0"/>
              <a:t> والذي حاز في وقته على جائزة "افضل كتاب". ويحتوي الكتاب على عبارات في منتهى الجمال ومنها:</a:t>
            </a:r>
            <a:endParaRPr lang="en-US" dirty="0" smtClean="0"/>
          </a:p>
          <a:p>
            <a:r>
              <a:rPr lang="ar-SA" dirty="0" smtClean="0"/>
              <a:t>[إن كثرة وجبات الطعام وانتظامها ووفرتها </a:t>
            </a:r>
            <a:r>
              <a:rPr lang="ar-SA" b="1" dirty="0" smtClean="0"/>
              <a:t>تعطل</a:t>
            </a:r>
            <a:r>
              <a:rPr lang="ar-SA" dirty="0" smtClean="0"/>
              <a:t> وظيفة أدت دورا عظيما في بقاء الأجناس البشرية وهي وظيفة التكيف على قلة الطعام. كان الناس في الزمان الغابر يلتزمون الصوم في بعض الأوقات وكانوا إذا لم ترغمهم المجاعة على ذلك يفرضونه على أنفسهم فرضا بإرادتهم. إن الأديان كافة لا تفتأ تدعو الناس إلى وجوب الصوم. يحدث الحرمان من الطعام أول الأمر الشعور بالجوع، ويحدث أحيانا بعض التهيج العصبي، ثم يعقب ذلك شعور بالضعف. بيد أنه يحدث إلى جانب ذلك ظواهر خفية أهم بكثير منه. فإن سكر الكبد يتحرك ويتحرك معه الدهن المخزون وبروتينات العضل والغدد وخلايا الكبد، وتضحي جميع الأعضاء بمادتها الخاصة للأبقاء على كمال الوسط الداخلي وسلامة القلب, </a:t>
            </a:r>
            <a:r>
              <a:rPr lang="ar-SA" b="1" dirty="0" smtClean="0"/>
              <a:t>وإن الصوم لينظف ويبدل انسجتنا [</a:t>
            </a:r>
            <a:r>
              <a:rPr lang="ar-SA" dirty="0" smtClean="0"/>
              <a:t>69</a:t>
            </a:r>
            <a:r>
              <a:rPr lang="ar-SA" b="1" dirty="0" smtClean="0"/>
              <a:t>]. </a:t>
            </a:r>
            <a:endParaRPr lang="en-US" dirty="0" smtClean="0"/>
          </a:p>
          <a:p>
            <a:r>
              <a:rPr lang="en-US" dirty="0" smtClean="0"/>
              <a:t> </a:t>
            </a:r>
          </a:p>
          <a:p>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8"/>
          </a:xfrm>
        </p:spPr>
        <p:txBody>
          <a:bodyPr>
            <a:normAutofit/>
          </a:bodyPr>
          <a:lstStyle/>
          <a:p>
            <a:pPr>
              <a:defRPr/>
            </a:pPr>
            <a:r>
              <a:rPr lang="en-US" dirty="0" smtClean="0"/>
              <a:t>Alexis Carrel (French: 1873 –1944)</a:t>
            </a:r>
            <a:endParaRPr lang="en-US" dirty="0"/>
          </a:p>
        </p:txBody>
      </p:sp>
      <p:sp>
        <p:nvSpPr>
          <p:cNvPr id="3" name="Content Placeholder 2"/>
          <p:cNvSpPr>
            <a:spLocks noGrp="1"/>
          </p:cNvSpPr>
          <p:nvPr>
            <p:ph idx="1"/>
          </p:nvPr>
        </p:nvSpPr>
        <p:spPr>
          <a:xfrm>
            <a:off x="0" y="1428742"/>
            <a:ext cx="9144000" cy="3910013"/>
          </a:xfrm>
        </p:spPr>
        <p:txBody>
          <a:bodyPr/>
          <a:lstStyle/>
          <a:p>
            <a:pPr algn="l">
              <a:defRPr/>
            </a:pPr>
            <a:r>
              <a:rPr lang="en-US" dirty="0" smtClean="0"/>
              <a:t>French surgeon and biologist who was awarded the </a:t>
            </a:r>
            <a:r>
              <a:rPr lang="en-US" b="1" dirty="0" smtClean="0"/>
              <a:t>Nobel Prize </a:t>
            </a:r>
            <a:r>
              <a:rPr lang="en-US" dirty="0" smtClean="0"/>
              <a:t>in Physiology or Medicine in </a:t>
            </a:r>
            <a:r>
              <a:rPr lang="en-US" b="1" dirty="0" smtClean="0"/>
              <a:t>1912</a:t>
            </a:r>
            <a:r>
              <a:rPr lang="en-US" dirty="0" smtClean="0"/>
              <a:t> for pioneering vascular suturing. </a:t>
            </a:r>
            <a:endParaRPr lang="en-US" dirty="0"/>
          </a:p>
        </p:txBody>
      </p:sp>
      <p:pic>
        <p:nvPicPr>
          <p:cNvPr id="8196" name="Picture 5"/>
          <p:cNvPicPr>
            <a:picLocks noChangeAspect="1"/>
          </p:cNvPicPr>
          <p:nvPr/>
        </p:nvPicPr>
        <p:blipFill>
          <a:blip r:embed="rId2" cstate="print"/>
          <a:srcRect/>
          <a:stretch>
            <a:fillRect/>
          </a:stretch>
        </p:blipFill>
        <p:spPr bwMode="auto">
          <a:xfrm>
            <a:off x="5857884" y="2857502"/>
            <a:ext cx="2778151" cy="2143139"/>
          </a:xfrm>
          <a:prstGeom prst="rect">
            <a:avLst/>
          </a:prstGeom>
          <a:noFill/>
          <a:ln w="9525">
            <a:noFill/>
            <a:miter lim="800000"/>
            <a:headEnd/>
            <a:tailEnd/>
          </a:ln>
        </p:spPr>
      </p:pic>
      <p:pic>
        <p:nvPicPr>
          <p:cNvPr id="8197" name="Picture 6"/>
          <p:cNvPicPr>
            <a:picLocks noChangeAspect="1"/>
          </p:cNvPicPr>
          <p:nvPr/>
        </p:nvPicPr>
        <p:blipFill>
          <a:blip r:embed="rId3" cstate="print"/>
          <a:srcRect/>
          <a:stretch>
            <a:fillRect/>
          </a:stretch>
        </p:blipFill>
        <p:spPr bwMode="auto">
          <a:xfrm>
            <a:off x="928661" y="2786064"/>
            <a:ext cx="4429157" cy="218122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ctr"/>
            <a:r>
              <a:rPr lang="ar-SA" sz="3600" dirty="0" smtClean="0"/>
              <a:t>اهم المحاور</a:t>
            </a:r>
            <a:endParaRPr lang="en-US" sz="3600" dirty="0"/>
          </a:p>
        </p:txBody>
      </p:sp>
      <p:sp>
        <p:nvSpPr>
          <p:cNvPr id="6" name="Content Placeholder 5"/>
          <p:cNvSpPr>
            <a:spLocks noGrp="1"/>
          </p:cNvSpPr>
          <p:nvPr>
            <p:ph sz="quarter" idx="14"/>
          </p:nvPr>
        </p:nvSpPr>
        <p:spPr>
          <a:xfrm>
            <a:off x="1785918" y="1352549"/>
            <a:ext cx="6945183" cy="3268625"/>
          </a:xfrm>
        </p:spPr>
        <p:txBody>
          <a:bodyPr>
            <a:normAutofit fontScale="92500" lnSpcReduction="10000"/>
          </a:bodyPr>
          <a:lstStyle/>
          <a:p>
            <a:r>
              <a:rPr lang="ar-SA" dirty="0" smtClean="0"/>
              <a:t>1- معنى الصيام لغة واصطلاحا</a:t>
            </a:r>
          </a:p>
          <a:p>
            <a:r>
              <a:rPr lang="ar-SA" dirty="0" smtClean="0"/>
              <a:t>2- الصيام في الاسلام</a:t>
            </a:r>
          </a:p>
          <a:p>
            <a:r>
              <a:rPr lang="ar-SA" dirty="0" smtClean="0"/>
              <a:t>3- الصيام في العصور السابقة</a:t>
            </a:r>
          </a:p>
          <a:p>
            <a:r>
              <a:rPr lang="ar-SA" dirty="0" smtClean="0"/>
              <a:t>4- من فضائل الصيام</a:t>
            </a:r>
          </a:p>
          <a:p>
            <a:r>
              <a:rPr lang="ar-SA" dirty="0" smtClean="0"/>
              <a:t>5- تأثير الصيام على النساء الحوامل والاجنة</a:t>
            </a:r>
          </a:p>
          <a:p>
            <a:r>
              <a:rPr lang="ar-SA" dirty="0" smtClean="0"/>
              <a:t>6- </a:t>
            </a:r>
            <a:r>
              <a:rPr lang="ar-SA" b="1" dirty="0" smtClean="0"/>
              <a:t>أهم الفوائد الصحية للصيام</a:t>
            </a:r>
          </a:p>
          <a:p>
            <a:r>
              <a:rPr lang="ar-SA" dirty="0" smtClean="0"/>
              <a:t>7- تتشرف جائزة نوبل بمعجزة الصيام</a:t>
            </a:r>
          </a:p>
          <a:p>
            <a:endParaRPr lang="ar-SA" dirty="0" smtClean="0"/>
          </a:p>
          <a:p>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SA" dirty="0" smtClean="0"/>
              <a:t>كتاب: الانسان ذلك المجهول</a:t>
            </a:r>
            <a:endParaRPr lang="en-US" dirty="0"/>
          </a:p>
        </p:txBody>
      </p:sp>
      <p:sp>
        <p:nvSpPr>
          <p:cNvPr id="3" name="Content Placeholder 2"/>
          <p:cNvSpPr>
            <a:spLocks noGrp="1"/>
          </p:cNvSpPr>
          <p:nvPr>
            <p:ph idx="1"/>
          </p:nvPr>
        </p:nvSpPr>
        <p:spPr/>
        <p:txBody>
          <a:bodyPr/>
          <a:lstStyle/>
          <a:p>
            <a:pPr>
              <a:defRPr/>
            </a:pPr>
            <a:endParaRPr lang="en-US"/>
          </a:p>
        </p:txBody>
      </p:sp>
      <p:pic>
        <p:nvPicPr>
          <p:cNvPr id="9220" name="Picture 3"/>
          <p:cNvPicPr>
            <a:picLocks noChangeAspect="1"/>
          </p:cNvPicPr>
          <p:nvPr/>
        </p:nvPicPr>
        <p:blipFill>
          <a:blip r:embed="rId2" cstate="print"/>
          <a:srcRect/>
          <a:stretch>
            <a:fillRect/>
          </a:stretch>
        </p:blipFill>
        <p:spPr bwMode="auto">
          <a:xfrm>
            <a:off x="4549776" y="1428742"/>
            <a:ext cx="3694113" cy="3357585"/>
          </a:xfrm>
          <a:prstGeom prst="rect">
            <a:avLst/>
          </a:prstGeom>
          <a:noFill/>
          <a:ln w="9525">
            <a:noFill/>
            <a:miter lim="800000"/>
            <a:headEnd/>
            <a:tailEnd/>
          </a:ln>
        </p:spPr>
      </p:pic>
      <p:pic>
        <p:nvPicPr>
          <p:cNvPr id="9221" name="Picture 4"/>
          <p:cNvPicPr>
            <a:picLocks noChangeAspect="1"/>
          </p:cNvPicPr>
          <p:nvPr/>
        </p:nvPicPr>
        <p:blipFill>
          <a:blip r:embed="rId3" cstate="print"/>
          <a:srcRect/>
          <a:stretch>
            <a:fillRect/>
          </a:stretch>
        </p:blipFill>
        <p:spPr bwMode="auto">
          <a:xfrm>
            <a:off x="179388" y="1428742"/>
            <a:ext cx="3702050" cy="335758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solidFill>
                  <a:srgbClr val="FF0000"/>
                </a:solidFill>
              </a:rPr>
              <a:t>تتشرف جائزة نوبل بمعجزة الصيام</a:t>
            </a:r>
            <a:endParaRPr lang="ar-SA" sz="3600" b="1" dirty="0">
              <a:solidFill>
                <a:srgbClr val="FF0000"/>
              </a:solidFill>
            </a:endParaRPr>
          </a:p>
        </p:txBody>
      </p:sp>
      <p:sp>
        <p:nvSpPr>
          <p:cNvPr id="3" name="Content Placeholder 2"/>
          <p:cNvSpPr>
            <a:spLocks noGrp="1"/>
          </p:cNvSpPr>
          <p:nvPr>
            <p:ph sz="quarter" idx="13"/>
          </p:nvPr>
        </p:nvSpPr>
        <p:spPr>
          <a:xfrm>
            <a:off x="609600" y="1352551"/>
            <a:ext cx="8177242" cy="3505216"/>
          </a:xfrm>
        </p:spPr>
        <p:txBody>
          <a:bodyPr>
            <a:normAutofit fontScale="62500" lnSpcReduction="20000"/>
          </a:bodyPr>
          <a:lstStyle/>
          <a:p>
            <a:r>
              <a:rPr lang="ar-SA" dirty="0" smtClean="0"/>
              <a:t>2- عام 2016 نال العالم الياباني يورشينوري اوسومي </a:t>
            </a:r>
            <a:r>
              <a:rPr lang="en-US" dirty="0" smtClean="0"/>
              <a:t>Yoshinori </a:t>
            </a:r>
            <a:r>
              <a:rPr lang="en-US" dirty="0" err="1" smtClean="0"/>
              <a:t>Ohsumi</a:t>
            </a:r>
            <a:r>
              <a:rPr lang="ar-SA" dirty="0" smtClean="0"/>
              <a:t> على جائزة نوبل لابحاثة الطبية المتميزة فيما يخص عملية الالتهام الذاتي  </a:t>
            </a:r>
            <a:r>
              <a:rPr lang="en-US" dirty="0" err="1" smtClean="0"/>
              <a:t>autophagy</a:t>
            </a:r>
            <a:r>
              <a:rPr lang="ar-SA" dirty="0" smtClean="0"/>
              <a:t> [70]. حيث أثبت في ابحاثه بأن تحفيز هذه العملية يتم عن طريق تعرض خلايا جسم الانسان لظروف غير تقليدية ومن هذه الظروف هو امتناع الانسان عن الطعام والشراب أي بما يسمى الصيام المتقطع </a:t>
            </a:r>
            <a:r>
              <a:rPr lang="en-US" dirty="0" smtClean="0"/>
              <a:t>intermittent fasting</a:t>
            </a:r>
            <a:r>
              <a:rPr lang="ar-SA" dirty="0" smtClean="0"/>
              <a:t>.</a:t>
            </a:r>
            <a:endParaRPr lang="en-US" dirty="0" smtClean="0"/>
          </a:p>
          <a:p>
            <a:r>
              <a:rPr lang="ar-SA" dirty="0" smtClean="0"/>
              <a:t>3- نشر اوسومي عدة بحوث والتي توضح بان الصيام يعتبر كطريقة دوائية مؤثرة ومفيدة لخلايا جسم الانسان. إذ ان جسم الانسان حين يجوع ياكل نفسه او يقوم بعملية تنظيف لنفسه بإزالة كل الخلايا السرطانية وخلايا الشيخوخة والزهايمر ويحافظ على شبابه ويحارب امراض السكر والضغط والقلب. وذلك عن طريق تكوين جسيمات بروتينية خاصة سميت (الجسيمات الملتهمة ذاتيا </a:t>
            </a:r>
            <a:r>
              <a:rPr lang="en-US" dirty="0" err="1" smtClean="0"/>
              <a:t>autophagisomes</a:t>
            </a:r>
            <a:r>
              <a:rPr lang="ar-SA" dirty="0" smtClean="0"/>
              <a:t>) وهذه البروتينات لاتتكون إلا تحت ظروف شد معينة كالصيام وعندما يصنعها الجسم تتجمع بشكل انتقائي حول الخلايا الميتة والسرطانية والمريضة وتحللها وتعيدها الى صورة يستفيد منها الجسم. وهذا ما يشبه تدوير المخلفات أو </a:t>
            </a:r>
            <a:r>
              <a:rPr lang="en-US" dirty="0" smtClean="0"/>
              <a:t>recycling</a:t>
            </a:r>
            <a:r>
              <a:rPr lang="ar-SA" dirty="0" smtClean="0"/>
              <a:t> [71-73]. </a:t>
            </a:r>
          </a:p>
          <a:p>
            <a:r>
              <a:rPr lang="ar-SA" b="1" dirty="0" smtClean="0"/>
              <a:t>وينصح بان الصيام المنتظم يؤدي الى حياة صحية جيدة حيث انه يقلل علامات الشيخوخة ويمنع العديد من الامراض [71].</a:t>
            </a:r>
            <a:endParaRPr lang="en-US" b="1" dirty="0" smtClean="0"/>
          </a:p>
          <a:p>
            <a:r>
              <a:rPr lang="en-US" dirty="0" smtClean="0"/>
              <a:t> </a:t>
            </a:r>
          </a:p>
          <a:p>
            <a:endParaRPr lang="ar-SA" dirty="0" smtClean="0"/>
          </a:p>
          <a:p>
            <a:endParaRPr lang="ar-SA" dirty="0" smtClean="0"/>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42858"/>
            <a:ext cx="8153400" cy="928694"/>
          </a:xfrm>
        </p:spPr>
        <p:txBody>
          <a:bodyPr>
            <a:noAutofit/>
          </a:bodyPr>
          <a:lstStyle/>
          <a:p>
            <a:pPr algn="r">
              <a:defRPr/>
            </a:pPr>
            <a:r>
              <a:rPr lang="ar-SA" sz="2400" b="1" dirty="0" smtClean="0"/>
              <a:t>العالم الياباني يوشينوري اوشيمي الحائز على جائزة نوبل في الطب عام </a:t>
            </a:r>
            <a:r>
              <a:rPr lang="en-GB" sz="2400" b="1" dirty="0" smtClean="0"/>
              <a:t>6</a:t>
            </a:r>
            <a:r>
              <a:rPr lang="ar-SA" sz="2400" b="1" dirty="0" smtClean="0"/>
              <a:t>201 لاكتشافه فائدة الصيام (التجويع المتقطع) في آلية الالتهام الذاتي</a:t>
            </a:r>
            <a:endParaRPr lang="en-US" sz="2400" b="1" dirty="0"/>
          </a:p>
        </p:txBody>
      </p:sp>
      <p:sp>
        <p:nvSpPr>
          <p:cNvPr id="3" name="Content Placeholder 2"/>
          <p:cNvSpPr>
            <a:spLocks noGrp="1"/>
          </p:cNvSpPr>
          <p:nvPr>
            <p:ph idx="1"/>
          </p:nvPr>
        </p:nvSpPr>
        <p:spPr>
          <a:xfrm>
            <a:off x="357158" y="1352550"/>
            <a:ext cx="8408890" cy="3242310"/>
          </a:xfrm>
        </p:spPr>
        <p:txBody>
          <a:bodyPr/>
          <a:lstStyle/>
          <a:p>
            <a:pPr>
              <a:defRPr/>
            </a:pPr>
            <a:r>
              <a:rPr lang="en-US" u="sng" dirty="0">
                <a:effectLst/>
                <a:hlinkClick r:id="rId2"/>
              </a:rPr>
              <a:t>Yoshinori Ohsumi Wins Nobel Prize In Medicine For His Work On Autophagy</a:t>
            </a:r>
            <a:endParaRPr lang="en-US" dirty="0"/>
          </a:p>
        </p:txBody>
      </p:sp>
      <p:pic>
        <p:nvPicPr>
          <p:cNvPr id="10244" name="Picture 3"/>
          <p:cNvPicPr>
            <a:picLocks noChangeAspect="1"/>
          </p:cNvPicPr>
          <p:nvPr/>
        </p:nvPicPr>
        <p:blipFill>
          <a:blip r:embed="rId3" cstate="print"/>
          <a:srcRect/>
          <a:stretch>
            <a:fillRect/>
          </a:stretch>
        </p:blipFill>
        <p:spPr bwMode="auto">
          <a:xfrm>
            <a:off x="357158" y="1928808"/>
            <a:ext cx="2722563" cy="306228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8"/>
            <a:ext cx="8715436" cy="920371"/>
          </a:xfrm>
        </p:spPr>
        <p:txBody>
          <a:bodyPr>
            <a:noAutofit/>
          </a:bodyPr>
          <a:lstStyle/>
          <a:p>
            <a:pPr>
              <a:defRPr/>
            </a:pPr>
            <a:r>
              <a:rPr lang="en-US" sz="3200" b="0" u="sng" dirty="0">
                <a:effectLst/>
                <a:hlinkClick r:id="rId2"/>
              </a:rPr>
              <a:t>Yoshinori Ohsumi Wins Nobel Prize In Medicine For His Work On </a:t>
            </a:r>
            <a:r>
              <a:rPr lang="en-US" sz="3200" u="sng" dirty="0">
                <a:effectLst/>
                <a:hlinkClick r:id="rId2"/>
              </a:rPr>
              <a:t>Autophagy</a:t>
            </a:r>
            <a:endParaRPr lang="en-US" sz="3200" dirty="0"/>
          </a:p>
        </p:txBody>
      </p:sp>
      <p:sp>
        <p:nvSpPr>
          <p:cNvPr id="3" name="Content Placeholder 2"/>
          <p:cNvSpPr>
            <a:spLocks noGrp="1"/>
          </p:cNvSpPr>
          <p:nvPr>
            <p:ph idx="1"/>
          </p:nvPr>
        </p:nvSpPr>
        <p:spPr/>
        <p:txBody>
          <a:bodyPr/>
          <a:lstStyle/>
          <a:p>
            <a:pPr>
              <a:defRPr/>
            </a:pPr>
            <a:endParaRPr lang="en-US"/>
          </a:p>
        </p:txBody>
      </p:sp>
      <p:pic>
        <p:nvPicPr>
          <p:cNvPr id="11268" name="Picture 3"/>
          <p:cNvPicPr>
            <a:picLocks noChangeAspect="1"/>
          </p:cNvPicPr>
          <p:nvPr/>
        </p:nvPicPr>
        <p:blipFill>
          <a:blip r:embed="rId3" cstate="print"/>
          <a:srcRect/>
          <a:stretch>
            <a:fillRect/>
          </a:stretch>
        </p:blipFill>
        <p:spPr bwMode="auto">
          <a:xfrm>
            <a:off x="420688" y="1200150"/>
            <a:ext cx="8266112" cy="369331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الخلاصة</a:t>
            </a:r>
            <a:endParaRPr lang="ar-SA" sz="3600" b="1" dirty="0"/>
          </a:p>
        </p:txBody>
      </p:sp>
      <p:sp>
        <p:nvSpPr>
          <p:cNvPr id="3" name="Content Placeholder 2"/>
          <p:cNvSpPr>
            <a:spLocks noGrp="1"/>
          </p:cNvSpPr>
          <p:nvPr>
            <p:ph sz="quarter" idx="13"/>
          </p:nvPr>
        </p:nvSpPr>
        <p:spPr>
          <a:xfrm>
            <a:off x="609600" y="1352551"/>
            <a:ext cx="8177242" cy="3268624"/>
          </a:xfrm>
        </p:spPr>
        <p:txBody>
          <a:bodyPr>
            <a:normAutofit fontScale="70000" lnSpcReduction="20000"/>
          </a:bodyPr>
          <a:lstStyle/>
          <a:p>
            <a:r>
              <a:rPr lang="ar-SA" b="1" dirty="0" smtClean="0"/>
              <a:t>ونوجز كلامنا باحدث دراسة امريكية نشرت هذا العام (2019) والتي توضح بعض من الآليات التي تعكس فائدة الصيام على صحة البشر والتي تؤدي الى تقليل وزن الجسم، وتقليل خطورة الاصابة بمرض السكري،  وتقليل امراض الشرايين التاجية والاورام السرطانية، واطالة العمر المتزامنة مع تحسين نوعية الحياة [74]. </a:t>
            </a:r>
            <a:endParaRPr lang="en-US" b="1" dirty="0" smtClean="0"/>
          </a:p>
          <a:p>
            <a:r>
              <a:rPr lang="ar-SA" b="1" dirty="0" smtClean="0"/>
              <a:t> </a:t>
            </a:r>
            <a:r>
              <a:rPr lang="ar-SA" sz="3200" b="1" dirty="0" smtClean="0"/>
              <a:t>وباختصار </a:t>
            </a:r>
            <a:r>
              <a:rPr lang="ar-SA" sz="3200" b="1" dirty="0"/>
              <a:t>نستطيع أن نقول بان الصيام يحمي ضد مرض السكري ، والسرطانات ، وأمراض القلب ، بينما يساعد على الحد من السمنة وارتفاع ضغط </a:t>
            </a:r>
            <a:r>
              <a:rPr lang="ar-SA" sz="3200" b="1" dirty="0" smtClean="0"/>
              <a:t>الدم والدهون الضارة.</a:t>
            </a:r>
            <a:endParaRPr lang="en-US" dirty="0" smtClean="0"/>
          </a:p>
          <a:p>
            <a:r>
              <a:rPr lang="ar-SA" b="1" dirty="0" smtClean="0"/>
              <a:t>وفي الختام:</a:t>
            </a:r>
            <a:endParaRPr lang="en-US" dirty="0" smtClean="0"/>
          </a:p>
          <a:p>
            <a:r>
              <a:rPr lang="ar-SA" b="1" dirty="0" smtClean="0"/>
              <a:t>فإن ماذكرناه من فوائد الصيام، وقاية وعلاجا، هو غيض من فيض.. ونحن على يقين انه كلما تقدمت العلوم والمعارف فسنعرف مستقبلا المزيد من اسرار وفوائد الصيام للفرد والمجتمع. </a:t>
            </a:r>
            <a:endParaRPr lang="en-US" dirty="0" smtClean="0"/>
          </a:p>
          <a:p>
            <a:r>
              <a:rPr lang="ar-SA" b="1" dirty="0" smtClean="0"/>
              <a:t>قال تعالى: (</a:t>
            </a:r>
            <a:r>
              <a:rPr lang="ar-SA" b="1" dirty="0" smtClean="0">
                <a:solidFill>
                  <a:srgbClr val="FF0000"/>
                </a:solidFill>
              </a:rPr>
              <a:t>وَأَن تَصُومُوا خَيْرٌ لَّكُمْ ۖ إِن كُنتُمْ تَعْلَمُونَ</a:t>
            </a:r>
            <a:r>
              <a:rPr lang="ar-SA" b="1" dirty="0" smtClean="0"/>
              <a:t>). البقرة: 184. صدق الله العظيم.</a:t>
            </a:r>
            <a:endParaRPr lang="en-US" dirty="0" smtClean="0"/>
          </a:p>
          <a:p>
            <a:pPr marL="0" indent="0">
              <a:buNone/>
            </a:pPr>
            <a:endParaRPr lang="en-US" dirty="0" smtClean="0"/>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82004"/>
          </a:xfrm>
        </p:spPr>
        <p:txBody>
          <a:bodyPr>
            <a:normAutofit/>
          </a:bodyPr>
          <a:lstStyle/>
          <a:p>
            <a:pPr algn="ctr"/>
            <a:r>
              <a:rPr lang="ar-SA" dirty="0" smtClean="0">
                <a:solidFill>
                  <a:schemeClr val="tx1"/>
                </a:solidFill>
              </a:rPr>
              <a:t>وجزاكم الله خيرا للحضور والاستماع</a:t>
            </a:r>
            <a:endParaRPr lang="ar-SA" dirty="0">
              <a:solidFill>
                <a:schemeClr val="tx1"/>
              </a:solidFill>
            </a:endParaRPr>
          </a:p>
        </p:txBody>
      </p:sp>
      <p:sp>
        <p:nvSpPr>
          <p:cNvPr id="6" name="Content Placeholder 2"/>
          <p:cNvSpPr>
            <a:spLocks noGrp="1"/>
          </p:cNvSpPr>
          <p:nvPr>
            <p:ph sz="quarter" idx="14"/>
          </p:nvPr>
        </p:nvSpPr>
        <p:spPr>
          <a:xfrm>
            <a:off x="142844" y="1357304"/>
            <a:ext cx="8588406" cy="3571900"/>
          </a:xfrm>
        </p:spPr>
        <p:txBody>
          <a:bodyPr>
            <a:normAutofit/>
          </a:bodyPr>
          <a:lstStyle/>
          <a:p>
            <a:pPr algn="ctr">
              <a:buNone/>
              <a:defRPr/>
            </a:pPr>
            <a:r>
              <a:rPr lang="ar-IQ" sz="2400" b="1" dirty="0" smtClean="0"/>
              <a:t>أللهم اغفر ل</a:t>
            </a:r>
            <a:r>
              <a:rPr lang="ar-SA" sz="2400" b="1" dirty="0" smtClean="0"/>
              <a:t>نا</a:t>
            </a:r>
            <a:r>
              <a:rPr lang="ar-IQ" sz="2400" b="1" dirty="0" smtClean="0"/>
              <a:t> ولوالدي</a:t>
            </a:r>
            <a:r>
              <a:rPr lang="ar-SA" sz="2400" b="1" dirty="0" smtClean="0"/>
              <a:t>نا</a:t>
            </a:r>
            <a:r>
              <a:rPr lang="ar-IQ" sz="2400" b="1" dirty="0" smtClean="0"/>
              <a:t> وللمؤمنين وللمؤمنات</a:t>
            </a:r>
            <a:r>
              <a:rPr lang="en-US" sz="2400" b="1" dirty="0" smtClean="0"/>
              <a:t> </a:t>
            </a:r>
            <a:r>
              <a:rPr lang="ar-IQ" sz="2400" b="1" dirty="0" smtClean="0"/>
              <a:t>يوم يقوم الحساب</a:t>
            </a:r>
          </a:p>
          <a:p>
            <a:pPr algn="ctr">
              <a:buNone/>
              <a:defRPr/>
            </a:pPr>
            <a:r>
              <a:rPr lang="ar-IQ" sz="2400" b="1" dirty="0" smtClean="0"/>
              <a:t>ولكل من عمل وسعى</a:t>
            </a:r>
            <a:r>
              <a:rPr lang="ar-SA" sz="2400" b="1" dirty="0" smtClean="0"/>
              <a:t> وشارك في هذا المؤتمر</a:t>
            </a:r>
            <a:r>
              <a:rPr lang="ar-IQ" sz="2400" b="1" dirty="0" smtClean="0"/>
              <a:t> </a:t>
            </a:r>
            <a:r>
              <a:rPr lang="ar-SA" sz="2400" b="1" dirty="0" smtClean="0"/>
              <a:t>المبارك</a:t>
            </a:r>
          </a:p>
          <a:p>
            <a:pPr algn="ctr">
              <a:buNone/>
              <a:defRPr/>
            </a:pPr>
            <a:r>
              <a:rPr lang="ar-SA" sz="2400" b="1" dirty="0" smtClean="0"/>
              <a:t>والحمد لله رب العالمين</a:t>
            </a:r>
            <a:endParaRPr lang="en-US" sz="3200" b="1" dirty="0" smtClean="0"/>
          </a:p>
          <a:p>
            <a:pPr algn="l">
              <a:buNone/>
              <a:defRPr/>
            </a:pPr>
            <a:r>
              <a:rPr lang="en-US" sz="3200" b="1" dirty="0" smtClean="0"/>
              <a:t>                                                   </a:t>
            </a:r>
            <a:r>
              <a:rPr lang="en-US" sz="3200" b="1" dirty="0" smtClean="0">
                <a:solidFill>
                  <a:schemeClr val="tx1">
                    <a:lumMod val="20000"/>
                    <a:lumOff val="80000"/>
                  </a:schemeClr>
                </a:solidFill>
              </a:rPr>
              <a:t>  </a:t>
            </a:r>
          </a:p>
          <a:p>
            <a:endParaRPr lang="ar-SA" dirty="0"/>
          </a:p>
        </p:txBody>
      </p:sp>
      <p:pic>
        <p:nvPicPr>
          <p:cNvPr id="7" name="Picture 2" descr="C:\Users\23\Desktop\طفل يدعوالله.jpg"/>
          <p:cNvPicPr>
            <a:picLocks noChangeAspect="1" noChangeArrowheads="1"/>
          </p:cNvPicPr>
          <p:nvPr/>
        </p:nvPicPr>
        <p:blipFill>
          <a:blip r:embed="rId2" cstate="print"/>
          <a:srcRect/>
          <a:stretch>
            <a:fillRect/>
          </a:stretch>
        </p:blipFill>
        <p:spPr bwMode="auto">
          <a:xfrm>
            <a:off x="2843808" y="2643758"/>
            <a:ext cx="3377505" cy="235745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المصادر       </a:t>
            </a:r>
            <a:r>
              <a:rPr lang="en-US" sz="3600" b="1" dirty="0" smtClean="0"/>
              <a:t>References</a:t>
            </a:r>
            <a:endParaRPr lang="ar-SA" sz="3600" b="1" dirty="0"/>
          </a:p>
        </p:txBody>
      </p:sp>
      <p:sp>
        <p:nvSpPr>
          <p:cNvPr id="3" name="Content Placeholder 2"/>
          <p:cNvSpPr>
            <a:spLocks noGrp="1"/>
          </p:cNvSpPr>
          <p:nvPr>
            <p:ph sz="quarter" idx="13"/>
          </p:nvPr>
        </p:nvSpPr>
        <p:spPr>
          <a:xfrm>
            <a:off x="609600" y="1352551"/>
            <a:ext cx="8248680" cy="3268624"/>
          </a:xfrm>
        </p:spPr>
        <p:txBody>
          <a:bodyPr>
            <a:normAutofit fontScale="32500" lnSpcReduction="20000"/>
          </a:bodyPr>
          <a:lstStyle/>
          <a:p>
            <a:pPr marL="514350" lvl="0" indent="-514350" algn="l" rtl="0">
              <a:buNone/>
            </a:pPr>
            <a:r>
              <a:rPr lang="en-US" dirty="0" smtClean="0"/>
              <a:t>Patterson RE, Laughlin GA, </a:t>
            </a:r>
            <a:r>
              <a:rPr lang="en-US" dirty="0" err="1" smtClean="0"/>
              <a:t>LaCroix</a:t>
            </a:r>
            <a:r>
              <a:rPr lang="en-US" dirty="0" smtClean="0"/>
              <a:t> AZ, Hartman SJ, </a:t>
            </a:r>
            <a:r>
              <a:rPr lang="en-US" dirty="0" err="1" smtClean="0"/>
              <a:t>Natarajan</a:t>
            </a:r>
            <a:r>
              <a:rPr lang="en-US" dirty="0" smtClean="0"/>
              <a:t> L, </a:t>
            </a:r>
            <a:r>
              <a:rPr lang="en-US" dirty="0" err="1" smtClean="0"/>
              <a:t>Senger</a:t>
            </a:r>
            <a:r>
              <a:rPr lang="en-US" dirty="0" smtClean="0"/>
              <a:t> CM, </a:t>
            </a:r>
            <a:r>
              <a:rPr lang="en-US" dirty="0" err="1" smtClean="0"/>
              <a:t>Martínez</a:t>
            </a:r>
            <a:r>
              <a:rPr lang="en-US" dirty="0" smtClean="0"/>
              <a:t> ME, </a:t>
            </a:r>
            <a:r>
              <a:rPr lang="en-US" dirty="0" err="1" smtClean="0"/>
              <a:t>Villaseñor</a:t>
            </a:r>
            <a:r>
              <a:rPr lang="en-US" dirty="0" smtClean="0"/>
              <a:t> A, Sears DD, </a:t>
            </a:r>
            <a:r>
              <a:rPr lang="en-US" dirty="0" err="1" smtClean="0"/>
              <a:t>Marinac</a:t>
            </a:r>
            <a:r>
              <a:rPr lang="en-US" dirty="0" smtClean="0"/>
              <a:t> CR, Gallo LC. Intermittent Fasting and </a:t>
            </a:r>
            <a:r>
              <a:rPr lang="en-US" dirty="0" err="1" smtClean="0"/>
              <a:t>HumanMetabolic</a:t>
            </a:r>
            <a:r>
              <a:rPr lang="en-US" dirty="0" smtClean="0"/>
              <a:t> Health. J </a:t>
            </a:r>
            <a:r>
              <a:rPr lang="en-US" dirty="0" err="1" smtClean="0"/>
              <a:t>Acad</a:t>
            </a:r>
            <a:r>
              <a:rPr lang="en-US" dirty="0" smtClean="0"/>
              <a:t> </a:t>
            </a:r>
            <a:r>
              <a:rPr lang="en-US" dirty="0" err="1" smtClean="0"/>
              <a:t>Nutr</a:t>
            </a:r>
            <a:r>
              <a:rPr lang="en-US" dirty="0" smtClean="0"/>
              <a:t> Diet. 2015;115(8):1203-1212.</a:t>
            </a:r>
          </a:p>
          <a:p>
            <a:pPr lvl="0" algn="l"/>
            <a:r>
              <a:rPr lang="en-US" dirty="0" err="1" smtClean="0"/>
              <a:t>Ziaee</a:t>
            </a:r>
            <a:r>
              <a:rPr lang="en-US" dirty="0" smtClean="0"/>
              <a:t> V, </a:t>
            </a:r>
            <a:r>
              <a:rPr lang="en-US" dirty="0" err="1" smtClean="0"/>
              <a:t>Kihanidoost</a:t>
            </a:r>
            <a:r>
              <a:rPr lang="en-US" dirty="0" smtClean="0"/>
              <a:t> Z, </a:t>
            </a:r>
            <a:r>
              <a:rPr lang="en-US" dirty="0" err="1" smtClean="0"/>
              <a:t>Younesian</a:t>
            </a:r>
            <a:r>
              <a:rPr lang="en-US" dirty="0" smtClean="0"/>
              <a:t> M, </a:t>
            </a:r>
            <a:r>
              <a:rPr lang="en-US" dirty="0" err="1" smtClean="0"/>
              <a:t>Akhavirad</a:t>
            </a:r>
            <a:r>
              <a:rPr lang="en-US" dirty="0" smtClean="0"/>
              <a:t> MB, </a:t>
            </a:r>
            <a:r>
              <a:rPr lang="en-US" dirty="0" err="1" smtClean="0"/>
              <a:t>Bateni</a:t>
            </a:r>
            <a:r>
              <a:rPr lang="en-US" dirty="0" smtClean="0"/>
              <a:t> F, </a:t>
            </a:r>
            <a:r>
              <a:rPr lang="en-US" dirty="0" err="1" smtClean="0"/>
              <a:t>Kazemianfar</a:t>
            </a:r>
            <a:r>
              <a:rPr lang="en-US" dirty="0" smtClean="0"/>
              <a:t> Z, </a:t>
            </a:r>
            <a:r>
              <a:rPr lang="en-US" dirty="0" err="1" smtClean="0"/>
              <a:t>Hantoushzadeh</a:t>
            </a:r>
            <a:r>
              <a:rPr lang="en-US" dirty="0" smtClean="0"/>
              <a:t> S. The Effect of Ramadan Fasting on Outcome of Pregnancy. Iran J </a:t>
            </a:r>
            <a:r>
              <a:rPr lang="en-US" dirty="0" err="1" smtClean="0"/>
              <a:t>Pediatr</a:t>
            </a:r>
            <a:r>
              <a:rPr lang="en-US" dirty="0" smtClean="0"/>
              <a:t>. 2010;20(2):181-186.</a:t>
            </a:r>
          </a:p>
          <a:p>
            <a:pPr lvl="0" algn="l"/>
            <a:r>
              <a:rPr lang="en-US" dirty="0" err="1" smtClean="0"/>
              <a:t>Ozturk</a:t>
            </a:r>
            <a:r>
              <a:rPr lang="en-US" dirty="0" smtClean="0"/>
              <a:t> E, </a:t>
            </a:r>
            <a:r>
              <a:rPr lang="en-US" dirty="0" err="1" smtClean="0"/>
              <a:t>Balat</a:t>
            </a:r>
            <a:r>
              <a:rPr lang="en-US" dirty="0" smtClean="0"/>
              <a:t> O, </a:t>
            </a:r>
            <a:r>
              <a:rPr lang="en-US" dirty="0" err="1" smtClean="0"/>
              <a:t>Ugur</a:t>
            </a:r>
            <a:r>
              <a:rPr lang="en-US" dirty="0" smtClean="0"/>
              <a:t> MG, </a:t>
            </a:r>
            <a:r>
              <a:rPr lang="en-US" dirty="0" err="1" smtClean="0"/>
              <a:t>Yazıcıoglu</a:t>
            </a:r>
            <a:r>
              <a:rPr lang="en-US" dirty="0" smtClean="0"/>
              <a:t> C, Pence S, </a:t>
            </a:r>
            <a:r>
              <a:rPr lang="en-US" dirty="0" err="1" smtClean="0"/>
              <a:t>Erel</a:t>
            </a:r>
            <a:r>
              <a:rPr lang="en-US" dirty="0" smtClean="0"/>
              <a:t> Ö, </a:t>
            </a:r>
            <a:r>
              <a:rPr lang="en-US" dirty="0" err="1" smtClean="0"/>
              <a:t>Kul</a:t>
            </a:r>
            <a:r>
              <a:rPr lang="en-US" dirty="0" smtClean="0"/>
              <a:t> S. Effect of Ramadan fasting on maternal oxidative stress during the second trimester: a preliminary study. J </a:t>
            </a:r>
            <a:r>
              <a:rPr lang="en-US" dirty="0" err="1" smtClean="0"/>
              <a:t>Obstet</a:t>
            </a:r>
            <a:r>
              <a:rPr lang="en-US" dirty="0" smtClean="0"/>
              <a:t> </a:t>
            </a:r>
            <a:r>
              <a:rPr lang="en-US" dirty="0" err="1" smtClean="0"/>
              <a:t>Gynaecol</a:t>
            </a:r>
            <a:r>
              <a:rPr lang="en-US" dirty="0" smtClean="0"/>
              <a:t> Res. 2011;37(7):729-33. </a:t>
            </a:r>
          </a:p>
          <a:p>
            <a:pPr lvl="0" algn="l"/>
            <a:r>
              <a:rPr lang="en-US" dirty="0" err="1" smtClean="0"/>
              <a:t>Boskabadi</a:t>
            </a:r>
            <a:r>
              <a:rPr lang="en-US" dirty="0" smtClean="0"/>
              <a:t> H, </a:t>
            </a:r>
            <a:r>
              <a:rPr lang="en-US" dirty="0" err="1" smtClean="0"/>
              <a:t>Mehdizadeh</a:t>
            </a:r>
            <a:r>
              <a:rPr lang="en-US" dirty="0" smtClean="0"/>
              <a:t> A, </a:t>
            </a:r>
            <a:r>
              <a:rPr lang="en-US" dirty="0" err="1" smtClean="0"/>
              <a:t>Alboumiri</a:t>
            </a:r>
            <a:r>
              <a:rPr lang="en-US" dirty="0" smtClean="0"/>
              <a:t> Z. Effect of the Number of Ramadan Fasting Days on Maternal and Neonatal Outcomes. J Fasting Health. 2014; 2(2): 84-89.</a:t>
            </a:r>
          </a:p>
          <a:p>
            <a:pPr lvl="0" algn="l"/>
            <a:r>
              <a:rPr lang="en-US" dirty="0" err="1" smtClean="0"/>
              <a:t>Karateke</a:t>
            </a:r>
            <a:r>
              <a:rPr lang="en-US" dirty="0" smtClean="0"/>
              <a:t> A, </a:t>
            </a:r>
            <a:r>
              <a:rPr lang="en-US" dirty="0" err="1" smtClean="0"/>
              <a:t>Kaplanoglu</a:t>
            </a:r>
            <a:r>
              <a:rPr lang="en-US" dirty="0" smtClean="0"/>
              <a:t> M, </a:t>
            </a:r>
            <a:r>
              <a:rPr lang="en-US" dirty="0" err="1" smtClean="0"/>
              <a:t>Avci</a:t>
            </a:r>
            <a:r>
              <a:rPr lang="en-US" dirty="0" smtClean="0"/>
              <a:t> F, Kurt RK, </a:t>
            </a:r>
            <a:r>
              <a:rPr lang="en-US" dirty="0" err="1" smtClean="0"/>
              <a:t>Baloglu</a:t>
            </a:r>
            <a:r>
              <a:rPr lang="en-US" dirty="0" smtClean="0"/>
              <a:t> A. The effect of Ramadan fasting on fetal development. Pak J Med Sci. 2015;31(6):1295-1299.</a:t>
            </a:r>
          </a:p>
          <a:p>
            <a:pPr lvl="0" algn="l"/>
            <a:r>
              <a:rPr lang="en-US" dirty="0" err="1" smtClean="0"/>
              <a:t>Intessar</a:t>
            </a:r>
            <a:r>
              <a:rPr lang="en-US" dirty="0" smtClean="0"/>
              <a:t> E. Sultan IE, </a:t>
            </a:r>
            <a:r>
              <a:rPr lang="en-US" dirty="0" err="1" smtClean="0"/>
              <a:t>Inass</a:t>
            </a:r>
            <a:r>
              <a:rPr lang="en-US" dirty="0" smtClean="0"/>
              <a:t> M. </a:t>
            </a:r>
            <a:r>
              <a:rPr lang="en-US" dirty="0" err="1" smtClean="0"/>
              <a:t>Taha</a:t>
            </a:r>
            <a:r>
              <a:rPr lang="en-US" dirty="0" smtClean="0"/>
              <a:t> IM, </a:t>
            </a:r>
            <a:r>
              <a:rPr lang="en-US" dirty="0" err="1" smtClean="0"/>
              <a:t>Hassanein</a:t>
            </a:r>
            <a:r>
              <a:rPr lang="en-US" dirty="0" smtClean="0"/>
              <a:t> MM. Ramadan Fasting and Maternal Perspectives in Healthy Pregnant Women: </a:t>
            </a:r>
            <a:r>
              <a:rPr lang="en-US" dirty="0" err="1" smtClean="0"/>
              <a:t>stematic</a:t>
            </a:r>
            <a:r>
              <a:rPr lang="en-US" dirty="0" smtClean="0"/>
              <a:t> Review. British Journal of Medicine &amp; Medical Research. 2015;6(6): 573-586. </a:t>
            </a:r>
          </a:p>
          <a:p>
            <a:pPr lvl="0" algn="l"/>
            <a:r>
              <a:rPr lang="en-US" dirty="0" err="1" smtClean="0"/>
              <a:t>Adawi</a:t>
            </a:r>
            <a:r>
              <a:rPr lang="en-US" dirty="0" smtClean="0"/>
              <a:t> M, </a:t>
            </a:r>
            <a:r>
              <a:rPr lang="en-US" dirty="0" err="1" smtClean="0"/>
              <a:t>Watad</a:t>
            </a:r>
            <a:r>
              <a:rPr lang="en-US" dirty="0" smtClean="0"/>
              <a:t> A, Brown S, </a:t>
            </a:r>
            <a:r>
              <a:rPr lang="en-US" dirty="0" err="1" smtClean="0"/>
              <a:t>Aazza</a:t>
            </a:r>
            <a:r>
              <a:rPr lang="en-US" dirty="0" smtClean="0"/>
              <a:t> K, </a:t>
            </a:r>
            <a:r>
              <a:rPr lang="en-US" dirty="0" err="1" smtClean="0"/>
              <a:t>Aazza</a:t>
            </a:r>
            <a:r>
              <a:rPr lang="en-US" dirty="0" smtClean="0"/>
              <a:t> H, </a:t>
            </a:r>
            <a:r>
              <a:rPr lang="en-US" dirty="0" err="1" smtClean="0"/>
              <a:t>Zouhir</a:t>
            </a:r>
            <a:r>
              <a:rPr lang="en-US" dirty="0" smtClean="0"/>
              <a:t> M, Sharif K, </a:t>
            </a:r>
            <a:r>
              <a:rPr lang="en-US" dirty="0" err="1" smtClean="0"/>
              <a:t>Ghanayem</a:t>
            </a:r>
            <a:r>
              <a:rPr lang="en-US" dirty="0" smtClean="0"/>
              <a:t> K, Farah R, </a:t>
            </a:r>
            <a:r>
              <a:rPr lang="en-US" dirty="0" err="1" smtClean="0"/>
              <a:t>Mahagna</a:t>
            </a:r>
            <a:r>
              <a:rPr lang="en-US" dirty="0" smtClean="0"/>
              <a:t> H, </a:t>
            </a:r>
            <a:r>
              <a:rPr lang="en-US" dirty="0" err="1" smtClean="0"/>
              <a:t>Fiordoro</a:t>
            </a:r>
            <a:r>
              <a:rPr lang="en-US" dirty="0" smtClean="0"/>
              <a:t> S, </a:t>
            </a:r>
            <a:r>
              <a:rPr lang="en-US" dirty="0" err="1" smtClean="0"/>
              <a:t>Sukkar</a:t>
            </a:r>
            <a:r>
              <a:rPr lang="en-US" dirty="0" smtClean="0"/>
              <a:t> SG, </a:t>
            </a:r>
            <a:r>
              <a:rPr lang="en-US" dirty="0" err="1" smtClean="0"/>
              <a:t>Bragazzi</a:t>
            </a:r>
            <a:r>
              <a:rPr lang="en-US" dirty="0" smtClean="0"/>
              <a:t> NL, </a:t>
            </a:r>
            <a:r>
              <a:rPr lang="en-US" dirty="0" err="1" smtClean="0"/>
              <a:t>Mahroum</a:t>
            </a:r>
            <a:r>
              <a:rPr lang="en-US" dirty="0" smtClean="0"/>
              <a:t> N. Ramadan Fasting Exerts </a:t>
            </a:r>
            <a:r>
              <a:rPr lang="en-US" dirty="0" err="1" smtClean="0"/>
              <a:t>Immunomodulatory</a:t>
            </a:r>
            <a:r>
              <a:rPr lang="en-US" dirty="0" smtClean="0"/>
              <a:t> Effects: Insights from a Systematic Review. Front </a:t>
            </a:r>
            <a:r>
              <a:rPr lang="en-US" dirty="0" err="1" smtClean="0"/>
              <a:t>Immunol</a:t>
            </a:r>
            <a:r>
              <a:rPr lang="en-US" dirty="0" smtClean="0"/>
              <a:t>. 2017;8:1144.</a:t>
            </a:r>
          </a:p>
          <a:p>
            <a:pPr lvl="0" algn="l"/>
            <a:r>
              <a:rPr lang="en-US" dirty="0" err="1" smtClean="0"/>
              <a:t>Azizi</a:t>
            </a:r>
            <a:r>
              <a:rPr lang="en-US" dirty="0" smtClean="0"/>
              <a:t> F. Islamic fasting and health. Ann </a:t>
            </a:r>
            <a:r>
              <a:rPr lang="en-US" dirty="0" err="1" smtClean="0"/>
              <a:t>Nutr</a:t>
            </a:r>
            <a:r>
              <a:rPr lang="en-US" dirty="0" smtClean="0"/>
              <a:t> </a:t>
            </a:r>
            <a:r>
              <a:rPr lang="en-US" dirty="0" err="1" smtClean="0"/>
              <a:t>Metab</a:t>
            </a:r>
            <a:r>
              <a:rPr lang="en-US" dirty="0" smtClean="0"/>
              <a:t>. 2010;56(4):273-82.</a:t>
            </a:r>
          </a:p>
          <a:p>
            <a:pPr lvl="0" algn="l"/>
            <a:r>
              <a:rPr lang="en-US" dirty="0" smtClean="0"/>
              <a:t>Cross JH, </a:t>
            </a:r>
            <a:r>
              <a:rPr lang="en-US" dirty="0" err="1" smtClean="0"/>
              <a:t>Eminson</a:t>
            </a:r>
            <a:r>
              <a:rPr lang="en-US" dirty="0" smtClean="0"/>
              <a:t> J, Wharton BA. Ramadan and birth weight at full term in Asian Moslem pregnant women in Birmingham. Archives of Disease in Childhood 1990; 65: 1053-1056.</a:t>
            </a:r>
          </a:p>
          <a:p>
            <a:pPr lvl="0" algn="l"/>
            <a:r>
              <a:rPr lang="en-US" dirty="0" err="1" smtClean="0"/>
              <a:t>Dikensoy</a:t>
            </a:r>
            <a:r>
              <a:rPr lang="en-US" dirty="0" smtClean="0"/>
              <a:t> E, </a:t>
            </a:r>
            <a:r>
              <a:rPr lang="en-US" dirty="0" err="1" smtClean="0"/>
              <a:t>Balat</a:t>
            </a:r>
            <a:r>
              <a:rPr lang="en-US" dirty="0" smtClean="0"/>
              <a:t> O, </a:t>
            </a:r>
            <a:r>
              <a:rPr lang="en-US" dirty="0" err="1" smtClean="0"/>
              <a:t>Cebesoy</a:t>
            </a:r>
            <a:r>
              <a:rPr lang="en-US" dirty="0" smtClean="0"/>
              <a:t> B, </a:t>
            </a:r>
            <a:r>
              <a:rPr lang="en-US" dirty="0" err="1" smtClean="0"/>
              <a:t>Ozkur</a:t>
            </a:r>
            <a:r>
              <a:rPr lang="en-US" dirty="0" smtClean="0"/>
              <a:t> A, </a:t>
            </a:r>
            <a:r>
              <a:rPr lang="en-US" dirty="0" err="1" smtClean="0"/>
              <a:t>Cicek</a:t>
            </a:r>
            <a:r>
              <a:rPr lang="en-US" dirty="0" smtClean="0"/>
              <a:t> H, Can G. Effect of fasting during Ramadan on fetal development and maternal health. J </a:t>
            </a:r>
            <a:r>
              <a:rPr lang="en-US" dirty="0" err="1" smtClean="0"/>
              <a:t>Obstet</a:t>
            </a:r>
            <a:r>
              <a:rPr lang="en-US" dirty="0" smtClean="0"/>
              <a:t> </a:t>
            </a:r>
            <a:r>
              <a:rPr lang="en-US" dirty="0" err="1" smtClean="0"/>
              <a:t>Gynaecol</a:t>
            </a:r>
            <a:r>
              <a:rPr lang="en-US" dirty="0" smtClean="0"/>
              <a:t> Res. 2008;34(4):494-8. </a:t>
            </a:r>
          </a:p>
          <a:p>
            <a:pPr algn="l" rtl="0"/>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596252"/>
          </a:xfrm>
        </p:spPr>
        <p:txBody>
          <a:bodyPr>
            <a:normAutofit fontScale="90000"/>
          </a:bodyPr>
          <a:lstStyle/>
          <a:p>
            <a:endParaRPr lang="ar-SA" dirty="0"/>
          </a:p>
        </p:txBody>
      </p:sp>
      <p:sp>
        <p:nvSpPr>
          <p:cNvPr id="3" name="Content Placeholder 2"/>
          <p:cNvSpPr>
            <a:spLocks noGrp="1"/>
          </p:cNvSpPr>
          <p:nvPr>
            <p:ph sz="quarter" idx="13"/>
          </p:nvPr>
        </p:nvSpPr>
        <p:spPr>
          <a:xfrm>
            <a:off x="642910" y="1428742"/>
            <a:ext cx="8101042" cy="3268624"/>
          </a:xfrm>
        </p:spPr>
        <p:txBody>
          <a:bodyPr>
            <a:normAutofit fontScale="32500" lnSpcReduction="20000"/>
          </a:bodyPr>
          <a:lstStyle/>
          <a:p>
            <a:pPr lvl="0" algn="l" rtl="0"/>
            <a:r>
              <a:rPr lang="en-US" dirty="0" err="1" smtClean="0"/>
              <a:t>Savitri</a:t>
            </a:r>
            <a:r>
              <a:rPr lang="en-US" dirty="0" smtClean="0"/>
              <a:t> AI, </a:t>
            </a:r>
            <a:r>
              <a:rPr lang="en-US" dirty="0" err="1" smtClean="0"/>
              <a:t>Yadegari</a:t>
            </a:r>
            <a:r>
              <a:rPr lang="en-US" dirty="0" smtClean="0"/>
              <a:t> N, Bakker J, van </a:t>
            </a:r>
            <a:r>
              <a:rPr lang="en-US" dirty="0" err="1" smtClean="0"/>
              <a:t>Ewijk</a:t>
            </a:r>
            <a:r>
              <a:rPr lang="en-US" dirty="0" smtClean="0"/>
              <a:t> RJG. Ramadan fasting and newborn's birth weight in pregnant Muslim women in The Netherlands. British Journal of Nutrition. 2014; 112(9): 1503-1503.</a:t>
            </a:r>
          </a:p>
          <a:p>
            <a:pPr lvl="0" algn="l"/>
            <a:r>
              <a:rPr lang="en-US" dirty="0" err="1" smtClean="0"/>
              <a:t>Mirghani</a:t>
            </a:r>
            <a:r>
              <a:rPr lang="en-US" dirty="0" smtClean="0"/>
              <a:t> HM, </a:t>
            </a:r>
            <a:r>
              <a:rPr lang="en-US" dirty="0" err="1" smtClean="0"/>
              <a:t>Weerasinghe</a:t>
            </a:r>
            <a:r>
              <a:rPr lang="en-US" dirty="0" smtClean="0"/>
              <a:t> DS, </a:t>
            </a:r>
            <a:r>
              <a:rPr lang="en-US" dirty="0" err="1" smtClean="0"/>
              <a:t>Ezimokhai</a:t>
            </a:r>
            <a:r>
              <a:rPr lang="en-US" dirty="0" smtClean="0"/>
              <a:t> M, Smith JR. The effect of maternal fasting on the fetal biophysical profile. </a:t>
            </a:r>
            <a:r>
              <a:rPr lang="en-US" dirty="0" err="1" smtClean="0"/>
              <a:t>Int</a:t>
            </a:r>
            <a:r>
              <a:rPr lang="en-US" dirty="0" smtClean="0"/>
              <a:t> J </a:t>
            </a:r>
            <a:r>
              <a:rPr lang="en-US" dirty="0" err="1" smtClean="0"/>
              <a:t>Gynaecol</a:t>
            </a:r>
            <a:r>
              <a:rPr lang="en-US" dirty="0" smtClean="0"/>
              <a:t> Obstet. 2003;81(1):17–21. </a:t>
            </a:r>
          </a:p>
          <a:p>
            <a:pPr lvl="0" algn="l"/>
            <a:r>
              <a:rPr lang="en-US" dirty="0" smtClean="0"/>
              <a:t>Benjamin EJ, </a:t>
            </a:r>
            <a:r>
              <a:rPr lang="en-US" dirty="0" err="1" smtClean="0"/>
              <a:t>Virani</a:t>
            </a:r>
            <a:r>
              <a:rPr lang="en-US" dirty="0" smtClean="0"/>
              <a:t> SS, Callaway CW, Chang AR, Cheng S, </a:t>
            </a:r>
            <a:r>
              <a:rPr lang="en-US" dirty="0" err="1" smtClean="0"/>
              <a:t>Chiuve</a:t>
            </a:r>
            <a:r>
              <a:rPr lang="en-US" dirty="0" smtClean="0"/>
              <a:t> SE, Cushman M, </a:t>
            </a:r>
            <a:r>
              <a:rPr lang="en-US" dirty="0" err="1" smtClean="0"/>
              <a:t>Delling</a:t>
            </a:r>
            <a:r>
              <a:rPr lang="en-US" dirty="0" smtClean="0"/>
              <a:t> FN, </a:t>
            </a:r>
            <a:r>
              <a:rPr lang="en-US" dirty="0" err="1" smtClean="0"/>
              <a:t>Deo</a:t>
            </a:r>
            <a:r>
              <a:rPr lang="en-US" dirty="0" smtClean="0"/>
              <a:t> R, de Ferranti SD, </a:t>
            </a:r>
            <a:r>
              <a:rPr lang="en-US" dirty="0" err="1" smtClean="0"/>
              <a:t>Muntner</a:t>
            </a:r>
            <a:r>
              <a:rPr lang="en-US" dirty="0" smtClean="0"/>
              <a:t> P; on behalf of the American Heart Association Council on Epidemiology and Prevention Statistics Committee and Stroke Statistics Subcommittee. Heart disease and stroke statistics</a:t>
            </a:r>
            <a:r>
              <a:rPr lang="en-US" dirty="0" smtClean="0">
                <a:sym typeface="Symbol"/>
              </a:rPr>
              <a:t></a:t>
            </a:r>
            <a:r>
              <a:rPr lang="en-US" dirty="0" smtClean="0"/>
              <a:t>2018 update: a report from the American Heart Association [published online ahead of print January 31, 2018]. Circulation. DOI: 10.1161/CIR.0000000000000558.</a:t>
            </a:r>
          </a:p>
          <a:p>
            <a:pPr lvl="0" algn="l"/>
            <a:r>
              <a:rPr lang="en-US" dirty="0" err="1" smtClean="0"/>
              <a:t>Bhutani</a:t>
            </a:r>
            <a:r>
              <a:rPr lang="en-US" dirty="0" smtClean="0"/>
              <a:t> S, </a:t>
            </a:r>
            <a:r>
              <a:rPr lang="en-US" dirty="0" err="1" smtClean="0"/>
              <a:t>Klempel</a:t>
            </a:r>
            <a:r>
              <a:rPr lang="en-US" dirty="0" smtClean="0"/>
              <a:t> MC, Berger RA, </a:t>
            </a:r>
            <a:r>
              <a:rPr lang="en-US" dirty="0" err="1" smtClean="0"/>
              <a:t>Varady</a:t>
            </a:r>
            <a:r>
              <a:rPr lang="en-US" dirty="0" smtClean="0"/>
              <a:t> KA. Improvements  in  coronary  heart disease  risk  indicators  by  alternate-day  fasting  involve  adipose  tissue  modulations. Obesity (Silver Spring). 2010;18:2152-2159</a:t>
            </a:r>
          </a:p>
          <a:p>
            <a:pPr lvl="0" algn="l"/>
            <a:r>
              <a:rPr lang="en-US" dirty="0" err="1" smtClean="0"/>
              <a:t>Beleslin</a:t>
            </a:r>
            <a:r>
              <a:rPr lang="en-US" dirty="0" smtClean="0"/>
              <a:t> B, </a:t>
            </a:r>
            <a:r>
              <a:rPr lang="en-US" dirty="0" err="1" smtClean="0"/>
              <a:t>Cirić</a:t>
            </a:r>
            <a:r>
              <a:rPr lang="en-US" dirty="0" smtClean="0"/>
              <a:t> J, </a:t>
            </a:r>
            <a:r>
              <a:rPr lang="en-US" dirty="0" err="1" smtClean="0"/>
              <a:t>Zarković</a:t>
            </a:r>
            <a:r>
              <a:rPr lang="en-US" dirty="0" smtClean="0"/>
              <a:t> M, </a:t>
            </a:r>
            <a:r>
              <a:rPr lang="en-US" dirty="0" err="1" smtClean="0"/>
              <a:t>Vujović</a:t>
            </a:r>
            <a:r>
              <a:rPr lang="en-US" dirty="0" smtClean="0"/>
              <a:t> S, </a:t>
            </a:r>
            <a:r>
              <a:rPr lang="en-US" dirty="0" err="1" smtClean="0"/>
              <a:t>Trbojević</a:t>
            </a:r>
            <a:r>
              <a:rPr lang="en-US" dirty="0" smtClean="0"/>
              <a:t> B, </a:t>
            </a:r>
            <a:r>
              <a:rPr lang="en-US" dirty="0" err="1" smtClean="0"/>
              <a:t>Drezgić</a:t>
            </a:r>
            <a:r>
              <a:rPr lang="en-US" dirty="0" smtClean="0"/>
              <a:t> M. [The effects of three-week fasting diet on blood pressure, lipid profile and </a:t>
            </a:r>
            <a:r>
              <a:rPr lang="en-US" dirty="0" err="1" smtClean="0"/>
              <a:t>glucoregulation</a:t>
            </a:r>
            <a:r>
              <a:rPr lang="en-US" dirty="0" smtClean="0"/>
              <a:t> in extremely obese patients]. </a:t>
            </a:r>
            <a:r>
              <a:rPr lang="en-US" dirty="0" err="1" smtClean="0"/>
              <a:t>Srp</a:t>
            </a:r>
            <a:r>
              <a:rPr lang="en-US" dirty="0" smtClean="0"/>
              <a:t> </a:t>
            </a:r>
            <a:r>
              <a:rPr lang="en-US" dirty="0" err="1" smtClean="0"/>
              <a:t>Arh</a:t>
            </a:r>
            <a:r>
              <a:rPr lang="en-US" dirty="0" smtClean="0"/>
              <a:t> </a:t>
            </a:r>
            <a:r>
              <a:rPr lang="en-US" dirty="0" err="1" smtClean="0"/>
              <a:t>Celok</a:t>
            </a:r>
            <a:r>
              <a:rPr lang="en-US" dirty="0" smtClean="0"/>
              <a:t> </a:t>
            </a:r>
            <a:r>
              <a:rPr lang="en-US" dirty="0" err="1" smtClean="0"/>
              <a:t>Lek</a:t>
            </a:r>
            <a:r>
              <a:rPr lang="en-US" dirty="0" smtClean="0"/>
              <a:t>. 2007;135(7-8):440-6.</a:t>
            </a:r>
          </a:p>
          <a:p>
            <a:pPr lvl="0" algn="l"/>
            <a:r>
              <a:rPr lang="en-US" dirty="0" smtClean="0"/>
              <a:t>Horne BD, May HT, Anderson JL, </a:t>
            </a:r>
            <a:r>
              <a:rPr lang="en-US" dirty="0" err="1" smtClean="0"/>
              <a:t>Kfoury</a:t>
            </a:r>
            <a:r>
              <a:rPr lang="en-US" dirty="0" smtClean="0"/>
              <a:t> AG, Bailey BM, McClure BS, </a:t>
            </a:r>
            <a:r>
              <a:rPr lang="en-US" dirty="0" err="1" smtClean="0"/>
              <a:t>Renlund</a:t>
            </a:r>
            <a:r>
              <a:rPr lang="en-US" dirty="0" smtClean="0"/>
              <a:t> DG, </a:t>
            </a:r>
            <a:r>
              <a:rPr lang="en-US" dirty="0" err="1" smtClean="0"/>
              <a:t>Lappé</a:t>
            </a:r>
            <a:r>
              <a:rPr lang="en-US" dirty="0" smtClean="0"/>
              <a:t> DL, </a:t>
            </a:r>
            <a:r>
              <a:rPr lang="en-US" dirty="0" err="1" smtClean="0"/>
              <a:t>Carlquist</a:t>
            </a:r>
            <a:r>
              <a:rPr lang="en-US" dirty="0" smtClean="0"/>
              <a:t> JF, Fisher PW, et al. ; Intermountain Heart Collaborative Study. Usefulness of routine periodic fasting to lower risk of coronary artery disease among patients undergoing coronary angiography. Am J </a:t>
            </a:r>
            <a:r>
              <a:rPr lang="en-US" dirty="0" err="1" smtClean="0"/>
              <a:t>Cardiol</a:t>
            </a:r>
            <a:r>
              <a:rPr lang="en-US" dirty="0" smtClean="0"/>
              <a:t> 2008;102:814–9.</a:t>
            </a:r>
          </a:p>
          <a:p>
            <a:pPr lvl="0" algn="l"/>
            <a:r>
              <a:rPr lang="en-US" dirty="0" err="1" smtClean="0"/>
              <a:t>Salti</a:t>
            </a:r>
            <a:r>
              <a:rPr lang="en-US" dirty="0" smtClean="0"/>
              <a:t> I, </a:t>
            </a:r>
            <a:r>
              <a:rPr lang="en-US" dirty="0" err="1" smtClean="0"/>
              <a:t>Bénard</a:t>
            </a:r>
            <a:r>
              <a:rPr lang="en-US" dirty="0" smtClean="0"/>
              <a:t> E, </a:t>
            </a:r>
            <a:r>
              <a:rPr lang="en-US" dirty="0" err="1" smtClean="0"/>
              <a:t>Detournay</a:t>
            </a:r>
            <a:r>
              <a:rPr lang="en-US" dirty="0" smtClean="0"/>
              <a:t> B,  Bianchi-Biscay M, Brigand C, </a:t>
            </a:r>
            <a:r>
              <a:rPr lang="en-US" dirty="0" err="1" smtClean="0"/>
              <a:t>Voinet</a:t>
            </a:r>
            <a:r>
              <a:rPr lang="en-US" dirty="0" smtClean="0"/>
              <a:t> C, </a:t>
            </a:r>
            <a:r>
              <a:rPr lang="en-US" dirty="0" err="1" smtClean="0"/>
              <a:t>Jabbar</a:t>
            </a:r>
            <a:r>
              <a:rPr lang="en-US" dirty="0" smtClean="0"/>
              <a:t>  A. “A population-based study of diabetes and its characteristics during the fasting month of </a:t>
            </a:r>
            <a:r>
              <a:rPr lang="en-US" dirty="0" err="1" smtClean="0"/>
              <a:t>ramadan</a:t>
            </a:r>
            <a:r>
              <a:rPr lang="en-US" dirty="0" smtClean="0"/>
              <a:t> in 13 countries: results of the epidemiology of diabetes and </a:t>
            </a:r>
            <a:r>
              <a:rPr lang="en-US" dirty="0" err="1" smtClean="0"/>
              <a:t>ramadan</a:t>
            </a:r>
            <a:r>
              <a:rPr lang="en-US" dirty="0" smtClean="0"/>
              <a:t> 1422/2001 (EPIDIAR) study,” Diabetes Care. 2004; 27 (10): 2306–2311.</a:t>
            </a:r>
          </a:p>
          <a:p>
            <a:pPr lvl="0" algn="l"/>
            <a:r>
              <a:rPr lang="en-US" dirty="0" err="1" smtClean="0"/>
              <a:t>Larijani</a:t>
            </a:r>
            <a:r>
              <a:rPr lang="en-US" dirty="0" smtClean="0"/>
              <a:t> B, </a:t>
            </a:r>
            <a:r>
              <a:rPr lang="en-US" dirty="0" err="1" smtClean="0"/>
              <a:t>Zahedi</a:t>
            </a:r>
            <a:r>
              <a:rPr lang="en-US" dirty="0" smtClean="0"/>
              <a:t> F, </a:t>
            </a:r>
            <a:r>
              <a:rPr lang="en-US" dirty="0" err="1" smtClean="0"/>
              <a:t>Sanjari</a:t>
            </a:r>
            <a:r>
              <a:rPr lang="en-US" dirty="0" smtClean="0"/>
              <a:t> M, </a:t>
            </a:r>
            <a:r>
              <a:rPr lang="en-US" dirty="0" err="1" smtClean="0"/>
              <a:t>Amini</a:t>
            </a:r>
            <a:r>
              <a:rPr lang="en-US" dirty="0" smtClean="0"/>
              <a:t> MR, </a:t>
            </a:r>
            <a:r>
              <a:rPr lang="en-US" dirty="0" err="1" smtClean="0"/>
              <a:t>Jalili</a:t>
            </a:r>
            <a:r>
              <a:rPr lang="en-US" dirty="0" smtClean="0"/>
              <a:t> RB, </a:t>
            </a:r>
            <a:r>
              <a:rPr lang="en-US" dirty="0" err="1" smtClean="0"/>
              <a:t>Adibi</a:t>
            </a:r>
            <a:r>
              <a:rPr lang="en-US" dirty="0" smtClean="0"/>
              <a:t> H, et al. The Effect of Ramadan Fasting on Fasting Serum Glucose in Healthy Adults. Med J Malaysia. 2003;58(5):678–80. </a:t>
            </a:r>
          </a:p>
          <a:p>
            <a:pPr lvl="0" algn="l"/>
            <a:r>
              <a:rPr lang="en-US" dirty="0" smtClean="0"/>
              <a:t>Khaled MB, </a:t>
            </a:r>
            <a:r>
              <a:rPr lang="en-US" dirty="0" err="1" smtClean="0"/>
              <a:t>Bendahmane</a:t>
            </a:r>
            <a:r>
              <a:rPr lang="en-US" dirty="0" smtClean="0"/>
              <a:t> M, </a:t>
            </a:r>
            <a:r>
              <a:rPr lang="en-US" dirty="0" err="1" smtClean="0"/>
              <a:t>Belbraouet</a:t>
            </a:r>
            <a:r>
              <a:rPr lang="en-US" dirty="0" smtClean="0"/>
              <a:t> S. Ramadan fasting induces modifications of certain serum components in obese women with type 2 diabetes. Saudi medical journal. 2006; 27(1):23-6</a:t>
            </a:r>
          </a:p>
          <a:p>
            <a:pPr lvl="0" algn="l"/>
            <a:r>
              <a:rPr lang="en-US" dirty="0" err="1" smtClean="0"/>
              <a:t>Bonakdaran</a:t>
            </a:r>
            <a:r>
              <a:rPr lang="en-US" dirty="0" smtClean="0"/>
              <a:t> SH, </a:t>
            </a:r>
            <a:r>
              <a:rPr lang="en-US" dirty="0" err="1" smtClean="0"/>
              <a:t>Khajeh</a:t>
            </a:r>
            <a:r>
              <a:rPr lang="en-US" dirty="0" smtClean="0"/>
              <a:t>- </a:t>
            </a:r>
            <a:r>
              <a:rPr lang="en-US" dirty="0" err="1" smtClean="0"/>
              <a:t>Dalouie</a:t>
            </a:r>
            <a:r>
              <a:rPr lang="en-US" dirty="0" smtClean="0"/>
              <a:t> M. The effects of fasting during Ramadan on </a:t>
            </a:r>
            <a:r>
              <a:rPr lang="en-US" dirty="0" err="1" smtClean="0"/>
              <a:t>glycemic</a:t>
            </a:r>
            <a:r>
              <a:rPr lang="en-US" dirty="0" smtClean="0"/>
              <a:t> excursions detected by continuous glucose monitoring system (CGMS) in patients with type 2 diabetes. Med J Malaysia. 2011;66(5):447-50.</a:t>
            </a:r>
          </a:p>
          <a:p>
            <a:pPr algn="l" rtl="0"/>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381938"/>
          </a:xfrm>
        </p:spPr>
        <p:txBody>
          <a:bodyPr>
            <a:normAutofit fontScale="90000"/>
          </a:bodyPr>
          <a:lstStyle/>
          <a:p>
            <a:endParaRPr lang="ar-SA" dirty="0"/>
          </a:p>
        </p:txBody>
      </p:sp>
      <p:sp>
        <p:nvSpPr>
          <p:cNvPr id="3" name="Content Placeholder 2"/>
          <p:cNvSpPr>
            <a:spLocks noGrp="1"/>
          </p:cNvSpPr>
          <p:nvPr>
            <p:ph sz="quarter" idx="13"/>
          </p:nvPr>
        </p:nvSpPr>
        <p:spPr>
          <a:xfrm>
            <a:off x="609600" y="1352551"/>
            <a:ext cx="8177242" cy="3268624"/>
          </a:xfrm>
        </p:spPr>
        <p:txBody>
          <a:bodyPr>
            <a:normAutofit fontScale="32500" lnSpcReduction="20000"/>
          </a:bodyPr>
          <a:lstStyle/>
          <a:p>
            <a:pPr lvl="0" algn="l" rtl="0"/>
            <a:r>
              <a:rPr lang="en-US" dirty="0" err="1" smtClean="0"/>
              <a:t>Faris</a:t>
            </a:r>
            <a:r>
              <a:rPr lang="en-US" dirty="0" smtClean="0"/>
              <a:t> MAE, Hussein RN, Al- Kurd RA, Al- </a:t>
            </a:r>
            <a:r>
              <a:rPr lang="en-US" dirty="0" err="1" smtClean="0"/>
              <a:t>Fararjeh</a:t>
            </a:r>
            <a:r>
              <a:rPr lang="en-US" dirty="0" smtClean="0"/>
              <a:t> MA, </a:t>
            </a:r>
            <a:r>
              <a:rPr lang="en-US" dirty="0" err="1" smtClean="0"/>
              <a:t>Bustanji</a:t>
            </a:r>
            <a:r>
              <a:rPr lang="en-US" dirty="0" smtClean="0"/>
              <a:t> YK, Mohammad MK. Impact of Ramadan Intermittent Fasting on Oxidative Stress Measured by Urinary 15—Isoprostane. Journal of Nutrition and Metabolism. Volume 2012, Article ID 802924, 9 pages. </a:t>
            </a:r>
            <a:r>
              <a:rPr lang="en-US" dirty="0" smtClean="0">
                <a:hlinkClick r:id="rId2"/>
              </a:rPr>
              <a:t>http://dx.doi.org/10.1155/2012/802924</a:t>
            </a:r>
            <a:endParaRPr lang="en-US" dirty="0" smtClean="0"/>
          </a:p>
          <a:p>
            <a:pPr lvl="0" algn="l"/>
            <a:r>
              <a:rPr lang="en-US" dirty="0" err="1" smtClean="0"/>
              <a:t>Siaw</a:t>
            </a:r>
            <a:r>
              <a:rPr lang="en-US" dirty="0" smtClean="0"/>
              <a:t> MYL, Chew DEK, </a:t>
            </a:r>
            <a:r>
              <a:rPr lang="en-US" dirty="0" err="1" smtClean="0"/>
              <a:t>Dalan</a:t>
            </a:r>
            <a:r>
              <a:rPr lang="en-US" dirty="0" smtClean="0"/>
              <a:t> R, Abdul </a:t>
            </a:r>
            <a:r>
              <a:rPr lang="en-US" dirty="0" err="1" smtClean="0"/>
              <a:t>Shakoor</a:t>
            </a:r>
            <a:r>
              <a:rPr lang="en-US" dirty="0" smtClean="0"/>
              <a:t> SAK, Othman N, </a:t>
            </a:r>
            <a:r>
              <a:rPr lang="en-US" dirty="0" err="1" smtClean="0"/>
              <a:t>Choo</a:t>
            </a:r>
            <a:r>
              <a:rPr lang="en-US" dirty="0" smtClean="0"/>
              <a:t> CH, </a:t>
            </a:r>
            <a:r>
              <a:rPr lang="en-US" dirty="0" err="1" smtClean="0"/>
              <a:t>Shamsuri</a:t>
            </a:r>
            <a:r>
              <a:rPr lang="en-US" dirty="0" smtClean="0"/>
              <a:t> NH, Abdul </a:t>
            </a:r>
            <a:r>
              <a:rPr lang="en-US" dirty="0" err="1" smtClean="0"/>
              <a:t>Karim</a:t>
            </a:r>
            <a:r>
              <a:rPr lang="en-US" dirty="0" smtClean="0"/>
              <a:t> SN, Chan SY, Lee JYC. Evaluating the Effect of Ramadan Fasting on Muslim Patients with Diabetes in relation to Use of Medication and Lifestyle Patterns: A Prospective Study. International Journal of Endocrinology. 2014; Article D 308546, 6 pages.</a:t>
            </a:r>
          </a:p>
          <a:p>
            <a:pPr lvl="0" algn="l"/>
            <a:r>
              <a:rPr lang="en-US" dirty="0" err="1" smtClean="0"/>
              <a:t>Bener</a:t>
            </a:r>
            <a:r>
              <a:rPr lang="en-US" dirty="0" smtClean="0"/>
              <a:t> A, </a:t>
            </a:r>
            <a:r>
              <a:rPr lang="en-US" dirty="0" err="1" smtClean="0"/>
              <a:t>Yousafzai</a:t>
            </a:r>
            <a:r>
              <a:rPr lang="en-US" dirty="0" smtClean="0"/>
              <a:t> MT. Effect of Ramadan fasting on diabetes mellitus: a population-based study in Qatar. J Egypt Public Health Assoc. 2014;89(2):47-52.</a:t>
            </a:r>
          </a:p>
          <a:p>
            <a:pPr lvl="0" algn="l"/>
            <a:r>
              <a:rPr lang="en-US" dirty="0" err="1" smtClean="0"/>
              <a:t>Gnanou</a:t>
            </a:r>
            <a:r>
              <a:rPr lang="en-US" dirty="0" smtClean="0"/>
              <a:t> JV, </a:t>
            </a:r>
            <a:r>
              <a:rPr lang="en-US" dirty="0" err="1" smtClean="0"/>
              <a:t>Caszo</a:t>
            </a:r>
            <a:r>
              <a:rPr lang="en-US" dirty="0" smtClean="0"/>
              <a:t> BA, </a:t>
            </a:r>
            <a:r>
              <a:rPr lang="en-US" dirty="0" err="1" smtClean="0"/>
              <a:t>Khalil</a:t>
            </a:r>
            <a:r>
              <a:rPr lang="en-US" dirty="0" smtClean="0"/>
              <a:t> KM, Abdullah SL, Knight VF, </a:t>
            </a:r>
            <a:r>
              <a:rPr lang="en-US" dirty="0" err="1" smtClean="0"/>
              <a:t>Bidin</a:t>
            </a:r>
            <a:r>
              <a:rPr lang="en-US" dirty="0" smtClean="0"/>
              <a:t> MZ. Effects of Ramadan fasting on glucose homeostasis and </a:t>
            </a:r>
            <a:r>
              <a:rPr lang="en-US" dirty="0" err="1" smtClean="0"/>
              <a:t>adiponectin</a:t>
            </a:r>
            <a:r>
              <a:rPr lang="en-US" dirty="0" smtClean="0"/>
              <a:t> levels in healthy adult males. J Diabetes </a:t>
            </a:r>
            <a:r>
              <a:rPr lang="en-US" dirty="0" err="1" smtClean="0"/>
              <a:t>Metab</a:t>
            </a:r>
            <a:r>
              <a:rPr lang="en-US" dirty="0" smtClean="0"/>
              <a:t> </a:t>
            </a:r>
            <a:r>
              <a:rPr lang="en-US" dirty="0" err="1" smtClean="0"/>
              <a:t>Disord</a:t>
            </a:r>
            <a:r>
              <a:rPr lang="en-US" dirty="0" smtClean="0"/>
              <a:t>. 2015;14:55.</a:t>
            </a:r>
          </a:p>
          <a:p>
            <a:pPr lvl="0" algn="l"/>
            <a:r>
              <a:rPr lang="en-US" dirty="0" smtClean="0"/>
              <a:t>Lee JY, Wong CP, Tan CST, </a:t>
            </a:r>
            <a:r>
              <a:rPr lang="en-US" dirty="0" err="1" smtClean="0"/>
              <a:t>Nasir</a:t>
            </a:r>
            <a:r>
              <a:rPr lang="en-US" dirty="0" smtClean="0"/>
              <a:t> NH, Lee SWH. </a:t>
            </a:r>
            <a:r>
              <a:rPr lang="en-US" dirty="0" err="1" smtClean="0"/>
              <a:t>Telemonitoring</a:t>
            </a:r>
            <a:r>
              <a:rPr lang="en-US" dirty="0" smtClean="0"/>
              <a:t> in fasting individuals with Type 2 Diabetes Mellitus during Ramadan: A prospective, </a:t>
            </a:r>
            <a:r>
              <a:rPr lang="en-US" dirty="0" err="1" smtClean="0"/>
              <a:t>randomised</a:t>
            </a:r>
            <a:r>
              <a:rPr lang="en-US" dirty="0" smtClean="0"/>
              <a:t> controlled study. Scientific Reports. 2017; 7, Article number: 10119.</a:t>
            </a:r>
          </a:p>
          <a:p>
            <a:pPr lvl="0" algn="l"/>
            <a:r>
              <a:rPr lang="en-US" dirty="0" err="1" smtClean="0"/>
              <a:t>Arnason</a:t>
            </a:r>
            <a:r>
              <a:rPr lang="en-US" dirty="0" smtClean="0"/>
              <a:t> TG, Bowen MW, </a:t>
            </a:r>
            <a:r>
              <a:rPr lang="en-US" dirty="0" err="1" smtClean="0"/>
              <a:t>Mansell</a:t>
            </a:r>
            <a:r>
              <a:rPr lang="en-US" dirty="0" smtClean="0"/>
              <a:t> KD. Effects of intermittent fasting on health markers in those with type 2 diabetes: A pilot study. World J Diabetes. 2017; 8(4): 154–164.</a:t>
            </a:r>
          </a:p>
          <a:p>
            <a:pPr lvl="0" algn="l"/>
            <a:r>
              <a:rPr lang="en-US" dirty="0" err="1" smtClean="0"/>
              <a:t>Unalacak</a:t>
            </a:r>
            <a:r>
              <a:rPr lang="en-US" dirty="0" smtClean="0"/>
              <a:t> M, Kara IH, </a:t>
            </a:r>
            <a:r>
              <a:rPr lang="en-US" dirty="0" err="1" smtClean="0"/>
              <a:t>Baltaci</a:t>
            </a:r>
            <a:r>
              <a:rPr lang="en-US" dirty="0" smtClean="0"/>
              <a:t> D, </a:t>
            </a:r>
            <a:r>
              <a:rPr lang="en-US" dirty="0" err="1" smtClean="0"/>
              <a:t>Erdem</a:t>
            </a:r>
            <a:r>
              <a:rPr lang="en-US" dirty="0" smtClean="0"/>
              <a:t> O, </a:t>
            </a:r>
            <a:r>
              <a:rPr lang="en-US" dirty="0" err="1" smtClean="0"/>
              <a:t>Bucaktepe</a:t>
            </a:r>
            <a:r>
              <a:rPr lang="en-US" dirty="0" smtClean="0"/>
              <a:t> PG. Effects of Ramadan fasting on biochemical and hematological parameters and cytokines in healthy and obese individuals. </a:t>
            </a:r>
            <a:r>
              <a:rPr lang="en-US" dirty="0" err="1" smtClean="0"/>
              <a:t>Metab</a:t>
            </a:r>
            <a:r>
              <a:rPr lang="en-US" dirty="0" smtClean="0"/>
              <a:t> </a:t>
            </a:r>
            <a:r>
              <a:rPr lang="en-US" dirty="0" err="1" smtClean="0"/>
              <a:t>Syndr</a:t>
            </a:r>
            <a:r>
              <a:rPr lang="en-US" dirty="0" smtClean="0"/>
              <a:t> </a:t>
            </a:r>
            <a:r>
              <a:rPr lang="en-US" dirty="0" err="1" smtClean="0"/>
              <a:t>Relat</a:t>
            </a:r>
            <a:r>
              <a:rPr lang="en-US" dirty="0" smtClean="0"/>
              <a:t> </a:t>
            </a:r>
            <a:r>
              <a:rPr lang="en-US" dirty="0" err="1" smtClean="0"/>
              <a:t>Disord</a:t>
            </a:r>
            <a:r>
              <a:rPr lang="en-US" dirty="0" smtClean="0"/>
              <a:t>. 2011;9:157–61. </a:t>
            </a:r>
            <a:r>
              <a:rPr lang="en-US" dirty="0" err="1" smtClean="0"/>
              <a:t>doi</a:t>
            </a:r>
            <a:r>
              <a:rPr lang="en-US" dirty="0" smtClean="0"/>
              <a:t>: 10.1089/met.2010.0084. [</a:t>
            </a:r>
            <a:r>
              <a:rPr lang="en-US" dirty="0" err="1" smtClean="0">
                <a:hlinkClick r:id="rId3"/>
              </a:rPr>
              <a:t>PubMed</a:t>
            </a:r>
            <a:r>
              <a:rPr lang="en-US" dirty="0" smtClean="0"/>
              <a:t>] [</a:t>
            </a:r>
            <a:r>
              <a:rPr lang="en-US" dirty="0" err="1" smtClean="0">
                <a:hlinkClick r:id="rId4"/>
              </a:rPr>
              <a:t>CrossRef</a:t>
            </a:r>
            <a:r>
              <a:rPr lang="en-US" dirty="0" smtClean="0"/>
              <a:t>]</a:t>
            </a:r>
          </a:p>
          <a:p>
            <a:pPr lvl="0" algn="l"/>
            <a:r>
              <a:rPr lang="en-US" dirty="0" err="1" smtClean="0"/>
              <a:t>Nematy</a:t>
            </a:r>
            <a:r>
              <a:rPr lang="en-US" dirty="0" smtClean="0"/>
              <a:t> M, </a:t>
            </a:r>
            <a:r>
              <a:rPr lang="en-US" dirty="0" err="1" smtClean="0"/>
              <a:t>Alinezhad-Namaghi</a:t>
            </a:r>
            <a:r>
              <a:rPr lang="en-US" dirty="0" smtClean="0"/>
              <a:t> M, Rashed MM, </a:t>
            </a:r>
            <a:r>
              <a:rPr lang="en-US" dirty="0" err="1" smtClean="0"/>
              <a:t>Mozhdehifard</a:t>
            </a:r>
            <a:r>
              <a:rPr lang="en-US" dirty="0" smtClean="0"/>
              <a:t> M, </a:t>
            </a:r>
            <a:r>
              <a:rPr lang="en-US" dirty="0" err="1" smtClean="0"/>
              <a:t>Sajjadi</a:t>
            </a:r>
            <a:r>
              <a:rPr lang="en-US" dirty="0" smtClean="0"/>
              <a:t> SS, </a:t>
            </a:r>
            <a:r>
              <a:rPr lang="en-US" dirty="0" err="1" smtClean="0"/>
              <a:t>Akhlaghi</a:t>
            </a:r>
            <a:r>
              <a:rPr lang="en-US" dirty="0" smtClean="0"/>
              <a:t> S, et al. Effects of Ramadan fasting on cardiovascular risk factors: a prospective observational study. </a:t>
            </a:r>
            <a:r>
              <a:rPr lang="en-US" dirty="0" err="1" smtClean="0"/>
              <a:t>Nutr</a:t>
            </a:r>
            <a:r>
              <a:rPr lang="en-US" dirty="0" smtClean="0"/>
              <a:t> J. 2012;11:69. </a:t>
            </a:r>
            <a:r>
              <a:rPr lang="en-US" dirty="0" err="1" smtClean="0"/>
              <a:t>doi</a:t>
            </a:r>
            <a:r>
              <a:rPr lang="en-US" dirty="0" smtClean="0"/>
              <a:t>: 10.1186/1475-2891-11-69. </a:t>
            </a:r>
          </a:p>
          <a:p>
            <a:pPr lvl="0" algn="l"/>
            <a:r>
              <a:rPr lang="en-US" dirty="0" err="1" smtClean="0"/>
              <a:t>AlArouj</a:t>
            </a:r>
            <a:r>
              <a:rPr lang="en-US" dirty="0" smtClean="0"/>
              <a:t>  M,  </a:t>
            </a:r>
            <a:r>
              <a:rPr lang="en-US" dirty="0" err="1" smtClean="0"/>
              <a:t>Bouguerra</a:t>
            </a:r>
            <a:r>
              <a:rPr lang="en-US" dirty="0" smtClean="0"/>
              <a:t>  R,  </a:t>
            </a:r>
            <a:r>
              <a:rPr lang="en-US" dirty="0" err="1" smtClean="0"/>
              <a:t>Buse</a:t>
            </a:r>
            <a:r>
              <a:rPr lang="en-US" dirty="0" smtClean="0"/>
              <a:t>  J,  Hafez  S,  </a:t>
            </a:r>
            <a:r>
              <a:rPr lang="en-US" dirty="0" err="1" smtClean="0"/>
              <a:t>Hassanein</a:t>
            </a:r>
            <a:r>
              <a:rPr lang="en-US" dirty="0" smtClean="0"/>
              <a:t> M,  Ibrahim M,  Ismail‐</a:t>
            </a:r>
            <a:r>
              <a:rPr lang="en-US" dirty="0" err="1" smtClean="0"/>
              <a:t>Beigi</a:t>
            </a:r>
            <a:r>
              <a:rPr lang="en-US" dirty="0" smtClean="0"/>
              <a:t> F, El‐ </a:t>
            </a:r>
            <a:r>
              <a:rPr lang="en-US" dirty="0" err="1" smtClean="0"/>
              <a:t>Kebbi</a:t>
            </a:r>
            <a:r>
              <a:rPr lang="en-US" dirty="0" smtClean="0"/>
              <a:t>  I,  </a:t>
            </a:r>
            <a:r>
              <a:rPr lang="en-US" dirty="0" err="1" smtClean="0"/>
              <a:t>Khatib</a:t>
            </a:r>
            <a:r>
              <a:rPr lang="en-US" dirty="0" smtClean="0"/>
              <a:t>  O,  </a:t>
            </a:r>
            <a:r>
              <a:rPr lang="en-US" dirty="0" err="1" smtClean="0"/>
              <a:t>Kishawi</a:t>
            </a:r>
            <a:r>
              <a:rPr lang="en-US" dirty="0" smtClean="0"/>
              <a:t>  S,  Al‐</a:t>
            </a:r>
            <a:r>
              <a:rPr lang="en-US" dirty="0" err="1" smtClean="0"/>
              <a:t>Madani</a:t>
            </a:r>
            <a:r>
              <a:rPr lang="en-US" dirty="0" smtClean="0"/>
              <a:t>  A,  </a:t>
            </a:r>
            <a:r>
              <a:rPr lang="en-US" dirty="0" err="1" smtClean="0"/>
              <a:t>Mishal</a:t>
            </a:r>
            <a:r>
              <a:rPr lang="en-US" dirty="0" smtClean="0"/>
              <a:t>  AA,  Al‐</a:t>
            </a:r>
            <a:r>
              <a:rPr lang="en-US" dirty="0" err="1" smtClean="0"/>
              <a:t>Maskari</a:t>
            </a:r>
            <a:r>
              <a:rPr lang="en-US" dirty="0" smtClean="0"/>
              <a:t>  M,  </a:t>
            </a:r>
            <a:r>
              <a:rPr lang="en-US" dirty="0" err="1" smtClean="0"/>
              <a:t>Nakhi</a:t>
            </a:r>
            <a:r>
              <a:rPr lang="en-US" dirty="0" smtClean="0"/>
              <a:t>  AB,  Al‐ </a:t>
            </a:r>
            <a:r>
              <a:rPr lang="en-US" dirty="0" err="1" smtClean="0"/>
              <a:t>Rubean</a:t>
            </a:r>
            <a:r>
              <a:rPr lang="en-US" dirty="0" smtClean="0"/>
              <a:t>  K.  Recommendations for management of diabetes during Ramada.  Diabetes Care 2005; 28: 2305‐11. </a:t>
            </a:r>
          </a:p>
          <a:p>
            <a:pPr lvl="0" algn="l"/>
            <a:r>
              <a:rPr lang="en-US" dirty="0" err="1" smtClean="0"/>
              <a:t>Mojaddid</a:t>
            </a:r>
            <a:r>
              <a:rPr lang="en-US" dirty="0" smtClean="0"/>
              <a:t>  M,  </a:t>
            </a:r>
            <a:r>
              <a:rPr lang="en-US" dirty="0" err="1" smtClean="0"/>
              <a:t>Hassanein</a:t>
            </a:r>
            <a:r>
              <a:rPr lang="en-US" dirty="0" smtClean="0"/>
              <a:t>  M,  </a:t>
            </a:r>
            <a:r>
              <a:rPr lang="en-US" dirty="0" err="1" smtClean="0"/>
              <a:t>Malik</a:t>
            </a:r>
            <a:r>
              <a:rPr lang="en-US" dirty="0" smtClean="0"/>
              <a:t>  R.  Prescribing  in  ethnic  groups:  Ramadan  and  diabetes‐evidence  based  guidelines.  </a:t>
            </a:r>
            <a:r>
              <a:rPr lang="en-US" dirty="0" err="1" smtClean="0"/>
              <a:t>Pract</a:t>
            </a:r>
            <a:r>
              <a:rPr lang="en-US" dirty="0" smtClean="0"/>
              <a:t>  </a:t>
            </a:r>
            <a:r>
              <a:rPr lang="en-US" dirty="0" err="1" smtClean="0"/>
              <a:t>Diabet</a:t>
            </a:r>
            <a:r>
              <a:rPr lang="en-US" dirty="0" smtClean="0"/>
              <a:t> </a:t>
            </a:r>
            <a:r>
              <a:rPr lang="en-US" dirty="0" err="1" smtClean="0"/>
              <a:t>Int</a:t>
            </a:r>
            <a:r>
              <a:rPr lang="en-US" dirty="0" smtClean="0"/>
              <a:t> 2006; 17: 38‐43.  34.</a:t>
            </a:r>
          </a:p>
          <a:p>
            <a:pPr algn="l" rtl="0"/>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310500"/>
          </a:xfrm>
        </p:spPr>
        <p:txBody>
          <a:bodyPr>
            <a:normAutofit fontScale="90000"/>
          </a:bodyPr>
          <a:lstStyle/>
          <a:p>
            <a:endParaRPr lang="ar-SA" dirty="0"/>
          </a:p>
        </p:txBody>
      </p:sp>
      <p:sp>
        <p:nvSpPr>
          <p:cNvPr id="3" name="Content Placeholder 2"/>
          <p:cNvSpPr>
            <a:spLocks noGrp="1"/>
          </p:cNvSpPr>
          <p:nvPr>
            <p:ph sz="quarter" idx="13"/>
          </p:nvPr>
        </p:nvSpPr>
        <p:spPr>
          <a:xfrm>
            <a:off x="609600" y="1352551"/>
            <a:ext cx="8177242" cy="3268624"/>
          </a:xfrm>
        </p:spPr>
        <p:txBody>
          <a:bodyPr>
            <a:normAutofit fontScale="32500" lnSpcReduction="20000"/>
          </a:bodyPr>
          <a:lstStyle/>
          <a:p>
            <a:pPr lvl="0" algn="l" rtl="0"/>
            <a:r>
              <a:rPr lang="en-US" dirty="0" err="1" smtClean="0"/>
              <a:t>Alabbood</a:t>
            </a:r>
            <a:r>
              <a:rPr lang="en-US" dirty="0" smtClean="0"/>
              <a:t> MH, Ho KW, Simons MR. The effect of Ramadan fasting on </a:t>
            </a:r>
            <a:r>
              <a:rPr lang="en-US" dirty="0" err="1" smtClean="0"/>
              <a:t>glycaemic</a:t>
            </a:r>
            <a:r>
              <a:rPr lang="en-US" dirty="0" smtClean="0"/>
              <a:t> control in insulin dependent diabetic patients: A literature review. Diabetes </a:t>
            </a:r>
            <a:r>
              <a:rPr lang="en-US" dirty="0" err="1" smtClean="0"/>
              <a:t>Metab</a:t>
            </a:r>
            <a:r>
              <a:rPr lang="en-US" dirty="0" smtClean="0"/>
              <a:t>  </a:t>
            </a:r>
            <a:r>
              <a:rPr lang="en-US" dirty="0" err="1" smtClean="0"/>
              <a:t>Syndr</a:t>
            </a:r>
            <a:r>
              <a:rPr lang="en-US" dirty="0" smtClean="0"/>
              <a:t>. 2017;11(1);83-87.</a:t>
            </a:r>
          </a:p>
          <a:p>
            <a:pPr lvl="0" algn="l"/>
            <a:r>
              <a:rPr lang="en-US" dirty="0" err="1" smtClean="0"/>
              <a:t>Kobeissy</a:t>
            </a:r>
            <a:r>
              <a:rPr lang="en-US" dirty="0" smtClean="0"/>
              <a:t> A, </a:t>
            </a:r>
            <a:r>
              <a:rPr lang="en-US" dirty="0" err="1" smtClean="0"/>
              <a:t>Zantout</a:t>
            </a:r>
            <a:r>
              <a:rPr lang="en-US" dirty="0" smtClean="0"/>
              <a:t> MS, </a:t>
            </a:r>
            <a:r>
              <a:rPr lang="en-US" dirty="0" err="1" smtClean="0"/>
              <a:t>Azar</a:t>
            </a:r>
            <a:r>
              <a:rPr lang="en-US" dirty="0" smtClean="0"/>
              <a:t> ST. Suggested insulin regimens for patients with type 1 diabetes mellitus who wish to fast during the month of Ramadan. </a:t>
            </a:r>
            <a:r>
              <a:rPr lang="en-US" dirty="0" err="1" smtClean="0"/>
              <a:t>Clin</a:t>
            </a:r>
            <a:r>
              <a:rPr lang="en-US" dirty="0" smtClean="0"/>
              <a:t> </a:t>
            </a:r>
            <a:r>
              <a:rPr lang="en-US" dirty="0" err="1" smtClean="0"/>
              <a:t>Ther</a:t>
            </a:r>
            <a:r>
              <a:rPr lang="en-US" dirty="0" smtClean="0"/>
              <a:t>. 2008;30(8):1408-15.</a:t>
            </a:r>
          </a:p>
          <a:p>
            <a:pPr lvl="0" algn="l"/>
            <a:r>
              <a:rPr lang="en-US" dirty="0" err="1" smtClean="0"/>
              <a:t>Kadowaki</a:t>
            </a:r>
            <a:r>
              <a:rPr lang="en-US" dirty="0" smtClean="0"/>
              <a:t> T, Yamauchi T. </a:t>
            </a:r>
            <a:r>
              <a:rPr lang="en-US" dirty="0" err="1" smtClean="0"/>
              <a:t>Adiponectin</a:t>
            </a:r>
            <a:r>
              <a:rPr lang="en-US" dirty="0" smtClean="0"/>
              <a:t> and </a:t>
            </a:r>
            <a:r>
              <a:rPr lang="en-US" dirty="0" err="1" smtClean="0"/>
              <a:t>adiponectin</a:t>
            </a:r>
            <a:r>
              <a:rPr lang="en-US" dirty="0" smtClean="0"/>
              <a:t> receptors. </a:t>
            </a:r>
            <a:r>
              <a:rPr lang="en-US" dirty="0" err="1" smtClean="0"/>
              <a:t>Endocr</a:t>
            </a:r>
            <a:r>
              <a:rPr lang="en-US" dirty="0" smtClean="0"/>
              <a:t> Rev. 2005;26(3);439-51.</a:t>
            </a:r>
          </a:p>
          <a:p>
            <a:pPr lvl="0" algn="l"/>
            <a:r>
              <a:rPr lang="en-US" dirty="0" err="1" smtClean="0"/>
              <a:t>Kmiec</a:t>
            </a:r>
            <a:r>
              <a:rPr lang="en-US" dirty="0" smtClean="0"/>
              <a:t> Z, </a:t>
            </a:r>
            <a:r>
              <a:rPr lang="en-US" dirty="0" err="1" smtClean="0"/>
              <a:t>Pokrywka</a:t>
            </a:r>
            <a:r>
              <a:rPr lang="en-US" dirty="0" smtClean="0"/>
              <a:t> L, </a:t>
            </a:r>
            <a:r>
              <a:rPr lang="en-US" dirty="0" err="1" smtClean="0"/>
              <a:t>Kotlarz</a:t>
            </a:r>
            <a:r>
              <a:rPr lang="en-US" dirty="0" smtClean="0"/>
              <a:t> G, </a:t>
            </a:r>
            <a:r>
              <a:rPr lang="en-US" dirty="0" err="1" smtClean="0"/>
              <a:t>Kubasik</a:t>
            </a:r>
            <a:r>
              <a:rPr lang="en-US" dirty="0" smtClean="0"/>
              <a:t> J, </a:t>
            </a:r>
            <a:r>
              <a:rPr lang="en-US" dirty="0" err="1" smtClean="0"/>
              <a:t>Szutowicz</a:t>
            </a:r>
            <a:r>
              <a:rPr lang="en-US" dirty="0" smtClean="0"/>
              <a:t> A, </a:t>
            </a:r>
            <a:r>
              <a:rPr lang="en-US" dirty="0" err="1" smtClean="0"/>
              <a:t>Mysliwski</a:t>
            </a:r>
            <a:r>
              <a:rPr lang="en-US" dirty="0" smtClean="0"/>
              <a:t> A. Effects of Fasting and </a:t>
            </a:r>
            <a:r>
              <a:rPr lang="en-US" dirty="0" err="1" smtClean="0"/>
              <a:t>Refeeding</a:t>
            </a:r>
            <a:r>
              <a:rPr lang="en-US" dirty="0" smtClean="0"/>
              <a:t> on Serum </a:t>
            </a:r>
            <a:r>
              <a:rPr lang="en-US" dirty="0" err="1" smtClean="0"/>
              <a:t>Leptin</a:t>
            </a:r>
            <a:r>
              <a:rPr lang="en-US" dirty="0" smtClean="0"/>
              <a:t>, </a:t>
            </a:r>
            <a:r>
              <a:rPr lang="en-US" dirty="0" err="1" smtClean="0"/>
              <a:t>Adiponectin</a:t>
            </a:r>
            <a:r>
              <a:rPr lang="en-US" dirty="0" smtClean="0"/>
              <a:t> and Free Fatty Acid Concentrations in Young and Old Male Rats. Gerontology 2005;51:357–362 </a:t>
            </a:r>
          </a:p>
          <a:p>
            <a:pPr lvl="0" algn="l"/>
            <a:r>
              <a:rPr lang="en-US" dirty="0" smtClean="0"/>
              <a:t>Al-</a:t>
            </a:r>
            <a:r>
              <a:rPr lang="en-US" dirty="0" err="1" smtClean="0"/>
              <a:t>Noaemi</a:t>
            </a:r>
            <a:r>
              <a:rPr lang="en-US" dirty="0" smtClean="0"/>
              <a:t> M and </a:t>
            </a:r>
            <a:r>
              <a:rPr lang="en-US" dirty="0" err="1" smtClean="0"/>
              <a:t>Shalayel</a:t>
            </a:r>
            <a:r>
              <a:rPr lang="en-US" dirty="0" smtClean="0"/>
              <a:t> MHF. (2009). </a:t>
            </a:r>
            <a:r>
              <a:rPr lang="en-US" dirty="0" err="1" smtClean="0"/>
              <a:t>Adiponectin</a:t>
            </a:r>
            <a:r>
              <a:rPr lang="en-US" dirty="0" smtClean="0"/>
              <a:t> (review article). Sudan Journal of Medical Sciences, 4 (30): 297-305.</a:t>
            </a:r>
          </a:p>
          <a:p>
            <a:pPr lvl="0" algn="l"/>
            <a:r>
              <a:rPr lang="en-US" dirty="0" smtClean="0"/>
              <a:t>Cheng CW, Adams GB, </a:t>
            </a:r>
            <a:r>
              <a:rPr lang="en-US" dirty="0" err="1" smtClean="0"/>
              <a:t>Perin</a:t>
            </a:r>
            <a:r>
              <a:rPr lang="en-US" dirty="0" smtClean="0"/>
              <a:t> L, Wei M, Zhou X, Lam BS, </a:t>
            </a:r>
            <a:r>
              <a:rPr lang="en-US" dirty="0" err="1" smtClean="0"/>
              <a:t>Da</a:t>
            </a:r>
            <a:r>
              <a:rPr lang="en-US" dirty="0" smtClean="0"/>
              <a:t> Sacco S, </a:t>
            </a:r>
            <a:r>
              <a:rPr lang="en-US" dirty="0" err="1" smtClean="0"/>
              <a:t>Mirisola</a:t>
            </a:r>
            <a:r>
              <a:rPr lang="en-US" dirty="0" smtClean="0"/>
              <a:t> M, Quinn DI, </a:t>
            </a:r>
            <a:r>
              <a:rPr lang="en-US" dirty="0" err="1" smtClean="0"/>
              <a:t>Dorff</a:t>
            </a:r>
            <a:r>
              <a:rPr lang="en-US" dirty="0" smtClean="0"/>
              <a:t> TB, </a:t>
            </a:r>
            <a:r>
              <a:rPr lang="en-US" dirty="0" err="1" smtClean="0"/>
              <a:t>Kopchick</a:t>
            </a:r>
            <a:r>
              <a:rPr lang="en-US" dirty="0" smtClean="0"/>
              <a:t> JJ, Longo VD. Prolonged fasting reduces IGF-1/PKA to promote hematopoietic-stem-cell-based regeneration and reverse </a:t>
            </a:r>
            <a:r>
              <a:rPr lang="en-US" dirty="0" err="1" smtClean="0"/>
              <a:t>immunosuppression</a:t>
            </a:r>
            <a:r>
              <a:rPr lang="en-US" dirty="0" smtClean="0"/>
              <a:t>. Cell Stem Cell. 2014;14(6):810-823.</a:t>
            </a:r>
          </a:p>
          <a:p>
            <a:pPr lvl="0" algn="l"/>
            <a:r>
              <a:rPr lang="en-US" dirty="0" smtClean="0"/>
              <a:t>Longo VD, Mattson MP. Fasting: molecular mechanisms and clinical applications. Cell Metab.2014;19:181–192. </a:t>
            </a:r>
          </a:p>
          <a:p>
            <a:pPr lvl="0" algn="l"/>
            <a:r>
              <a:rPr lang="en-US" dirty="0" smtClean="0"/>
              <a:t>Horne BD, May HT, Anderson JL, </a:t>
            </a:r>
            <a:r>
              <a:rPr lang="en-US" dirty="0" err="1" smtClean="0"/>
              <a:t>Kfoury</a:t>
            </a:r>
            <a:r>
              <a:rPr lang="en-US" dirty="0" smtClean="0"/>
              <a:t> AG, Bailey BM, McClure BS, </a:t>
            </a:r>
            <a:r>
              <a:rPr lang="en-US" dirty="0" err="1" smtClean="0"/>
              <a:t>Renlund</a:t>
            </a:r>
            <a:r>
              <a:rPr lang="en-US" dirty="0" smtClean="0"/>
              <a:t> DG, </a:t>
            </a:r>
            <a:r>
              <a:rPr lang="en-US" dirty="0" err="1" smtClean="0"/>
              <a:t>Lappé</a:t>
            </a:r>
            <a:r>
              <a:rPr lang="en-US" dirty="0" smtClean="0"/>
              <a:t> DL, </a:t>
            </a:r>
            <a:r>
              <a:rPr lang="en-US" dirty="0" err="1" smtClean="0"/>
              <a:t>Carlquist</a:t>
            </a:r>
            <a:r>
              <a:rPr lang="en-US" dirty="0" smtClean="0"/>
              <a:t> JF, Fisher PW, et al. ; Intermountain Heart Collaborative Study. Usefulness of routine periodic fasting to lower risk of coronary artery disease among patients undergoing coronary angiography. Am J </a:t>
            </a:r>
            <a:r>
              <a:rPr lang="en-US" dirty="0" err="1" smtClean="0"/>
              <a:t>Cardiol</a:t>
            </a:r>
            <a:r>
              <a:rPr lang="en-US" dirty="0" smtClean="0"/>
              <a:t>  2008;102:814–9.</a:t>
            </a:r>
          </a:p>
          <a:p>
            <a:pPr lvl="0" algn="l"/>
            <a:r>
              <a:rPr lang="en-US" dirty="0" smtClean="0"/>
              <a:t>Fond G, Macgregor A, </a:t>
            </a:r>
            <a:r>
              <a:rPr lang="en-US" dirty="0" err="1" smtClean="0"/>
              <a:t>Leboyer</a:t>
            </a:r>
            <a:r>
              <a:rPr lang="en-US" dirty="0" smtClean="0"/>
              <a:t> M, </a:t>
            </a:r>
            <a:r>
              <a:rPr lang="en-US" dirty="0" err="1" smtClean="0"/>
              <a:t>Michalsen</a:t>
            </a:r>
            <a:r>
              <a:rPr lang="en-US" dirty="0" smtClean="0"/>
              <a:t> A. Fasting in mood disorders: neurobiology and effectiveness. A review of the literature. Psychiatry Research. 2013; 209: 253–258.</a:t>
            </a:r>
          </a:p>
          <a:p>
            <a:pPr lvl="0" algn="l"/>
            <a:r>
              <a:rPr lang="en-US" dirty="0" smtClean="0"/>
              <a:t>Lee C, Longo VD. Fasting </a:t>
            </a:r>
            <a:r>
              <a:rPr lang="en-US" dirty="0" err="1" smtClean="0"/>
              <a:t>vs</a:t>
            </a:r>
            <a:r>
              <a:rPr lang="en-US" dirty="0" smtClean="0"/>
              <a:t> dietary restriction in cellular protection and cancer treatment: from model organisms to patients. </a:t>
            </a:r>
            <a:r>
              <a:rPr lang="en-US" dirty="0" err="1" smtClean="0"/>
              <a:t>Oncogene</a:t>
            </a:r>
            <a:r>
              <a:rPr lang="en-US" dirty="0" smtClean="0"/>
              <a:t>. 2011; 30: 3305–3316.</a:t>
            </a:r>
          </a:p>
          <a:p>
            <a:pPr algn="l" rtl="0"/>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p>
            <a:pPr algn="ctr"/>
            <a:r>
              <a:rPr lang="ar-SA" sz="3600" dirty="0" smtClean="0">
                <a:solidFill>
                  <a:schemeClr val="accent2"/>
                </a:solidFill>
              </a:rPr>
              <a:t>اهم الفوائد الصحية للصيام</a:t>
            </a:r>
            <a:endParaRPr lang="en-US" sz="3600" dirty="0">
              <a:solidFill>
                <a:schemeClr val="accent2"/>
              </a:solidFill>
            </a:endParaRPr>
          </a:p>
        </p:txBody>
      </p:sp>
      <p:sp>
        <p:nvSpPr>
          <p:cNvPr id="7" name="Content Placeholder 6"/>
          <p:cNvSpPr>
            <a:spLocks noGrp="1"/>
          </p:cNvSpPr>
          <p:nvPr>
            <p:ph sz="quarter" idx="13"/>
          </p:nvPr>
        </p:nvSpPr>
        <p:spPr>
          <a:xfrm>
            <a:off x="571472" y="1428750"/>
            <a:ext cx="8191528" cy="3200400"/>
          </a:xfrm>
        </p:spPr>
        <p:txBody>
          <a:bodyPr/>
          <a:lstStyle/>
          <a:p>
            <a:r>
              <a:rPr lang="ar-SA" dirty="0" smtClean="0"/>
              <a:t>1- صحة القلب والدورة الدموية وضغط الدم</a:t>
            </a:r>
          </a:p>
          <a:p>
            <a:r>
              <a:rPr lang="ar-SA" dirty="0" smtClean="0"/>
              <a:t>2- الوقاية والعلاج لمرض السكري</a:t>
            </a:r>
          </a:p>
          <a:p>
            <a:r>
              <a:rPr lang="ar-SA" dirty="0" smtClean="0"/>
              <a:t>3- تأثير الصيام على مرض السرطان</a:t>
            </a:r>
          </a:p>
          <a:p>
            <a:r>
              <a:rPr lang="ar-SA" dirty="0" smtClean="0"/>
              <a:t>4- الصيام يقوي المناعة ويقاوم الالتهابات</a:t>
            </a:r>
          </a:p>
          <a:p>
            <a:r>
              <a:rPr lang="ar-SA" dirty="0" smtClean="0"/>
              <a:t>5- تأثير الصيام على الوزن</a:t>
            </a:r>
          </a:p>
          <a:p>
            <a:r>
              <a:rPr lang="ar-SA" dirty="0" smtClean="0"/>
              <a:t>6- الصيام والتحرير الذاتي للماء </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67624"/>
          </a:xfrm>
        </p:spPr>
        <p:txBody>
          <a:bodyPr>
            <a:normAutofit fontScale="90000"/>
          </a:bodyPr>
          <a:lstStyle/>
          <a:p>
            <a:endParaRPr lang="ar-SA" dirty="0"/>
          </a:p>
        </p:txBody>
      </p:sp>
      <p:sp>
        <p:nvSpPr>
          <p:cNvPr id="3" name="Content Placeholder 2"/>
          <p:cNvSpPr>
            <a:spLocks noGrp="1"/>
          </p:cNvSpPr>
          <p:nvPr>
            <p:ph sz="quarter" idx="13"/>
          </p:nvPr>
        </p:nvSpPr>
        <p:spPr>
          <a:xfrm>
            <a:off x="609600" y="1352551"/>
            <a:ext cx="8248680" cy="3268624"/>
          </a:xfrm>
        </p:spPr>
        <p:txBody>
          <a:bodyPr>
            <a:normAutofit fontScale="32500" lnSpcReduction="20000"/>
          </a:bodyPr>
          <a:lstStyle/>
          <a:p>
            <a:pPr lvl="0" algn="l" rtl="0"/>
            <a:r>
              <a:rPr lang="en-US" dirty="0" err="1" smtClean="0"/>
              <a:t>Pietrocola</a:t>
            </a:r>
            <a:r>
              <a:rPr lang="en-US" dirty="0" smtClean="0"/>
              <a:t> F, </a:t>
            </a:r>
            <a:r>
              <a:rPr lang="en-US" dirty="0" err="1" smtClean="0"/>
              <a:t>Kroemer</a:t>
            </a:r>
            <a:r>
              <a:rPr lang="en-US" dirty="0" smtClean="0"/>
              <a:t> G, </a:t>
            </a:r>
            <a:r>
              <a:rPr lang="en-US" dirty="0" err="1" smtClean="0"/>
              <a:t>Pol</a:t>
            </a:r>
            <a:r>
              <a:rPr lang="en-US" dirty="0" smtClean="0"/>
              <a:t> J, </a:t>
            </a:r>
            <a:r>
              <a:rPr lang="en-US" dirty="0" err="1" smtClean="0"/>
              <a:t>Vacchelli</a:t>
            </a:r>
            <a:r>
              <a:rPr lang="en-US" dirty="0" smtClean="0"/>
              <a:t> E, </a:t>
            </a:r>
            <a:r>
              <a:rPr lang="en-US" dirty="0" err="1" smtClean="0"/>
              <a:t>Rao</a:t>
            </a:r>
            <a:r>
              <a:rPr lang="en-US" dirty="0" smtClean="0"/>
              <a:t> S, </a:t>
            </a:r>
            <a:r>
              <a:rPr lang="en-US" dirty="0" err="1" smtClean="0"/>
              <a:t>Enot</a:t>
            </a:r>
            <a:r>
              <a:rPr lang="en-US" dirty="0" smtClean="0"/>
              <a:t> DP, </a:t>
            </a:r>
            <a:r>
              <a:rPr lang="en-US" dirty="0" err="1" smtClean="0"/>
              <a:t>Baracco</a:t>
            </a:r>
            <a:r>
              <a:rPr lang="en-US" dirty="0" smtClean="0"/>
              <a:t> EE, Levesque S, </a:t>
            </a:r>
            <a:r>
              <a:rPr lang="en-US" dirty="0" err="1" smtClean="0"/>
              <a:t>Castoldi</a:t>
            </a:r>
            <a:r>
              <a:rPr lang="en-US" dirty="0" smtClean="0"/>
              <a:t> F, </a:t>
            </a:r>
            <a:r>
              <a:rPr lang="en-US" dirty="0" err="1" smtClean="0"/>
              <a:t>Jacquelot</a:t>
            </a:r>
            <a:r>
              <a:rPr lang="en-US" dirty="0" smtClean="0"/>
              <a:t> N. et al. Cancer Cell. 2016; 30 (this issue): 147-160</a:t>
            </a:r>
          </a:p>
          <a:p>
            <a:pPr lvl="0" algn="l"/>
            <a:r>
              <a:rPr lang="en-US" dirty="0" smtClean="0"/>
              <a:t>Di </a:t>
            </a:r>
            <a:r>
              <a:rPr lang="en-US" dirty="0" err="1" smtClean="0"/>
              <a:t>Biase</a:t>
            </a:r>
            <a:r>
              <a:rPr lang="en-US" dirty="0" smtClean="0"/>
              <a:t> S, Lee CD, </a:t>
            </a:r>
            <a:r>
              <a:rPr lang="en-US" dirty="0" err="1" smtClean="0"/>
              <a:t>Brandhorst</a:t>
            </a:r>
            <a:r>
              <a:rPr lang="en-US" dirty="0" smtClean="0"/>
              <a:t> S, Manes B, </a:t>
            </a:r>
            <a:r>
              <a:rPr lang="en-US" dirty="0" err="1" smtClean="0"/>
              <a:t>Buono</a:t>
            </a:r>
            <a:r>
              <a:rPr lang="en-US" dirty="0" smtClean="0"/>
              <a:t> R, Cheng C.-W. </a:t>
            </a:r>
            <a:r>
              <a:rPr lang="en-US" dirty="0" err="1" smtClean="0"/>
              <a:t>Cacciottolo</a:t>
            </a:r>
            <a:r>
              <a:rPr lang="en-US" dirty="0" smtClean="0"/>
              <a:t> M, Martin-</a:t>
            </a:r>
            <a:r>
              <a:rPr lang="en-US" dirty="0" err="1" smtClean="0"/>
              <a:t>Montalvo</a:t>
            </a:r>
            <a:r>
              <a:rPr lang="en-US" dirty="0" smtClean="0"/>
              <a:t> A, de </a:t>
            </a:r>
            <a:r>
              <a:rPr lang="en-US" dirty="0" err="1" smtClean="0"/>
              <a:t>Cabo</a:t>
            </a:r>
            <a:r>
              <a:rPr lang="en-US" dirty="0" smtClean="0"/>
              <a:t> R, Wei M. et al. Cancer Cell. 2016; 30 (this issue): 136-146</a:t>
            </a:r>
          </a:p>
          <a:p>
            <a:pPr lvl="0" algn="l"/>
            <a:r>
              <a:rPr lang="en-US" dirty="0" err="1" smtClean="0"/>
              <a:t>Caccialanza</a:t>
            </a:r>
            <a:r>
              <a:rPr lang="en-US" dirty="0" smtClean="0"/>
              <a:t> R, </a:t>
            </a:r>
            <a:r>
              <a:rPr lang="en-US" dirty="0" err="1" smtClean="0"/>
              <a:t>Cereda</a:t>
            </a:r>
            <a:r>
              <a:rPr lang="en-US" dirty="0" smtClean="0"/>
              <a:t> E, De Lorenzo F, Farina G, </a:t>
            </a:r>
            <a:r>
              <a:rPr lang="en-US" dirty="0" err="1" smtClean="0"/>
              <a:t>Pedrazzoli</a:t>
            </a:r>
            <a:r>
              <a:rPr lang="en-US" dirty="0" smtClean="0"/>
              <a:t> P. To fast, or not to fast before chemotherapy, that is the question. BMC Cancer. 2018;18:337.</a:t>
            </a:r>
          </a:p>
          <a:p>
            <a:pPr lvl="0" algn="l"/>
            <a:r>
              <a:rPr lang="en-US" dirty="0" err="1" smtClean="0"/>
              <a:t>Raffaghello</a:t>
            </a:r>
            <a:r>
              <a:rPr lang="en-US" dirty="0" smtClean="0"/>
              <a:t> L, Lee C, </a:t>
            </a:r>
            <a:r>
              <a:rPr lang="en-US" dirty="0" err="1" smtClean="0"/>
              <a:t>Safdie</a:t>
            </a:r>
            <a:r>
              <a:rPr lang="en-US" dirty="0" smtClean="0"/>
              <a:t> FM, Wei M, </a:t>
            </a:r>
            <a:r>
              <a:rPr lang="en-US" dirty="0" err="1" smtClean="0"/>
              <a:t>Madia</a:t>
            </a:r>
            <a:r>
              <a:rPr lang="en-US" dirty="0" smtClean="0"/>
              <a:t> F, Bianchi G, Longo VD. Starvation-dependent differential stress resistance protects normal but not cancer cells against high-dose chemotherapy. </a:t>
            </a:r>
            <a:r>
              <a:rPr lang="en-US" i="1" dirty="0" smtClean="0"/>
              <a:t>Proc. Natl. Acad. Sci. USA.</a:t>
            </a:r>
            <a:r>
              <a:rPr lang="en-US" dirty="0" smtClean="0"/>
              <a:t> 2008;105: 8215-8220.</a:t>
            </a:r>
          </a:p>
          <a:p>
            <a:pPr lvl="0" algn="l"/>
            <a:r>
              <a:rPr lang="en-US" dirty="0" err="1" smtClean="0"/>
              <a:t>Petibone</a:t>
            </a:r>
            <a:r>
              <a:rPr lang="en-US" dirty="0" smtClean="0"/>
              <a:t> DM, </a:t>
            </a:r>
            <a:r>
              <a:rPr lang="en-US" dirty="0" err="1" smtClean="0"/>
              <a:t>Majeed</a:t>
            </a:r>
            <a:r>
              <a:rPr lang="en-US" dirty="0" smtClean="0"/>
              <a:t> W, </a:t>
            </a:r>
            <a:r>
              <a:rPr lang="en-US" dirty="0" err="1" smtClean="0"/>
              <a:t>Casciano</a:t>
            </a:r>
            <a:r>
              <a:rPr lang="en-US" dirty="0" smtClean="0"/>
              <a:t> DA. </a:t>
            </a:r>
            <a:r>
              <a:rPr lang="en-US" dirty="0" err="1" smtClean="0"/>
              <a:t>Autophagy</a:t>
            </a:r>
            <a:r>
              <a:rPr lang="en-US" dirty="0" smtClean="0"/>
              <a:t> function and its relationship to pathology, clinical applications, drug metabolism and toxicity. J </a:t>
            </a:r>
            <a:r>
              <a:rPr lang="en-US" dirty="0" err="1" smtClean="0"/>
              <a:t>Appl</a:t>
            </a:r>
            <a:r>
              <a:rPr lang="en-US" dirty="0" smtClean="0"/>
              <a:t> </a:t>
            </a:r>
            <a:r>
              <a:rPr lang="en-US" dirty="0" err="1" smtClean="0"/>
              <a:t>Toxicol</a:t>
            </a:r>
            <a:r>
              <a:rPr lang="en-US" dirty="0" smtClean="0"/>
              <a:t>. 2017;37:23–37. </a:t>
            </a:r>
          </a:p>
          <a:p>
            <a:pPr lvl="0" algn="l"/>
            <a:r>
              <a:rPr lang="en-US" dirty="0" err="1" smtClean="0"/>
              <a:t>Englert</a:t>
            </a:r>
            <a:r>
              <a:rPr lang="en-US" dirty="0" smtClean="0"/>
              <a:t> JM, Powell JD. Hunger pains: stimulating the appetite of the immune system for Cancer. Cancer Cell.2016; 30:13–15. </a:t>
            </a:r>
          </a:p>
          <a:p>
            <a:pPr lvl="0" algn="l"/>
            <a:r>
              <a:rPr lang="en-US" dirty="0" err="1" smtClean="0"/>
              <a:t>O’Flanagan</a:t>
            </a:r>
            <a:r>
              <a:rPr lang="en-US" dirty="0" smtClean="0"/>
              <a:t> CH, Smith LA, </a:t>
            </a:r>
            <a:r>
              <a:rPr lang="en-US" dirty="0" err="1" smtClean="0"/>
              <a:t>McDonell</a:t>
            </a:r>
            <a:r>
              <a:rPr lang="en-US" dirty="0" smtClean="0"/>
              <a:t> SB, </a:t>
            </a:r>
            <a:r>
              <a:rPr lang="en-US" dirty="0" err="1" smtClean="0"/>
              <a:t>Hursting</a:t>
            </a:r>
            <a:r>
              <a:rPr lang="en-US" dirty="0" smtClean="0"/>
              <a:t> SD. When less may be more: calorie restriction and response to cancer therapy. BMC Med.2017;15:106. </a:t>
            </a:r>
          </a:p>
          <a:p>
            <a:pPr lvl="0" algn="l"/>
            <a:r>
              <a:rPr lang="en-US" dirty="0" err="1" smtClean="0"/>
              <a:t>Gersema</a:t>
            </a:r>
            <a:r>
              <a:rPr lang="en-US" dirty="0" smtClean="0"/>
              <a:t> E (2016), “Fasting-like diet turns the immune system against cancer,” </a:t>
            </a:r>
            <a:r>
              <a:rPr lang="en-US" i="1" dirty="0" smtClean="0"/>
              <a:t>University of Southern California News,</a:t>
            </a:r>
            <a:r>
              <a:rPr lang="en-US" dirty="0" smtClean="0"/>
              <a:t> </a:t>
            </a:r>
            <a:r>
              <a:rPr lang="en-US" dirty="0" smtClean="0">
                <a:hlinkClick r:id="rId2"/>
              </a:rPr>
              <a:t>https://news.usc.edu/103972/fasting-like-diet-turns-the-immune-system-against-cancer/</a:t>
            </a:r>
            <a:r>
              <a:rPr lang="en-US" dirty="0" smtClean="0"/>
              <a:t> retrieved 4 April 2017</a:t>
            </a:r>
          </a:p>
          <a:p>
            <a:pPr lvl="0" algn="l"/>
            <a:r>
              <a:rPr lang="en-US" dirty="0" smtClean="0"/>
              <a:t>Speaker KJ, Paton MM, Cox SS, </a:t>
            </a:r>
            <a:r>
              <a:rPr lang="en-US" dirty="0" err="1" smtClean="0"/>
              <a:t>Fleshner</a:t>
            </a:r>
            <a:r>
              <a:rPr lang="en-US" dirty="0" smtClean="0"/>
              <a:t> M. A Single Bout of Fasting (24 h) Reduces Basal Cytokine Expression and Minimally Impacts the Sterile Inflammatory Response in the White Adipose Tissue of Normal Weight F344 Rats. Mediators of Inflammation. Volume 2016, Article ID 1698071, 13 pages</a:t>
            </a:r>
            <a:br>
              <a:rPr lang="en-US" dirty="0" smtClean="0"/>
            </a:br>
            <a:r>
              <a:rPr lang="en-US" dirty="0" smtClean="0">
                <a:hlinkClick r:id="rId3"/>
              </a:rPr>
              <a:t>http://dx.doi.org/10.1155/2016/1698071</a:t>
            </a:r>
            <a:r>
              <a:rPr lang="en-US" dirty="0" smtClean="0"/>
              <a:t> </a:t>
            </a:r>
          </a:p>
          <a:p>
            <a:pPr algn="l"/>
            <a:r>
              <a:rPr lang="en-US" dirty="0" smtClean="0"/>
              <a:t>Wu, S (2014), “Fasting triggers stem cell regeneration of damaged, old immune system” </a:t>
            </a:r>
            <a:r>
              <a:rPr lang="en-US" i="1" dirty="0" smtClean="0"/>
              <a:t>University of Southern California News, </a:t>
            </a:r>
            <a:r>
              <a:rPr lang="en-US" dirty="0" smtClean="0">
                <a:hlinkClick r:id="rId4"/>
              </a:rPr>
              <a:t>https://news.usc.edu/63669/fasting-triggers-stem-cell-regeneration-of-damaged-old-immune-system/</a:t>
            </a: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67624"/>
          </a:xfrm>
        </p:spPr>
        <p:txBody>
          <a:bodyPr>
            <a:normAutofit fontScale="90000"/>
          </a:bodyPr>
          <a:lstStyle/>
          <a:p>
            <a:endParaRPr lang="ar-SA" dirty="0"/>
          </a:p>
        </p:txBody>
      </p:sp>
      <p:sp>
        <p:nvSpPr>
          <p:cNvPr id="3" name="Content Placeholder 2"/>
          <p:cNvSpPr>
            <a:spLocks noGrp="1"/>
          </p:cNvSpPr>
          <p:nvPr>
            <p:ph sz="quarter" idx="13"/>
          </p:nvPr>
        </p:nvSpPr>
        <p:spPr>
          <a:xfrm>
            <a:off x="609600" y="1352551"/>
            <a:ext cx="8105804" cy="3268624"/>
          </a:xfrm>
        </p:spPr>
        <p:txBody>
          <a:bodyPr>
            <a:normAutofit fontScale="32500" lnSpcReduction="20000"/>
          </a:bodyPr>
          <a:lstStyle/>
          <a:p>
            <a:pPr lvl="0" algn="l" rtl="0"/>
            <a:r>
              <a:rPr lang="en-US" dirty="0" err="1" smtClean="0"/>
              <a:t>Knapton</a:t>
            </a:r>
            <a:r>
              <a:rPr lang="en-US" dirty="0" smtClean="0"/>
              <a:t>, S (2014) “Fasting for three days can regenerate entire immune system, study finds,” </a:t>
            </a:r>
            <a:r>
              <a:rPr lang="en-US" i="1" dirty="0" smtClean="0"/>
              <a:t>The Telegraph, </a:t>
            </a:r>
            <a:r>
              <a:rPr lang="en-US" dirty="0" smtClean="0">
                <a:hlinkClick r:id="rId2"/>
              </a:rPr>
              <a:t>http://www.telegraph.co.uk/science/2016/03/12/fasting-for-three-days-can-regenerate-entire-immune-system-study/</a:t>
            </a:r>
            <a:r>
              <a:rPr lang="en-US" dirty="0" smtClean="0"/>
              <a:t> retrieved 4 April 2017</a:t>
            </a:r>
          </a:p>
          <a:p>
            <a:pPr lvl="0" algn="l"/>
            <a:r>
              <a:rPr lang="en-US" dirty="0" smtClean="0"/>
              <a:t> Levine B, </a:t>
            </a:r>
            <a:r>
              <a:rPr lang="en-US" dirty="0" err="1" smtClean="0"/>
              <a:t>Kroemer</a:t>
            </a:r>
            <a:r>
              <a:rPr lang="en-US" dirty="0" smtClean="0"/>
              <a:t> G. </a:t>
            </a:r>
            <a:r>
              <a:rPr lang="en-US" dirty="0" err="1" smtClean="0"/>
              <a:t>Autophagy</a:t>
            </a:r>
            <a:r>
              <a:rPr lang="en-US" dirty="0" smtClean="0"/>
              <a:t> in the Pathogenesis of Disease. Cell. 2008;132(1):27-42.</a:t>
            </a:r>
          </a:p>
          <a:p>
            <a:pPr lvl="0" algn="l"/>
            <a:r>
              <a:rPr lang="en-US" dirty="0" smtClean="0"/>
              <a:t>Chen HY, White E. Role of </a:t>
            </a:r>
            <a:r>
              <a:rPr lang="en-US" dirty="0" err="1" smtClean="0"/>
              <a:t>autophagy</a:t>
            </a:r>
            <a:r>
              <a:rPr lang="en-US" dirty="0" smtClean="0"/>
              <a:t> in cancer prevention. Cancer  </a:t>
            </a:r>
            <a:r>
              <a:rPr lang="en-US" dirty="0" err="1" smtClean="0"/>
              <a:t>Prev</a:t>
            </a:r>
            <a:r>
              <a:rPr lang="en-US" dirty="0" smtClean="0"/>
              <a:t> Res (</a:t>
            </a:r>
            <a:r>
              <a:rPr lang="en-US" dirty="0" err="1" smtClean="0"/>
              <a:t>Phila</a:t>
            </a:r>
            <a:r>
              <a:rPr lang="en-US" dirty="0" smtClean="0"/>
              <a:t>). 2011;4(7):973-983.</a:t>
            </a:r>
          </a:p>
          <a:p>
            <a:pPr lvl="0" algn="l"/>
            <a:r>
              <a:rPr lang="en-US" dirty="0" smtClean="0"/>
              <a:t>White E, </a:t>
            </a:r>
            <a:r>
              <a:rPr lang="en-US" dirty="0" err="1" smtClean="0"/>
              <a:t>Mehnert</a:t>
            </a:r>
            <a:r>
              <a:rPr lang="en-US" dirty="0" smtClean="0"/>
              <a:t> JM, Chan CS. </a:t>
            </a:r>
            <a:r>
              <a:rPr lang="en-US" dirty="0" err="1" smtClean="0"/>
              <a:t>Autophagy</a:t>
            </a:r>
            <a:r>
              <a:rPr lang="en-US" dirty="0" smtClean="0"/>
              <a:t>, Metabolism, and Cancer. </a:t>
            </a:r>
            <a:r>
              <a:rPr lang="en-US" dirty="0" err="1" smtClean="0"/>
              <a:t>Clin</a:t>
            </a:r>
            <a:r>
              <a:rPr lang="en-US" dirty="0" smtClean="0"/>
              <a:t> Cancer Res. 2015; 21(22):5037-5046.</a:t>
            </a:r>
          </a:p>
          <a:p>
            <a:pPr lvl="0" algn="l"/>
            <a:r>
              <a:rPr lang="en-US" dirty="0" smtClean="0"/>
              <a:t>Abdulla ZA, Al-</a:t>
            </a:r>
            <a:r>
              <a:rPr lang="en-US" dirty="0" err="1" smtClean="0"/>
              <a:t>Habbal</a:t>
            </a:r>
            <a:r>
              <a:rPr lang="en-US" dirty="0" smtClean="0"/>
              <a:t> MJ, Al-</a:t>
            </a:r>
            <a:r>
              <a:rPr lang="en-US" dirty="0" err="1" smtClean="0"/>
              <a:t>Omari</a:t>
            </a:r>
            <a:r>
              <a:rPr lang="en-US" dirty="0" smtClean="0"/>
              <a:t> WR. JIMA. Alterations in the number of circulating white blood cells and </a:t>
            </a:r>
            <a:r>
              <a:rPr lang="en-US" dirty="0" err="1" smtClean="0"/>
              <a:t>phagocytic</a:t>
            </a:r>
            <a:r>
              <a:rPr lang="en-US" dirty="0" smtClean="0"/>
              <a:t> activity during Ramadan fasting.</a:t>
            </a:r>
          </a:p>
          <a:p>
            <a:pPr lvl="0" algn="l"/>
            <a:r>
              <a:rPr lang="en-US" dirty="0" smtClean="0"/>
              <a:t>Husain R, Duncan MT, </a:t>
            </a:r>
            <a:r>
              <a:rPr lang="en-US" dirty="0" err="1" smtClean="0"/>
              <a:t>Cheah</a:t>
            </a:r>
            <a:r>
              <a:rPr lang="en-US" dirty="0" smtClean="0"/>
              <a:t> SH, </a:t>
            </a:r>
            <a:r>
              <a:rPr lang="en-US" dirty="0" err="1" smtClean="0"/>
              <a:t>Ch'ng</a:t>
            </a:r>
            <a:r>
              <a:rPr lang="en-US" dirty="0" smtClean="0"/>
              <a:t> SL. Effects of fasting in Ramadan on tropical Asiatic Moslems. Br J </a:t>
            </a:r>
            <a:r>
              <a:rPr lang="en-US" dirty="0" err="1" smtClean="0"/>
              <a:t>Nutr</a:t>
            </a:r>
            <a:r>
              <a:rPr lang="en-US" dirty="0" smtClean="0"/>
              <a:t>. 1987;58(1):41-8.</a:t>
            </a:r>
          </a:p>
          <a:p>
            <a:pPr lvl="0" algn="l"/>
            <a:r>
              <a:rPr lang="en-US" dirty="0" err="1" smtClean="0"/>
              <a:t>Ziaee</a:t>
            </a:r>
            <a:r>
              <a:rPr lang="en-US" dirty="0" smtClean="0"/>
              <a:t> V, </a:t>
            </a:r>
            <a:r>
              <a:rPr lang="en-US" dirty="0" err="1" smtClean="0"/>
              <a:t>Razaei</a:t>
            </a:r>
            <a:r>
              <a:rPr lang="en-US" dirty="0" smtClean="0"/>
              <a:t> M, </a:t>
            </a:r>
            <a:r>
              <a:rPr lang="en-US" dirty="0" err="1" smtClean="0"/>
              <a:t>Ahmadinejad</a:t>
            </a:r>
            <a:r>
              <a:rPr lang="en-US" dirty="0" smtClean="0"/>
              <a:t> Z, Shaikh H, </a:t>
            </a:r>
            <a:r>
              <a:rPr lang="en-US" dirty="0" err="1" smtClean="0"/>
              <a:t>Yousefi</a:t>
            </a:r>
            <a:r>
              <a:rPr lang="en-US" dirty="0" smtClean="0"/>
              <a:t> R, </a:t>
            </a:r>
            <a:r>
              <a:rPr lang="en-US" dirty="0" err="1" smtClean="0"/>
              <a:t>Yarmohammadi</a:t>
            </a:r>
            <a:r>
              <a:rPr lang="en-US" dirty="0" smtClean="0"/>
              <a:t> L, et al. The changes of metabolic profile and weight during Ramadan fasting. Sing Med J. 2006;47(5):409–14. [</a:t>
            </a:r>
            <a:r>
              <a:rPr lang="en-US" dirty="0" err="1" smtClean="0">
                <a:hlinkClick r:id="rId3"/>
              </a:rPr>
              <a:t>PubMed</a:t>
            </a:r>
            <a:r>
              <a:rPr lang="en-US" dirty="0" smtClean="0"/>
              <a:t>]</a:t>
            </a:r>
          </a:p>
          <a:p>
            <a:pPr lvl="0" algn="l"/>
            <a:r>
              <a:rPr lang="en-US" dirty="0" err="1" smtClean="0"/>
              <a:t>Mansi</a:t>
            </a:r>
            <a:r>
              <a:rPr lang="en-US" dirty="0" smtClean="0"/>
              <a:t> KMS. “Study the effects of Ramadan fasting on the serum glucose and lipid profile among healthy Jordanian students,” American Journal of Applied Sciences, vol. 4, no. 8, pp. 565–569, 2007. </a:t>
            </a:r>
          </a:p>
          <a:p>
            <a:pPr lvl="0" algn="l"/>
            <a:r>
              <a:rPr lang="en-US" dirty="0" smtClean="0"/>
              <a:t>Al-</a:t>
            </a:r>
            <a:r>
              <a:rPr lang="en-US" dirty="0" err="1" smtClean="0"/>
              <a:t>Hourani</a:t>
            </a:r>
            <a:r>
              <a:rPr lang="en-US" dirty="0" smtClean="0"/>
              <a:t> HM, </a:t>
            </a:r>
            <a:r>
              <a:rPr lang="en-US" dirty="0" err="1" smtClean="0"/>
              <a:t>Atoum</a:t>
            </a:r>
            <a:r>
              <a:rPr lang="en-US" dirty="0" smtClean="0"/>
              <a:t> MF. “Body composition, nutrient intake and physical activity patterns in young women during Ramadan,” Singapore Medical Journal, vol. 48, no. 10, pp. 906–910, 2007. </a:t>
            </a:r>
          </a:p>
          <a:p>
            <a:pPr lvl="0" algn="l"/>
            <a:r>
              <a:rPr lang="en-US" dirty="0" err="1" smtClean="0"/>
              <a:t>Syam</a:t>
            </a:r>
            <a:r>
              <a:rPr lang="en-US" dirty="0" smtClean="0"/>
              <a:t> AF, </a:t>
            </a:r>
            <a:r>
              <a:rPr lang="en-US" dirty="0" err="1" smtClean="0"/>
              <a:t>Sobur</a:t>
            </a:r>
            <a:r>
              <a:rPr lang="en-US" dirty="0" smtClean="0"/>
              <a:t> CS, Abdullah M, </a:t>
            </a:r>
            <a:r>
              <a:rPr lang="en-US" dirty="0" err="1" smtClean="0"/>
              <a:t>Makmun</a:t>
            </a:r>
            <a:r>
              <a:rPr lang="en-US" dirty="0" smtClean="0"/>
              <a:t> D. Ramadan Fasting Decreases Body Fat but Not Protein Mass. </a:t>
            </a:r>
            <a:r>
              <a:rPr lang="en-US" dirty="0" err="1" smtClean="0"/>
              <a:t>Int</a:t>
            </a:r>
            <a:r>
              <a:rPr lang="en-US" dirty="0" smtClean="0"/>
              <a:t> J </a:t>
            </a:r>
            <a:r>
              <a:rPr lang="en-US" dirty="0" err="1" smtClean="0"/>
              <a:t>Endocrinol</a:t>
            </a:r>
            <a:r>
              <a:rPr lang="en-US" dirty="0" smtClean="0"/>
              <a:t> </a:t>
            </a:r>
            <a:r>
              <a:rPr lang="en-US" dirty="0" err="1" smtClean="0"/>
              <a:t>Metab</a:t>
            </a:r>
            <a:r>
              <a:rPr lang="en-US" dirty="0" smtClean="0"/>
              <a:t>. 2016 Jan; 14(1): e29687.</a:t>
            </a:r>
          </a:p>
          <a:p>
            <a:pPr algn="l" rtl="0"/>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67624"/>
          </a:xfrm>
        </p:spPr>
        <p:txBody>
          <a:bodyPr>
            <a:normAutofit fontScale="90000"/>
          </a:bodyPr>
          <a:lstStyle/>
          <a:p>
            <a:endParaRPr lang="ar-SA" dirty="0"/>
          </a:p>
        </p:txBody>
      </p:sp>
      <p:sp>
        <p:nvSpPr>
          <p:cNvPr id="3" name="Content Placeholder 2"/>
          <p:cNvSpPr>
            <a:spLocks noGrp="1"/>
          </p:cNvSpPr>
          <p:nvPr>
            <p:ph sz="quarter" idx="13"/>
          </p:nvPr>
        </p:nvSpPr>
        <p:spPr>
          <a:xfrm>
            <a:off x="609600" y="1352551"/>
            <a:ext cx="8248680" cy="3268624"/>
          </a:xfrm>
        </p:spPr>
        <p:txBody>
          <a:bodyPr>
            <a:normAutofit fontScale="32500" lnSpcReduction="20000"/>
          </a:bodyPr>
          <a:lstStyle/>
          <a:p>
            <a:pPr lvl="0" algn="l" rtl="0"/>
            <a:r>
              <a:rPr lang="en-US" dirty="0" smtClean="0"/>
              <a:t>El </a:t>
            </a:r>
            <a:r>
              <a:rPr lang="en-US" dirty="0" err="1" smtClean="0"/>
              <a:t>Ati</a:t>
            </a:r>
            <a:r>
              <a:rPr lang="en-US" dirty="0" smtClean="0"/>
              <a:t> J, </a:t>
            </a:r>
            <a:r>
              <a:rPr lang="en-US" dirty="0" err="1" smtClean="0"/>
              <a:t>Beji</a:t>
            </a:r>
            <a:r>
              <a:rPr lang="en-US" dirty="0" smtClean="0"/>
              <a:t> C, </a:t>
            </a:r>
            <a:r>
              <a:rPr lang="en-US" dirty="0" err="1" smtClean="0"/>
              <a:t>Danguir</a:t>
            </a:r>
            <a:r>
              <a:rPr lang="en-US" dirty="0" smtClean="0"/>
              <a:t> J. “Increased fat oxidation during Ramadan fasting in healthy women: an </a:t>
            </a:r>
            <a:r>
              <a:rPr lang="en-US" dirty="0" err="1" smtClean="0"/>
              <a:t>adaptative</a:t>
            </a:r>
            <a:r>
              <a:rPr lang="en-US" dirty="0" smtClean="0"/>
              <a:t> mechanism for body-weight maintenance,” American Journal of Clinical Nutrition, vol. 62, no. 2, pp. 302–307, 1995.  </a:t>
            </a:r>
          </a:p>
          <a:p>
            <a:pPr lvl="0" algn="l"/>
            <a:r>
              <a:rPr lang="en-US" dirty="0" err="1" smtClean="0"/>
              <a:t>Aksungar</a:t>
            </a:r>
            <a:r>
              <a:rPr lang="en-US" dirty="0" smtClean="0"/>
              <a:t> FB, </a:t>
            </a:r>
            <a:r>
              <a:rPr lang="en-US" dirty="0" err="1" smtClean="0"/>
              <a:t>Eren</a:t>
            </a:r>
            <a:r>
              <a:rPr lang="en-US" dirty="0" smtClean="0"/>
              <a:t> A, </a:t>
            </a:r>
            <a:r>
              <a:rPr lang="en-US" dirty="0" err="1" smtClean="0"/>
              <a:t>Ure</a:t>
            </a:r>
            <a:r>
              <a:rPr lang="en-US" dirty="0" smtClean="0"/>
              <a:t> S, </a:t>
            </a:r>
            <a:r>
              <a:rPr lang="en-US" dirty="0" err="1" smtClean="0"/>
              <a:t>Teskin</a:t>
            </a:r>
            <a:r>
              <a:rPr lang="en-US" dirty="0" smtClean="0"/>
              <a:t> O, </a:t>
            </a:r>
            <a:r>
              <a:rPr lang="en-US" dirty="0" err="1" smtClean="0"/>
              <a:t>Ates</a:t>
            </a:r>
            <a:r>
              <a:rPr lang="en-US" dirty="0" smtClean="0"/>
              <a:t> G. “Effects of intermittent fasting on serum lipid levels, coagulation status and plasma </a:t>
            </a:r>
            <a:r>
              <a:rPr lang="en-US" dirty="0" err="1" smtClean="0"/>
              <a:t>homocysteine</a:t>
            </a:r>
            <a:r>
              <a:rPr lang="en-US" dirty="0" smtClean="0"/>
              <a:t> levels,” Annals of Nutrition and Metabolism, vol. 49, no. 2, pp. 77–82, 2005.  </a:t>
            </a:r>
          </a:p>
          <a:p>
            <a:pPr lvl="0" algn="l"/>
            <a:r>
              <a:rPr lang="en-US" dirty="0" smtClean="0"/>
              <a:t>Ibrahim WH, </a:t>
            </a:r>
            <a:r>
              <a:rPr lang="en-US" dirty="0" err="1" smtClean="0"/>
              <a:t>Habib</a:t>
            </a:r>
            <a:r>
              <a:rPr lang="en-US" dirty="0" smtClean="0"/>
              <a:t> HM, </a:t>
            </a:r>
            <a:r>
              <a:rPr lang="en-US" dirty="0" err="1" smtClean="0"/>
              <a:t>Jarrar</a:t>
            </a:r>
            <a:r>
              <a:rPr lang="en-US" dirty="0" smtClean="0"/>
              <a:t> AH, Al </a:t>
            </a:r>
            <a:r>
              <a:rPr lang="en-US" dirty="0" err="1" smtClean="0"/>
              <a:t>Baz</a:t>
            </a:r>
            <a:r>
              <a:rPr lang="en-US" dirty="0" smtClean="0"/>
              <a:t> SA. “Effect of Ramadan fasting on markers of oxidative stress  </a:t>
            </a:r>
            <a:r>
              <a:rPr lang="en-US" dirty="0" err="1" smtClean="0"/>
              <a:t>fs</a:t>
            </a:r>
            <a:r>
              <a:rPr lang="en-US" dirty="0" smtClean="0"/>
              <a:t> and serum biochemical markers of cellular damage in healthy subjects,” Annals of Nutrition and Metabolism, vol. 53, no. 3-4, pp. 175–181, 2009. </a:t>
            </a:r>
          </a:p>
          <a:p>
            <a:pPr lvl="0" algn="l"/>
            <a:r>
              <a:rPr lang="en-US" dirty="0" smtClean="0"/>
              <a:t>Al-</a:t>
            </a:r>
            <a:r>
              <a:rPr lang="en-US" dirty="0" err="1" smtClean="0"/>
              <a:t>Hbbal</a:t>
            </a:r>
            <a:r>
              <a:rPr lang="en-US" dirty="0" smtClean="0"/>
              <a:t> MJ, Al-</a:t>
            </a:r>
            <a:r>
              <a:rPr lang="en-US" dirty="0" err="1" smtClean="0"/>
              <a:t>Dabbagh</a:t>
            </a:r>
            <a:r>
              <a:rPr lang="en-US" dirty="0" smtClean="0"/>
              <a:t> TQ, Ahmad AJ. A study of diurnal variation in serum and urine </a:t>
            </a:r>
            <a:r>
              <a:rPr lang="en-US" dirty="0" err="1" smtClean="0"/>
              <a:t>osmolalities</a:t>
            </a:r>
            <a:r>
              <a:rPr lang="en-US" dirty="0" smtClean="0"/>
              <a:t> and in serum </a:t>
            </a:r>
            <a:r>
              <a:rPr lang="en-US" dirty="0" err="1" smtClean="0"/>
              <a:t>cortisol</a:t>
            </a:r>
            <a:r>
              <a:rPr lang="en-US" dirty="0" smtClean="0"/>
              <a:t> during Ramadan fasting: Evidence suggesting increased intrinsic water production. JIMA. 1992;24: 33-38.</a:t>
            </a:r>
          </a:p>
          <a:p>
            <a:pPr lvl="0" algn="l"/>
            <a:r>
              <a:rPr lang="en-US" dirty="0" err="1" smtClean="0"/>
              <a:t>Boden</a:t>
            </a:r>
            <a:r>
              <a:rPr lang="en-US" dirty="0" smtClean="0"/>
              <a:t> G, Chen X, </a:t>
            </a:r>
            <a:r>
              <a:rPr lang="en-US" dirty="0" err="1" smtClean="0"/>
              <a:t>Mozzoli</a:t>
            </a:r>
            <a:r>
              <a:rPr lang="en-US" dirty="0" smtClean="0"/>
              <a:t> M , Ryan I. Effect of fasting on serum </a:t>
            </a:r>
            <a:r>
              <a:rPr lang="en-US" dirty="0" err="1" smtClean="0"/>
              <a:t>leptin</a:t>
            </a:r>
            <a:r>
              <a:rPr lang="en-US" dirty="0" smtClean="0"/>
              <a:t> in normal human subjects. Journal of Clinical Endocrinology and Metabolism.1996; 81(9):3419-3423.</a:t>
            </a:r>
          </a:p>
          <a:p>
            <a:pPr lvl="0" algn="l"/>
            <a:r>
              <a:rPr lang="en-US" dirty="0" err="1" smtClean="0"/>
              <a:t>Alzoghaibi</a:t>
            </a:r>
            <a:r>
              <a:rPr lang="en-US" dirty="0" smtClean="0"/>
              <a:t> MA, </a:t>
            </a:r>
            <a:r>
              <a:rPr lang="en-US" dirty="0" err="1" smtClean="0"/>
              <a:t>Pandi-Perumal</a:t>
            </a:r>
            <a:r>
              <a:rPr lang="en-US" dirty="0" smtClean="0"/>
              <a:t> SR, Sharif MM, </a:t>
            </a:r>
            <a:r>
              <a:rPr lang="en-US" dirty="0" err="1" smtClean="0"/>
              <a:t>BaHammam</a:t>
            </a:r>
            <a:r>
              <a:rPr lang="en-US" dirty="0" smtClean="0"/>
              <a:t> AS. Diurnal intermittent fasting during Ramadan: the effects on </a:t>
            </a:r>
            <a:r>
              <a:rPr lang="en-US" dirty="0" err="1" smtClean="0"/>
              <a:t>leptin</a:t>
            </a:r>
            <a:r>
              <a:rPr lang="en-US" dirty="0" smtClean="0"/>
              <a:t> and </a:t>
            </a:r>
            <a:r>
              <a:rPr lang="en-US" dirty="0" err="1" smtClean="0"/>
              <a:t>ghrelin</a:t>
            </a:r>
            <a:r>
              <a:rPr lang="en-US" dirty="0" smtClean="0"/>
              <a:t> levels. </a:t>
            </a:r>
            <a:r>
              <a:rPr lang="en-US" dirty="0" err="1" smtClean="0"/>
              <a:t>PloS</a:t>
            </a:r>
            <a:r>
              <a:rPr lang="en-US" dirty="0" smtClean="0"/>
              <a:t> One.2014; 9(3):e92214.</a:t>
            </a:r>
          </a:p>
          <a:p>
            <a:pPr lvl="0" algn="l"/>
            <a:r>
              <a:rPr lang="en-US" dirty="0" err="1" smtClean="0"/>
              <a:t>Lourenço</a:t>
            </a:r>
            <a:r>
              <a:rPr lang="en-US" dirty="0" smtClean="0"/>
              <a:t> EV, Liu A, </a:t>
            </a:r>
            <a:r>
              <a:rPr lang="en-US" dirty="0" err="1" smtClean="0"/>
              <a:t>Matarese</a:t>
            </a:r>
            <a:r>
              <a:rPr lang="en-US" dirty="0" smtClean="0"/>
              <a:t> G, La Cava A. </a:t>
            </a:r>
            <a:r>
              <a:rPr lang="en-US" dirty="0" err="1" smtClean="0"/>
              <a:t>Leptin</a:t>
            </a:r>
            <a:r>
              <a:rPr lang="en-US" dirty="0" smtClean="0"/>
              <a:t> promotes systemic lupus </a:t>
            </a:r>
            <a:r>
              <a:rPr lang="en-US" dirty="0" err="1" smtClean="0"/>
              <a:t>erythematosus</a:t>
            </a:r>
            <a:r>
              <a:rPr lang="en-US" dirty="0" smtClean="0"/>
              <a:t> by increasing autoantibody production and inhibiting immune regulation. Proc </a:t>
            </a:r>
            <a:r>
              <a:rPr lang="en-US" dirty="0" err="1" smtClean="0"/>
              <a:t>Natl</a:t>
            </a:r>
            <a:r>
              <a:rPr lang="en-US" dirty="0" smtClean="0"/>
              <a:t> </a:t>
            </a:r>
            <a:r>
              <a:rPr lang="en-US" dirty="0" err="1" smtClean="0"/>
              <a:t>Acad</a:t>
            </a:r>
            <a:r>
              <a:rPr lang="en-US" dirty="0" smtClean="0"/>
              <a:t> </a:t>
            </a:r>
            <a:r>
              <a:rPr lang="en-US" dirty="0" err="1" smtClean="0"/>
              <a:t>Sci</a:t>
            </a:r>
            <a:r>
              <a:rPr lang="en-US" dirty="0" smtClean="0"/>
              <a:t> USA. 2016;113(38):10637-42.</a:t>
            </a:r>
          </a:p>
          <a:p>
            <a:pPr lvl="0" algn="l"/>
            <a:r>
              <a:rPr lang="en-US" dirty="0" smtClean="0"/>
              <a:t>The Nobel Assembly at </a:t>
            </a:r>
            <a:r>
              <a:rPr lang="en-US" dirty="0" err="1" smtClean="0"/>
              <a:t>Karolinska</a:t>
            </a:r>
            <a:r>
              <a:rPr lang="en-US" dirty="0" smtClean="0"/>
              <a:t> </a:t>
            </a:r>
            <a:r>
              <a:rPr lang="en-US" dirty="0" err="1" smtClean="0"/>
              <a:t>Institutet</a:t>
            </a:r>
            <a:r>
              <a:rPr lang="en-US" dirty="0" smtClean="0"/>
              <a:t> has decided to award the 1912 Nobel Prize in Physiology or Medicine to Alexis Carrel for pioneering vascular suturing techniques. </a:t>
            </a:r>
          </a:p>
          <a:p>
            <a:pPr lvl="0" algn="l"/>
            <a:r>
              <a:rPr lang="en-US" dirty="0" smtClean="0"/>
              <a:t>Carrel Alexis (1939). Man, The Unknown. New York: Harper &amp; Brothers. Retrieved 28 June 2017Carrel</a:t>
            </a:r>
            <a:r>
              <a:rPr lang="ar-SA" dirty="0" smtClean="0"/>
              <a:t>، </a:t>
            </a:r>
            <a:r>
              <a:rPr lang="en-US" dirty="0" smtClean="0"/>
              <a:t>Alexis (1939). </a:t>
            </a:r>
            <a:r>
              <a:rPr lang="en-US" dirty="0" smtClean="0">
                <a:hlinkClick r:id="rId2"/>
              </a:rPr>
              <a:t>Man, The Unknown</a:t>
            </a:r>
            <a:r>
              <a:rPr lang="en-US" dirty="0" smtClean="0"/>
              <a:t> </a:t>
            </a:r>
          </a:p>
          <a:p>
            <a:pPr lvl="0" algn="l"/>
            <a:r>
              <a:rPr lang="en-US" dirty="0" smtClean="0"/>
              <a:t>The Nobel Assembly at </a:t>
            </a:r>
            <a:r>
              <a:rPr lang="en-US" dirty="0" err="1" smtClean="0"/>
              <a:t>Karolinska</a:t>
            </a:r>
            <a:r>
              <a:rPr lang="en-US" dirty="0" smtClean="0"/>
              <a:t> </a:t>
            </a:r>
            <a:r>
              <a:rPr lang="en-US" dirty="0" err="1" smtClean="0"/>
              <a:t>Institutet</a:t>
            </a:r>
            <a:r>
              <a:rPr lang="en-US" dirty="0" smtClean="0"/>
              <a:t> has today (2016-10-03) decided to award the 2016 Nobel Prize in Physiology or Medicine to Yoshinori </a:t>
            </a:r>
            <a:r>
              <a:rPr lang="en-US" dirty="0" err="1" smtClean="0"/>
              <a:t>Ohsumi</a:t>
            </a:r>
            <a:r>
              <a:rPr lang="en-US" dirty="0" smtClean="0"/>
              <a:t> for his discoveries of mechanisms for </a:t>
            </a:r>
            <a:r>
              <a:rPr lang="en-US" dirty="0" err="1" smtClean="0"/>
              <a:t>autophagy</a:t>
            </a:r>
            <a:r>
              <a:rPr lang="en-US" dirty="0" smtClean="0"/>
              <a:t>.</a:t>
            </a:r>
          </a:p>
          <a:p>
            <a:pPr algn="l" rtl="0"/>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96186"/>
          </a:xfrm>
        </p:spPr>
        <p:txBody>
          <a:bodyPr>
            <a:normAutofit fontScale="90000"/>
          </a:bodyPr>
          <a:lstStyle/>
          <a:p>
            <a:endParaRPr lang="ar-SA" dirty="0"/>
          </a:p>
        </p:txBody>
      </p:sp>
      <p:sp>
        <p:nvSpPr>
          <p:cNvPr id="3" name="Content Placeholder 2"/>
          <p:cNvSpPr>
            <a:spLocks noGrp="1"/>
          </p:cNvSpPr>
          <p:nvPr>
            <p:ph sz="quarter" idx="13"/>
          </p:nvPr>
        </p:nvSpPr>
        <p:spPr>
          <a:xfrm>
            <a:off x="609600" y="1285866"/>
            <a:ext cx="8177242" cy="3335309"/>
          </a:xfrm>
        </p:spPr>
        <p:txBody>
          <a:bodyPr>
            <a:normAutofit/>
          </a:bodyPr>
          <a:lstStyle/>
          <a:p>
            <a:pPr lvl="0" algn="l" rtl="0"/>
            <a:r>
              <a:rPr lang="en-US" sz="1000" dirty="0" smtClean="0"/>
              <a:t>Yoshinori </a:t>
            </a:r>
            <a:r>
              <a:rPr lang="en-US" sz="1000" dirty="0" err="1" smtClean="0"/>
              <a:t>Ohsumi</a:t>
            </a:r>
            <a:r>
              <a:rPr lang="en-US" sz="1000" dirty="0" smtClean="0"/>
              <a:t> - Elucidating the mechanism of </a:t>
            </a:r>
            <a:r>
              <a:rPr lang="en-US" sz="1000" dirty="0" err="1" smtClean="0"/>
              <a:t>autophagy</a:t>
            </a:r>
            <a:r>
              <a:rPr lang="en-US" sz="1000" dirty="0" smtClean="0"/>
              <a:t>. Research. 2012. </a:t>
            </a:r>
            <a:r>
              <a:rPr lang="en-US" sz="1000" dirty="0" smtClean="0">
                <a:hlinkClick r:id="rId2"/>
              </a:rPr>
              <a:t>https://www.titech.ac.jp/english/research/stories/ohsumi.html</a:t>
            </a:r>
            <a:endParaRPr lang="en-US" sz="1000" dirty="0" smtClean="0"/>
          </a:p>
          <a:p>
            <a:pPr lvl="0" algn="l"/>
            <a:r>
              <a:rPr lang="en-US" sz="1000" dirty="0" smtClean="0"/>
              <a:t>Suzuki K, </a:t>
            </a:r>
            <a:r>
              <a:rPr lang="en-US" sz="1000" dirty="0" err="1" smtClean="0"/>
              <a:t>Akioka</a:t>
            </a:r>
            <a:r>
              <a:rPr lang="en-US" sz="1000" dirty="0" smtClean="0"/>
              <a:t> M, Kondo- </a:t>
            </a:r>
            <a:r>
              <a:rPr lang="en-US" sz="1000" dirty="0" err="1" smtClean="0"/>
              <a:t>Kakuta</a:t>
            </a:r>
            <a:r>
              <a:rPr lang="en-US" sz="1000" dirty="0" smtClean="0"/>
              <a:t> C, Yamamoto H, </a:t>
            </a:r>
            <a:r>
              <a:rPr lang="en-US" sz="1000" dirty="0" err="1" smtClean="0"/>
              <a:t>Ohsumi</a:t>
            </a:r>
            <a:r>
              <a:rPr lang="en-US" sz="1000" dirty="0" smtClean="0"/>
              <a:t> Y. Fine mapping of </a:t>
            </a:r>
            <a:r>
              <a:rPr lang="en-US" sz="1000" dirty="0" err="1" smtClean="0"/>
              <a:t>autophagy</a:t>
            </a:r>
            <a:r>
              <a:rPr lang="en-US" sz="1000" dirty="0" smtClean="0"/>
              <a:t>-related proteins during </a:t>
            </a:r>
            <a:r>
              <a:rPr lang="en-US" sz="1000" dirty="0" err="1" smtClean="0"/>
              <a:t>autophagosome</a:t>
            </a:r>
            <a:r>
              <a:rPr lang="en-US" sz="1000" dirty="0" smtClean="0"/>
              <a:t> formation in </a:t>
            </a:r>
            <a:r>
              <a:rPr lang="en-US" sz="1000" dirty="0" err="1" smtClean="0"/>
              <a:t>Saccharomyces</a:t>
            </a:r>
            <a:r>
              <a:rPr lang="en-US" sz="1000" dirty="0" smtClean="0"/>
              <a:t> </a:t>
            </a:r>
            <a:r>
              <a:rPr lang="en-US" sz="1000" dirty="0" err="1" smtClean="0"/>
              <a:t>cerevisiae</a:t>
            </a:r>
            <a:r>
              <a:rPr lang="en-US" sz="1000" dirty="0" smtClean="0"/>
              <a:t>. J Cell Sci. 2013;126(Pt11):2534-44.</a:t>
            </a:r>
          </a:p>
          <a:p>
            <a:pPr lvl="0" algn="l"/>
            <a:r>
              <a:rPr lang="en-US" sz="1000" dirty="0" smtClean="0"/>
              <a:t>Suzuki K, </a:t>
            </a:r>
            <a:r>
              <a:rPr lang="en-US" sz="1000" dirty="0" err="1" smtClean="0"/>
              <a:t>Ohsumi</a:t>
            </a:r>
            <a:r>
              <a:rPr lang="en-US" sz="1000" dirty="0" smtClean="0"/>
              <a:t> Y. Molecular machinery of </a:t>
            </a:r>
            <a:r>
              <a:rPr lang="en-US" sz="1000" dirty="0" err="1" smtClean="0"/>
              <a:t>autophagosome</a:t>
            </a:r>
            <a:r>
              <a:rPr lang="en-US" sz="1000" dirty="0" smtClean="0"/>
              <a:t> formation in yeast, </a:t>
            </a:r>
            <a:r>
              <a:rPr lang="en-US" sz="1000" dirty="0" err="1" smtClean="0"/>
              <a:t>Saccharomyces</a:t>
            </a:r>
            <a:r>
              <a:rPr lang="en-US" sz="1000" dirty="0" smtClean="0"/>
              <a:t> </a:t>
            </a:r>
            <a:r>
              <a:rPr lang="en-US" sz="1000" dirty="0" err="1" smtClean="0"/>
              <a:t>cerevisiae</a:t>
            </a:r>
            <a:r>
              <a:rPr lang="en-US" sz="1000" dirty="0" smtClean="0"/>
              <a:t>. FEBS </a:t>
            </a:r>
            <a:r>
              <a:rPr lang="en-US" sz="1000" dirty="0" err="1" smtClean="0"/>
              <a:t>Lett</a:t>
            </a:r>
            <a:r>
              <a:rPr lang="en-US" sz="1000" dirty="0" smtClean="0"/>
              <a:t>. 2007;581(11):2156-61.</a:t>
            </a:r>
          </a:p>
          <a:p>
            <a:pPr lvl="0" algn="l"/>
            <a:r>
              <a:rPr lang="en-US" sz="1000" dirty="0" smtClean="0"/>
              <a:t>Washburn RL, Cox JE, </a:t>
            </a:r>
            <a:r>
              <a:rPr lang="en-US" sz="1000" dirty="0" err="1" smtClean="0"/>
              <a:t>Muhlestein</a:t>
            </a:r>
            <a:r>
              <a:rPr lang="en-US" sz="1000" dirty="0" smtClean="0"/>
              <a:t> JB, May HT, </a:t>
            </a:r>
            <a:r>
              <a:rPr lang="en-US" sz="1000" dirty="0" err="1" smtClean="0"/>
              <a:t>Carlquist</a:t>
            </a:r>
            <a:r>
              <a:rPr lang="en-US" sz="1000" dirty="0" smtClean="0"/>
              <a:t> JF, Le VT, Anderson JL, Horne BD. Pilot Study of Novel Intermittent Fasting Effects on </a:t>
            </a:r>
            <a:r>
              <a:rPr lang="en-US" sz="1000" dirty="0" err="1" smtClean="0"/>
              <a:t>Metabolomic</a:t>
            </a:r>
            <a:r>
              <a:rPr lang="en-US" sz="1000" dirty="0" smtClean="0"/>
              <a:t> and </a:t>
            </a:r>
            <a:r>
              <a:rPr lang="en-US" sz="1000" dirty="0" err="1" smtClean="0"/>
              <a:t>Trimethylamine</a:t>
            </a:r>
            <a:r>
              <a:rPr lang="en-US" sz="1000" dirty="0" smtClean="0"/>
              <a:t> </a:t>
            </a:r>
            <a:r>
              <a:rPr lang="en-US" sz="1000" i="1" dirty="0" smtClean="0"/>
              <a:t>N</a:t>
            </a:r>
            <a:r>
              <a:rPr lang="en-US" sz="1000" dirty="0" smtClean="0"/>
              <a:t>-oxide Changes During 24-hour Water-Only Fasting in the FEELGOOD Trial. Nutrients. 2019;11(2): pii:e246.</a:t>
            </a:r>
          </a:p>
          <a:p>
            <a:pPr algn="l"/>
            <a:r>
              <a:rPr lang="en-US" sz="1800" dirty="0" smtClean="0"/>
              <a:t>	</a:t>
            </a:r>
          </a:p>
          <a:p>
            <a:pPr algn="l" rtl="0"/>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ctr"/>
            <a:r>
              <a:rPr lang="ar-SA" sz="3600" b="1" dirty="0" smtClean="0"/>
              <a:t>معنى الصيام لغة واصطلاحا</a:t>
            </a:r>
            <a:endParaRPr lang="en-US" sz="3600" b="1" dirty="0"/>
          </a:p>
        </p:txBody>
      </p:sp>
      <p:sp>
        <p:nvSpPr>
          <p:cNvPr id="6" name="Rectangle 5"/>
          <p:cNvSpPr>
            <a:spLocks noGrp="1"/>
          </p:cNvSpPr>
          <p:nvPr>
            <p:ph sz="quarter" idx="13"/>
          </p:nvPr>
        </p:nvSpPr>
        <p:spPr>
          <a:xfrm>
            <a:off x="609600" y="1428751"/>
            <a:ext cx="7891490" cy="3352799"/>
          </a:xfrm>
        </p:spPr>
        <p:txBody>
          <a:bodyPr>
            <a:normAutofit fontScale="92500" lnSpcReduction="20000"/>
          </a:bodyPr>
          <a:lstStyle/>
          <a:p>
            <a:r>
              <a:rPr lang="ar-SA" dirty="0" smtClean="0"/>
              <a:t>ألصيام لغة : </a:t>
            </a:r>
            <a:r>
              <a:rPr lang="ar-SA" b="1" dirty="0" smtClean="0"/>
              <a:t>الامتناع عن الشيء</a:t>
            </a:r>
            <a:r>
              <a:rPr lang="ar-SA" dirty="0" smtClean="0"/>
              <a:t>. [قاموس معجم المعاني - معنى كلمة الصيام].</a:t>
            </a:r>
            <a:endParaRPr lang="en-US" dirty="0" smtClean="0"/>
          </a:p>
          <a:p>
            <a:r>
              <a:rPr lang="ar-SA" dirty="0" smtClean="0"/>
              <a:t>قد يكون امتناع عن الكلام مثل صوم مريم عليها السلام كما جاء في قوله تعالى: (إِنِّي نَذَرْتُ لِلرَّحْمَنِ صَوْماً فَلَنْ أُكَلِّمَ الْيَوْمَ إِنْسِيّاً) [سورة مريم:26]. </a:t>
            </a:r>
            <a:endParaRPr lang="en-US" dirty="0" smtClean="0"/>
          </a:p>
          <a:p>
            <a:r>
              <a:rPr lang="ar-SA" dirty="0" smtClean="0"/>
              <a:t>الصيام اصطلاحا (شرعا): </a:t>
            </a:r>
            <a:r>
              <a:rPr lang="ar-SA" b="1" dirty="0" smtClean="0"/>
              <a:t>الإمساك عن المفطرات </a:t>
            </a:r>
            <a:r>
              <a:rPr lang="ar-SA" dirty="0" smtClean="0"/>
              <a:t>(إمتناع المسلم عن تناول الطعام والشراب والجماع)، من طلوع الفجر، إلى غروب الشمس، طاعة لله وامتثالا لأمره. [الاستذكار لابن عبد البر (3/ 372)].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ctr"/>
            <a:r>
              <a:rPr lang="ar-SA" sz="3600" b="1" dirty="0" smtClean="0"/>
              <a:t>الصيام في الاسلام</a:t>
            </a:r>
            <a:endParaRPr lang="en-US" sz="3600" b="1" dirty="0"/>
          </a:p>
        </p:txBody>
      </p:sp>
      <p:sp>
        <p:nvSpPr>
          <p:cNvPr id="4" name="Rectangle 3"/>
          <p:cNvSpPr>
            <a:spLocks noGrp="1"/>
          </p:cNvSpPr>
          <p:nvPr>
            <p:ph sz="quarter" idx="14"/>
          </p:nvPr>
        </p:nvSpPr>
        <p:spPr>
          <a:xfrm>
            <a:off x="857224" y="1285866"/>
            <a:ext cx="7772424" cy="3571892"/>
          </a:xfrm>
          <a:solidFill>
            <a:schemeClr val="bg1"/>
          </a:solidFill>
          <a:ln>
            <a:solidFill>
              <a:schemeClr val="tx1"/>
            </a:solidFill>
          </a:ln>
        </p:spPr>
        <p:txBody>
          <a:bodyPr>
            <a:noAutofit/>
          </a:bodyPr>
          <a:lstStyle/>
          <a:p>
            <a:r>
              <a:rPr lang="ar-SA" sz="2000" dirty="0" smtClean="0"/>
              <a:t>يقول الله سبحانه وتعالى في محكم كتابه:</a:t>
            </a:r>
            <a:endParaRPr lang="en-US" sz="2000" dirty="0" smtClean="0"/>
          </a:p>
          <a:p>
            <a:r>
              <a:rPr lang="ar-SA" sz="2000" dirty="0" smtClean="0"/>
              <a:t>[</a:t>
            </a:r>
            <a:r>
              <a:rPr lang="ar-SA" sz="2000" dirty="0" smtClean="0">
                <a:hlinkClick r:id="rId3"/>
              </a:rPr>
              <a:t>يَا أَيُّهَا الَّذِينَ آمَنُوا كُتِبَ عَلَيْكُمُ الصِّيَامُ كَمَا كُتِبَ عَلَى الَّذِينَ مِن قَبْلِكُمْ لَعَلَّكُمْ تَتَّقُونَ</a:t>
            </a:r>
            <a:r>
              <a:rPr lang="en-US" sz="2000" dirty="0" smtClean="0"/>
              <a:t> (</a:t>
            </a:r>
            <a:r>
              <a:rPr lang="en-US" sz="2000" dirty="0" smtClean="0">
                <a:hlinkClick r:id="rId3"/>
              </a:rPr>
              <a:t>183</a:t>
            </a:r>
            <a:r>
              <a:rPr lang="en-US" sz="2000" dirty="0" smtClean="0"/>
              <a:t>) </a:t>
            </a:r>
            <a:r>
              <a:rPr lang="ar-SA" sz="2000" dirty="0" smtClean="0"/>
              <a:t>أَيَّامًا مَّعْدُودَاتٍ ۚ فَمَن كَانَ مِنكُم مَّرِيضًا أَوْ عَلَىٰ سَفَرٍ فَعِدَّةٌ مِّنْ أَيَّامٍ أُخَرَ ۚ وَعَلَى الَّذِينَ يُطِيقُونَهُ فِدْيَةٌ طَعَامُ مِسْكِينٍ ۖ فَمَن تَطَوَّعَ خَيْرًا فَهُوَ خَيْرٌ لَّهُ ۚ وَأَن تَصُومُوا خَيْرٌ لَّكُمْ ۖ إِن كُنتُمْ تَعْلَمُونَ (184) </a:t>
            </a:r>
            <a:r>
              <a:rPr lang="ar-SA" sz="2000" dirty="0" smtClean="0">
                <a:hlinkClick r:id="rId4"/>
              </a:rPr>
              <a:t>شَهْرُ رَمَضَانَ الَّذِي أُنزِلَ فِيهِ الْقُرْآنُ هُدًى لِّلنَّاسِ وَبَيِّنَاتٍ مِّنَ الْهُدَىٰ وَالْفُرْقَانِ ۚ فَمَن شَهِدَ مِنكُمُ الشَّهْرَ فَلْيَصُمْهُ ۖ وَمَن كَانَ مَرِيضًا أَوْ عَلَىٰ سَفَرٍ فَعِدَّةٌ مِّنْ أَيَّامٍ أُخَرَ ۗ يُرِيدُ اللَّهُ بِكُمُ الْيُسْرَ وَلَا يُرِيدُ بِكُمُ الْعُسْرَ وَلِتُكْمِلُوا الْعِدَّةَ وَلِتُكَبِّرُوا اللَّهَ عَلَىٰ مَا هَدَاكُمْ وَلَعَلَّكُمْ تَشْكُرُونَ</a:t>
            </a:r>
            <a:r>
              <a:rPr lang="en-US" sz="2000" dirty="0" smtClean="0"/>
              <a:t> (</a:t>
            </a:r>
            <a:r>
              <a:rPr lang="en-US" sz="2000" dirty="0" smtClean="0">
                <a:hlinkClick r:id="rId4"/>
              </a:rPr>
              <a:t>185</a:t>
            </a:r>
            <a:r>
              <a:rPr lang="en-US" sz="2000" dirty="0" smtClean="0"/>
              <a:t>) </a:t>
            </a:r>
            <a:r>
              <a:rPr lang="ar-SA" sz="2000" dirty="0" smtClean="0"/>
              <a:t>سورة البقرة</a:t>
            </a:r>
          </a:p>
          <a:p>
            <a:r>
              <a:rPr lang="ar-SA" sz="2000" dirty="0" smtClean="0"/>
              <a:t>عن </a:t>
            </a:r>
            <a:r>
              <a:rPr lang="ar-SA" sz="2000" dirty="0" smtClean="0">
                <a:hlinkClick r:id="rId5" tooltip="ابن عمر"/>
              </a:rPr>
              <a:t>ابن عمر</a:t>
            </a:r>
            <a:r>
              <a:rPr lang="ar-SA" sz="2000" dirty="0" smtClean="0"/>
              <a:t> رضي الله عنهما أن رسول الله </a:t>
            </a:r>
            <a:r>
              <a:rPr lang="en-US" sz="2000" dirty="0" smtClean="0">
                <a:hlinkClick r:id="rId6"/>
              </a:rPr>
              <a:t> </a:t>
            </a:r>
            <a:r>
              <a:rPr lang="en-US" sz="2000" dirty="0" smtClean="0"/>
              <a:t> </a:t>
            </a:r>
            <a:r>
              <a:rPr lang="ar-SA" sz="2000" dirty="0" smtClean="0"/>
              <a:t>قال: بني الإسلام على خمس</a:t>
            </a:r>
            <a:r>
              <a:rPr lang="en-US" sz="2000" dirty="0" smtClean="0"/>
              <a:t>: </a:t>
            </a:r>
            <a:r>
              <a:rPr lang="ar-SA" sz="2000" dirty="0" smtClean="0">
                <a:hlinkClick r:id="rId7" tooltip="شهادتان"/>
              </a:rPr>
              <a:t>شهادة</a:t>
            </a:r>
            <a:r>
              <a:rPr lang="en-US" sz="2000" dirty="0" smtClean="0"/>
              <a:t> </a:t>
            </a:r>
            <a:r>
              <a:rPr lang="ar-SA" sz="2000" dirty="0" smtClean="0"/>
              <a:t>أن لا إله إلا الله وأن محمدا رَسُول الله، وإقام </a:t>
            </a:r>
            <a:r>
              <a:rPr lang="ar-SA" sz="2000" dirty="0" smtClean="0">
                <a:hlinkClick r:id="rId8" tooltip="الصلاة في الإسلام"/>
              </a:rPr>
              <a:t>الصلاة</a:t>
            </a:r>
            <a:r>
              <a:rPr lang="ar-SA" sz="2000" dirty="0" smtClean="0"/>
              <a:t>، وإيتاء الزكاة، وحج البيت، وصوم رمضان. [متفق عليه، صحيح البخاري ح 8، صحيح مسلم ح 16].</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الصيام في العصور السابقة</a:t>
            </a:r>
            <a:endParaRPr lang="ar-SA" sz="3600" b="1" dirty="0"/>
          </a:p>
        </p:txBody>
      </p:sp>
      <p:sp>
        <p:nvSpPr>
          <p:cNvPr id="3" name="Content Placeholder 2"/>
          <p:cNvSpPr>
            <a:spLocks noGrp="1"/>
          </p:cNvSpPr>
          <p:nvPr>
            <p:ph sz="quarter" idx="13"/>
          </p:nvPr>
        </p:nvSpPr>
        <p:spPr>
          <a:xfrm>
            <a:off x="609600" y="1352551"/>
            <a:ext cx="7891490" cy="3268624"/>
          </a:xfrm>
        </p:spPr>
        <p:txBody>
          <a:bodyPr>
            <a:normAutofit fontScale="70000" lnSpcReduction="20000"/>
          </a:bodyPr>
          <a:lstStyle/>
          <a:p>
            <a:r>
              <a:rPr lang="ar-SA" dirty="0" smtClean="0"/>
              <a:t>إن ممارسة فترات من الامتناع الطوعي عن الطعام والشراب منذ أقدم العصور من قبل الشعوب في جميع أنحاء العالم معروفة سابقا. حيث تصف الكتب حول الإثنولوجيا والدين تنوعًا رائعًا من أشكال الصيام وممارساته [1]، والدليل على أن الصيام هو عبادة قديمة وقوله تعالى: (</a:t>
            </a:r>
            <a:r>
              <a:rPr lang="ar-SA" b="1" dirty="0" smtClean="0">
                <a:solidFill>
                  <a:srgbClr val="FF0000"/>
                </a:solidFill>
              </a:rPr>
              <a:t>يا أيها الذين آمنوا كتب عليكم الصيام كما كتب على الذين من قبلكم</a:t>
            </a:r>
            <a:r>
              <a:rPr lang="ar-SA" dirty="0" smtClean="0"/>
              <a:t>). [سورة البقرة:183.</a:t>
            </a:r>
            <a:endParaRPr lang="en-US" dirty="0" smtClean="0"/>
          </a:p>
          <a:p>
            <a:r>
              <a:rPr lang="ar-SA" dirty="0" smtClean="0"/>
              <a:t>وكذلك وردت عدة أحاديث تبين بأن الصيام كانت تمارسة اليهود والنصارى ومنها قوله عليه الصلاة والسلام:</a:t>
            </a:r>
            <a:endParaRPr lang="en-US" dirty="0" smtClean="0"/>
          </a:p>
          <a:p>
            <a:r>
              <a:rPr lang="ar-SA" dirty="0" smtClean="0"/>
              <a:t>(</a:t>
            </a:r>
            <a:r>
              <a:rPr lang="ar-SA" b="1" dirty="0" smtClean="0">
                <a:solidFill>
                  <a:srgbClr val="FF0000"/>
                </a:solidFill>
              </a:rPr>
              <a:t>إن أحب الصيام إلى الله صيام داود، وأحب الصلاة إلى الله صلاة داود عليه السلام، كان ينام نصف الليل، ويقوم ثلثه، وينام سدسه، وكان يصوم يوماً ويفطر يوماً</a:t>
            </a:r>
            <a:r>
              <a:rPr lang="ar-SA" dirty="0" smtClean="0"/>
              <a:t>). متفق عليه.</a:t>
            </a:r>
            <a:r>
              <a:rPr lang="en-US" dirty="0" smtClean="0"/>
              <a:t/>
            </a:r>
            <a:br>
              <a:rPr lang="en-US" dirty="0" smtClean="0"/>
            </a:br>
            <a:r>
              <a:rPr lang="ar-SA" dirty="0" smtClean="0"/>
              <a:t>وعن ابن عباس رضي الله عنه قال</a:t>
            </a:r>
            <a:r>
              <a:rPr lang="en-US" dirty="0" smtClean="0"/>
              <a:t>: </a:t>
            </a:r>
            <a:r>
              <a:rPr lang="ar-SA" dirty="0" smtClean="0"/>
              <a:t>قدم النبي صلى الله عليه وسلم المدينة واليهود تصوم عاشوراء، فقالوا: هذا يوم ظهر فيه موسى على فرعون، فقال النبي صلى الله عليه وسلم لأصحابه</a:t>
            </a:r>
            <a:r>
              <a:rPr lang="en-US" dirty="0" smtClean="0"/>
              <a:t>:</a:t>
            </a:r>
            <a:r>
              <a:rPr lang="ar-SA" dirty="0" smtClean="0"/>
              <a:t> </a:t>
            </a:r>
            <a:r>
              <a:rPr lang="ar-SA" b="1" dirty="0" smtClean="0">
                <a:solidFill>
                  <a:srgbClr val="FF0000"/>
                </a:solidFill>
              </a:rPr>
              <a:t>أنتم أحق بموسى منهم، فصوموا. </a:t>
            </a:r>
            <a:r>
              <a:rPr lang="ar-SA" dirty="0" smtClean="0"/>
              <a:t>( رواه البخاري-ح 1921).</a:t>
            </a:r>
            <a:endParaRPr lang="en-US" dirty="0" smtClean="0"/>
          </a:p>
          <a:p>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82004"/>
          </a:xfrm>
        </p:spPr>
        <p:txBody>
          <a:bodyPr>
            <a:normAutofit/>
          </a:bodyPr>
          <a:lstStyle/>
          <a:p>
            <a:pPr algn="ctr"/>
            <a:r>
              <a:rPr lang="ar-SA" sz="3600" b="1" dirty="0" smtClean="0"/>
              <a:t>من فضائل الصيام</a:t>
            </a:r>
            <a:endParaRPr lang="ar-SA" sz="3600" b="1" dirty="0"/>
          </a:p>
        </p:txBody>
      </p:sp>
      <p:sp>
        <p:nvSpPr>
          <p:cNvPr id="4" name="Content Placeholder 3"/>
          <p:cNvSpPr>
            <a:spLocks noGrp="1"/>
          </p:cNvSpPr>
          <p:nvPr>
            <p:ph sz="quarter" idx="14"/>
          </p:nvPr>
        </p:nvSpPr>
        <p:spPr>
          <a:xfrm>
            <a:off x="642910" y="1214428"/>
            <a:ext cx="8016753" cy="3929072"/>
          </a:xfrm>
        </p:spPr>
        <p:txBody>
          <a:bodyPr>
            <a:normAutofit/>
          </a:bodyPr>
          <a:lstStyle/>
          <a:p>
            <a:r>
              <a:rPr lang="ar-SA" sz="2400" dirty="0" smtClean="0"/>
              <a:t>مما لا شك فيه أن الصيام بما يتيحه للصائم من فرصة لحبس نفسه عن أعلى الملذات والشهوات المباحة؛ إنما يقدم تمرينا عمليا يساعده على إصلاح النفس وتهذيبها وصولا الى التقوى لقوله تعالى:</a:t>
            </a:r>
            <a:r>
              <a:rPr lang="ar-SA" sz="2400" dirty="0" smtClean="0">
                <a:hlinkClick r:id="rId2"/>
              </a:rPr>
              <a:t> يَا أَيُّهَا الَّذِينَ آمَنُوا كُتِبَ عَلَيْكُمُ الصِّيَامُ كَمَا كُتِبَ عَلَى الَّذِينَ مِن قَبْلِكُمْ لَعَلَّكُمْ تَتَّقُونَ</a:t>
            </a:r>
            <a:r>
              <a:rPr lang="en-US" sz="2400" dirty="0" smtClean="0"/>
              <a:t> (</a:t>
            </a:r>
            <a:r>
              <a:rPr lang="en-US" sz="2400" dirty="0" smtClean="0">
                <a:hlinkClick r:id="rId2"/>
              </a:rPr>
              <a:t>183</a:t>
            </a:r>
            <a:r>
              <a:rPr lang="en-US" sz="2400" dirty="0" smtClean="0"/>
              <a:t>)</a:t>
            </a:r>
            <a:r>
              <a:rPr lang="ar-SA" sz="2400" dirty="0" smtClean="0"/>
              <a:t> ؛ لأن الإنسان بدون مجاهدة نفسه وأهوائه يضعف لديه الوازع الديني، وبزيادة نسبة المجاهدة يقوى الوازع الديني فهو يتأثر سلبا وإيجابا بها.</a:t>
            </a:r>
            <a:endParaRPr lang="en-US" sz="2400" dirty="0" smtClean="0"/>
          </a:p>
          <a:p>
            <a:r>
              <a:rPr lang="ar-SA" sz="2400" dirty="0" smtClean="0"/>
              <a:t>قال ابن القيم رحمه الله: ومن ترك المجاهدة بالكلية ضعف فيه باعث الدين وقوى فيه باعث الشهوة ومتى عود نفسه مخالفة الهوى غلبه متى أراد. [عدة الصابرين وذخيرة الشاكرين (ص: 58)].</a:t>
            </a:r>
          </a:p>
          <a:p>
            <a:endParaRPr lang="en-US" sz="8000" b="1" dirty="0" smtClean="0"/>
          </a:p>
          <a:p>
            <a:endParaRPr lang="en-US" sz="2200" dirty="0" smtClean="0"/>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t>من فضائل الصيام</a:t>
            </a:r>
            <a:endParaRPr lang="ar-SA" sz="3600" b="1" dirty="0"/>
          </a:p>
        </p:txBody>
      </p:sp>
      <p:sp>
        <p:nvSpPr>
          <p:cNvPr id="3" name="Content Placeholder 2"/>
          <p:cNvSpPr>
            <a:spLocks noGrp="1"/>
          </p:cNvSpPr>
          <p:nvPr>
            <p:ph sz="quarter" idx="13"/>
          </p:nvPr>
        </p:nvSpPr>
        <p:spPr>
          <a:xfrm>
            <a:off x="609600" y="1352551"/>
            <a:ext cx="7820052" cy="3268624"/>
          </a:xfrm>
        </p:spPr>
        <p:txBody>
          <a:bodyPr>
            <a:normAutofit fontScale="70000" lnSpcReduction="20000"/>
          </a:bodyPr>
          <a:lstStyle/>
          <a:p>
            <a:endParaRPr lang="en-US" sz="3200" dirty="0" smtClean="0"/>
          </a:p>
          <a:p>
            <a:r>
              <a:rPr lang="ar-SA" sz="3200" dirty="0" smtClean="0"/>
              <a:t>عن أبي هريرة قال قال رسول الله صلى الله عليه وسلم </a:t>
            </a:r>
            <a:r>
              <a:rPr lang="ar-SA" sz="3200" b="1" dirty="0" smtClean="0">
                <a:solidFill>
                  <a:srgbClr val="FF0000"/>
                </a:solidFill>
              </a:rPr>
              <a:t>:«والذي نفسي بيده لخلوف فم الصائم أطيب عند الله تعالى من ريح المسك يترك طعامه وشرابه وشهوته من أجلي ، الصيام لي، وأنا أجزي به والحسنة بعشر أمثالها»  </a:t>
            </a:r>
            <a:r>
              <a:rPr lang="ar-SA" sz="3200" dirty="0" smtClean="0"/>
              <a:t>متفق عليه صحيح البخاري ح (1795) صحيح مسلم ح </a:t>
            </a:r>
          </a:p>
          <a:p>
            <a:r>
              <a:rPr lang="ar-SA" sz="3200" dirty="0" smtClean="0"/>
              <a:t>1151</a:t>
            </a:r>
          </a:p>
          <a:p>
            <a:r>
              <a:rPr lang="ar-SA" sz="3200" dirty="0" smtClean="0"/>
              <a:t>وعن أبي هريرة رضي الله عنه، أن رسول الله صلى الله عليه وسلم، قال: </a:t>
            </a:r>
            <a:r>
              <a:rPr lang="ar-SA" sz="3200" b="1" dirty="0" smtClean="0">
                <a:solidFill>
                  <a:srgbClr val="FF0000"/>
                </a:solidFill>
              </a:rPr>
              <a:t>" الصيام جنة فلا يرفث ولا يجهل، وإن امرؤ قاتله أو شاتمه فليقل: إني صائم مرتين. </a:t>
            </a:r>
            <a:r>
              <a:rPr lang="ar-SA" sz="3200" dirty="0" smtClean="0"/>
              <a:t>متفق عليه صحيح البخاري". ح (1894) - صحيح مسلم ح (1151).</a:t>
            </a:r>
            <a:endParaRPr lang="en-US" sz="3200" dirty="0" smtClean="0"/>
          </a:p>
          <a:p>
            <a:r>
              <a:rPr lang="en-US" sz="3200" dirty="0" smtClean="0"/>
              <a:t> </a:t>
            </a:r>
            <a:endParaRPr lang="ar-S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3138</Words>
  <Application>Microsoft Office PowerPoint</Application>
  <PresentationFormat>On-screen Show (16:9)</PresentationFormat>
  <Paragraphs>226</Paragraphs>
  <Slides>43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Monotype Corsiva</vt:lpstr>
      <vt:lpstr>Symbol</vt:lpstr>
      <vt:lpstr>Times New Roman</vt:lpstr>
      <vt:lpstr>Tw Cen MT</vt:lpstr>
      <vt:lpstr>Wingdings</vt:lpstr>
      <vt:lpstr>Wingdings 2</vt:lpstr>
      <vt:lpstr>WidescreenPresentation</vt:lpstr>
      <vt:lpstr>   </vt:lpstr>
      <vt:lpstr>  إعجاز الصيام وجوائز نوبل في الطب</vt:lpstr>
      <vt:lpstr>اهم المحاور</vt:lpstr>
      <vt:lpstr>اهم الفوائد الصحية للصيام</vt:lpstr>
      <vt:lpstr>معنى الصيام لغة واصطلاحا</vt:lpstr>
      <vt:lpstr>الصيام في الاسلام</vt:lpstr>
      <vt:lpstr>الصيام في العصور السابقة</vt:lpstr>
      <vt:lpstr>من فضائل الصيام</vt:lpstr>
      <vt:lpstr>من فضائل الصيام</vt:lpstr>
      <vt:lpstr>تأثير الصيام على النساء الحوامل والاجنة</vt:lpstr>
      <vt:lpstr>تأثير الصيام على النساء الحوامل والاجنة</vt:lpstr>
      <vt:lpstr>1- صحة القلب والدورة الدموية وضغط الدم 2- الوقاية والعلاج لمرض السكري 3- تأثير الصيام على مرض السرطان 4- الصيام يقوي المناعة ويقاوم الالتهابات 5- تأثير الصيام على الوزن 6- الصيام والتحرير الذاتي للماء  </vt:lpstr>
      <vt:lpstr>1-  صحة القلب والدورة الدموية وضغط الدم</vt:lpstr>
      <vt:lpstr>2- الوقاية والعلاج لمرض السكري</vt:lpstr>
      <vt:lpstr>2- الوقاية والعلاج لمرض السكري / بقية</vt:lpstr>
      <vt:lpstr>3- علاقة وثأثير الصيام على مرض السرطان</vt:lpstr>
      <vt:lpstr>3- علاقة و تأثير الصيام على مرض السرطان/ بقية</vt:lpstr>
      <vt:lpstr>آلية الالتهام الذاتي للخلايا السرطانية الناتجة عن الصيام</vt:lpstr>
      <vt:lpstr>العالم الياباني يوشينوري اوشيمي الحائز على جائزة نوبل في الطب عام 2016 لإكتشافه فائدة الصيام (التجويع المتقطع) في آلية الإلتهام الذاتي Yoshinori Ohsumi Wins Nobel Prize In Medicine For His Work On Autophagy</vt:lpstr>
      <vt:lpstr>4- الصيام يقوي المناعة ويقاوم الالتهابات</vt:lpstr>
      <vt:lpstr>4- الصيام يقوي المناعة ويقاوم الالتهابات/ بقية</vt:lpstr>
      <vt:lpstr>بحث تأثير الصيام في رمضان على عدد وفعالية الكريات الدموية البيضاء وزيادة كفاءتها وصولا لتعزيز المناعة والمنشور عام 1995</vt:lpstr>
      <vt:lpstr> 5- تأثير الصيام على الوزن</vt:lpstr>
      <vt:lpstr>6- الصيام والتحرير الذاتي للماء</vt:lpstr>
      <vt:lpstr>تأثير الصيام في رمضان بالمحافظة على تركيز مصل الدم والبول من خلال التحرير الذاتي للماء </vt:lpstr>
      <vt:lpstr>تغير تركيز/ ازموزية البول خلال صيام رمضان ورجوعه الى معدلاته الطبيعية في نهاية الشهر</vt:lpstr>
      <vt:lpstr>تغير تركيز/ اوزموزية  مصل الدم خلال صيام رمضان ورجوعه الى معدلاته الطبيعية في نهاية الشهر</vt:lpstr>
      <vt:lpstr> تتشرف جائزة نوبل بمعجزة الصيام</vt:lpstr>
      <vt:lpstr>Alexis Carrel (French: 1873 –1944)</vt:lpstr>
      <vt:lpstr>كتاب: الانسان ذلك المجهول</vt:lpstr>
      <vt:lpstr>تتشرف جائزة نوبل بمعجزة الصيام</vt:lpstr>
      <vt:lpstr>العالم الياباني يوشينوري اوشيمي الحائز على جائزة نوبل في الطب عام 6201 لاكتشافه فائدة الصيام (التجويع المتقطع) في آلية الالتهام الذاتي</vt:lpstr>
      <vt:lpstr>Yoshinori Ohsumi Wins Nobel Prize In Medicine For His Work On Autophagy</vt:lpstr>
      <vt:lpstr>الخلاصة</vt:lpstr>
      <vt:lpstr>وجزاكم الله خيرا للحضور والاستماع</vt:lpstr>
      <vt:lpstr>المصادر       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2016-08-07T08:10:33Z</dcterms:created>
  <dcterms:modified xsi:type="dcterms:W3CDTF">2019-10-08T07:10:29Z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