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70"/>
  </p:notesMasterIdLst>
  <p:sldIdLst>
    <p:sldId id="256" r:id="rId2"/>
    <p:sldId id="276" r:id="rId3"/>
    <p:sldId id="258" r:id="rId4"/>
    <p:sldId id="344" r:id="rId5"/>
    <p:sldId id="359" r:id="rId6"/>
    <p:sldId id="279" r:id="rId7"/>
    <p:sldId id="262" r:id="rId8"/>
    <p:sldId id="361" r:id="rId9"/>
    <p:sldId id="278" r:id="rId10"/>
    <p:sldId id="320" r:id="rId11"/>
    <p:sldId id="338" r:id="rId12"/>
    <p:sldId id="259" r:id="rId13"/>
    <p:sldId id="348" r:id="rId14"/>
    <p:sldId id="350" r:id="rId15"/>
    <p:sldId id="345" r:id="rId16"/>
    <p:sldId id="347" r:id="rId17"/>
    <p:sldId id="351" r:id="rId18"/>
    <p:sldId id="330" r:id="rId19"/>
    <p:sldId id="346" r:id="rId20"/>
    <p:sldId id="355" r:id="rId21"/>
    <p:sldId id="352" r:id="rId22"/>
    <p:sldId id="353" r:id="rId23"/>
    <p:sldId id="349" r:id="rId24"/>
    <p:sldId id="316" r:id="rId25"/>
    <p:sldId id="315" r:id="rId26"/>
    <p:sldId id="261" r:id="rId27"/>
    <p:sldId id="343" r:id="rId28"/>
    <p:sldId id="341" r:id="rId29"/>
    <p:sldId id="339" r:id="rId30"/>
    <p:sldId id="340" r:id="rId31"/>
    <p:sldId id="264" r:id="rId32"/>
    <p:sldId id="265" r:id="rId33"/>
    <p:sldId id="362" r:id="rId34"/>
    <p:sldId id="266" r:id="rId35"/>
    <p:sldId id="267" r:id="rId36"/>
    <p:sldId id="284" r:id="rId37"/>
    <p:sldId id="285" r:id="rId38"/>
    <p:sldId id="327" r:id="rId39"/>
    <p:sldId id="313" r:id="rId40"/>
    <p:sldId id="317" r:id="rId41"/>
    <p:sldId id="283" r:id="rId42"/>
    <p:sldId id="268" r:id="rId43"/>
    <p:sldId id="295" r:id="rId44"/>
    <p:sldId id="269" r:id="rId45"/>
    <p:sldId id="270" r:id="rId46"/>
    <p:sldId id="328" r:id="rId47"/>
    <p:sldId id="257" r:id="rId48"/>
    <p:sldId id="357" r:id="rId49"/>
    <p:sldId id="356" r:id="rId50"/>
    <p:sldId id="287" r:id="rId51"/>
    <p:sldId id="288" r:id="rId52"/>
    <p:sldId id="289" r:id="rId53"/>
    <p:sldId id="290" r:id="rId54"/>
    <p:sldId id="291" r:id="rId55"/>
    <p:sldId id="292" r:id="rId56"/>
    <p:sldId id="293" r:id="rId57"/>
    <p:sldId id="296" r:id="rId58"/>
    <p:sldId id="297" r:id="rId59"/>
    <p:sldId id="298" r:id="rId60"/>
    <p:sldId id="300" r:id="rId61"/>
    <p:sldId id="301" r:id="rId62"/>
    <p:sldId id="302" r:id="rId63"/>
    <p:sldId id="336" r:id="rId64"/>
    <p:sldId id="337" r:id="rId65"/>
    <p:sldId id="335" r:id="rId66"/>
    <p:sldId id="273" r:id="rId67"/>
    <p:sldId id="312" r:id="rId68"/>
    <p:sldId id="324" r:id="rId69"/>
  </p:sldIdLst>
  <p:sldSz cx="9144000" cy="6858000" type="screen4x3"/>
  <p:notesSz cx="6858000" cy="9144000"/>
  <p:defaultTextStyle>
    <a:defPPr>
      <a:defRPr lang="en-GB"/>
    </a:defPPr>
    <a:lvl1pPr algn="r" rtl="1" fontAlgn="base">
      <a:spcBef>
        <a:spcPct val="0"/>
      </a:spcBef>
      <a:spcAft>
        <a:spcPct val="0"/>
      </a:spcAft>
      <a:defRPr kern="1200">
        <a:solidFill>
          <a:schemeClr val="tx1"/>
        </a:solidFill>
        <a:latin typeface="Tahoma" pitchFamily="34" charset="0"/>
        <a:ea typeface="+mn-ea"/>
        <a:cs typeface="Arial" pitchFamily="34" charset="0"/>
      </a:defRPr>
    </a:lvl1pPr>
    <a:lvl2pPr marL="457200" algn="r" rtl="1" fontAlgn="base">
      <a:spcBef>
        <a:spcPct val="0"/>
      </a:spcBef>
      <a:spcAft>
        <a:spcPct val="0"/>
      </a:spcAft>
      <a:defRPr kern="1200">
        <a:solidFill>
          <a:schemeClr val="tx1"/>
        </a:solidFill>
        <a:latin typeface="Tahoma" pitchFamily="34" charset="0"/>
        <a:ea typeface="+mn-ea"/>
        <a:cs typeface="Arial" pitchFamily="34" charset="0"/>
      </a:defRPr>
    </a:lvl2pPr>
    <a:lvl3pPr marL="914400" algn="r" rtl="1" fontAlgn="base">
      <a:spcBef>
        <a:spcPct val="0"/>
      </a:spcBef>
      <a:spcAft>
        <a:spcPct val="0"/>
      </a:spcAft>
      <a:defRPr kern="1200">
        <a:solidFill>
          <a:schemeClr val="tx1"/>
        </a:solidFill>
        <a:latin typeface="Tahoma" pitchFamily="34" charset="0"/>
        <a:ea typeface="+mn-ea"/>
        <a:cs typeface="Arial" pitchFamily="34" charset="0"/>
      </a:defRPr>
    </a:lvl3pPr>
    <a:lvl4pPr marL="1371600" algn="r" rtl="1" fontAlgn="base">
      <a:spcBef>
        <a:spcPct val="0"/>
      </a:spcBef>
      <a:spcAft>
        <a:spcPct val="0"/>
      </a:spcAft>
      <a:defRPr kern="1200">
        <a:solidFill>
          <a:schemeClr val="tx1"/>
        </a:solidFill>
        <a:latin typeface="Tahoma" pitchFamily="34" charset="0"/>
        <a:ea typeface="+mn-ea"/>
        <a:cs typeface="Arial" pitchFamily="34" charset="0"/>
      </a:defRPr>
    </a:lvl4pPr>
    <a:lvl5pPr marL="1828800" algn="r" rtl="1" fontAlgn="base">
      <a:spcBef>
        <a:spcPct val="0"/>
      </a:spcBef>
      <a:spcAft>
        <a:spcPct val="0"/>
      </a:spcAft>
      <a:defRPr kern="1200">
        <a:solidFill>
          <a:schemeClr val="tx1"/>
        </a:solidFill>
        <a:latin typeface="Tahoma" pitchFamily="34" charset="0"/>
        <a:ea typeface="+mn-ea"/>
        <a:cs typeface="Arial" pitchFamily="34" charset="0"/>
      </a:defRPr>
    </a:lvl5pPr>
    <a:lvl6pPr marL="2286000" algn="r" defTabSz="914400" rtl="1" eaLnBrk="1" latinLnBrk="0" hangingPunct="1">
      <a:defRPr kern="1200">
        <a:solidFill>
          <a:schemeClr val="tx1"/>
        </a:solidFill>
        <a:latin typeface="Tahoma" pitchFamily="34" charset="0"/>
        <a:ea typeface="+mn-ea"/>
        <a:cs typeface="Arial" pitchFamily="34" charset="0"/>
      </a:defRPr>
    </a:lvl6pPr>
    <a:lvl7pPr marL="2743200" algn="r" defTabSz="914400" rtl="1" eaLnBrk="1" latinLnBrk="0" hangingPunct="1">
      <a:defRPr kern="1200">
        <a:solidFill>
          <a:schemeClr val="tx1"/>
        </a:solidFill>
        <a:latin typeface="Tahoma" pitchFamily="34" charset="0"/>
        <a:ea typeface="+mn-ea"/>
        <a:cs typeface="Arial" pitchFamily="34" charset="0"/>
      </a:defRPr>
    </a:lvl7pPr>
    <a:lvl8pPr marL="3200400" algn="r" defTabSz="914400" rtl="1" eaLnBrk="1" latinLnBrk="0" hangingPunct="1">
      <a:defRPr kern="1200">
        <a:solidFill>
          <a:schemeClr val="tx1"/>
        </a:solidFill>
        <a:latin typeface="Tahoma" pitchFamily="34" charset="0"/>
        <a:ea typeface="+mn-ea"/>
        <a:cs typeface="Arial" pitchFamily="34" charset="0"/>
      </a:defRPr>
    </a:lvl8pPr>
    <a:lvl9pPr marL="3657600" algn="r" defTabSz="914400" rtl="1" eaLnBrk="1" latinLnBrk="0" hangingPunct="1">
      <a:defRPr kern="1200">
        <a:solidFill>
          <a:schemeClr val="tx1"/>
        </a:solidFill>
        <a:latin typeface="Tahoma"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B4B"/>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46" autoAdjust="0"/>
  </p:normalViewPr>
  <p:slideViewPr>
    <p:cSldViewPr>
      <p:cViewPr varScale="1">
        <p:scale>
          <a:sx n="69" d="100"/>
          <a:sy n="69" d="100"/>
        </p:scale>
        <p:origin x="-119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a:defRPr/>
            </a:pPr>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pPr>
              <a:defRPr/>
            </a:pPr>
            <a:fld id="{2A374782-E972-4EE8-B784-8FC461BE5D76}" type="datetimeFigureOut">
              <a:rPr lang="en-US"/>
              <a:pPr>
                <a:defRPr/>
              </a:pPr>
              <a:t>7/10/2009</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ar-SA" noProof="0" smtClean="0"/>
              <a:t>انقر لتحرير أنماط النص الرئيسي</a:t>
            </a:r>
            <a:endParaRPr lang="en-US" noProof="0" smtClean="0"/>
          </a:p>
          <a:p>
            <a:pPr lvl="1"/>
            <a:r>
              <a:rPr lang="ar-SA" noProof="0" smtClean="0"/>
              <a:t>المستوى الثاني</a:t>
            </a:r>
            <a:endParaRPr lang="en-US" noProof="0" smtClean="0"/>
          </a:p>
          <a:p>
            <a:pPr lvl="2"/>
            <a:r>
              <a:rPr lang="ar-SA" noProof="0" smtClean="0"/>
              <a:t>المستوى الثالث</a:t>
            </a:r>
            <a:endParaRPr lang="en-US" noProof="0" smtClean="0"/>
          </a:p>
          <a:p>
            <a:pPr lvl="3"/>
            <a:r>
              <a:rPr lang="ar-SA" noProof="0" smtClean="0"/>
              <a:t>المستوى الرابع</a:t>
            </a:r>
            <a:endParaRPr lang="en-US" noProof="0" smtClean="0"/>
          </a:p>
          <a:p>
            <a:pPr lvl="4"/>
            <a:r>
              <a:rPr lang="ar-SA" noProof="0" smtClean="0"/>
              <a:t>المستوى الخامس</a:t>
            </a:r>
            <a:endParaRPr lang="en-US" noProof="0" smtClean="0"/>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a:defRPr/>
            </a:pPr>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vl1pPr>
          </a:lstStyle>
          <a:p>
            <a:pPr>
              <a:defRPr/>
            </a:pPr>
            <a:fld id="{EE149E7E-69E8-4EB0-BA94-D0782188BAA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mn-lt"/>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mn-lt"/>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mn-lt"/>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3CA4330-E78A-4A40-843B-00524B981CCF}" type="slidenum">
              <a:rPr lang="ar-SA" smtClean="0"/>
              <a:pPr/>
              <a:t>24</a:t>
            </a:fld>
            <a:endParaRPr lang="en-US" smtClean="0"/>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0900" name="Rectangle 3"/>
          <p:cNvSpPr>
            <a:spLocks noGrp="1" noChangeArrowheads="1"/>
          </p:cNvSpPr>
          <p:nvPr>
            <p:ph type="body" idx="1"/>
          </p:nvPr>
        </p:nvSpPr>
        <p:spPr bwMode="auto">
          <a:noFill/>
        </p:spPr>
        <p:txBody>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TextEdit="1"/>
          </p:cNvSpPr>
          <p:nvPr>
            <p:ph type="sldImg"/>
          </p:nvPr>
        </p:nvSpPr>
        <p:spPr bwMode="auto">
          <a:noFill/>
          <a:ln>
            <a:solidFill>
              <a:srgbClr val="000000"/>
            </a:solidFill>
            <a:miter lim="800000"/>
            <a:headEnd/>
            <a:tailEnd/>
          </a:ln>
        </p:spPr>
      </p:sp>
      <p:sp>
        <p:nvSpPr>
          <p:cNvPr id="169987" name="Rectangle 3"/>
          <p:cNvSpPr>
            <a:spLocks noGrp="1"/>
          </p:cNvSpPr>
          <p:nvPr>
            <p:ph type="body" idx="1"/>
          </p:nvPr>
        </p:nvSpPr>
        <p:spPr bwMode="auto">
          <a:noFill/>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extLst/>
          </a:lstStyle>
          <a:p>
            <a:pPr>
              <a:defRPr/>
            </a:pPr>
            <a:endParaRPr lang="en-GB"/>
          </a:p>
        </p:txBody>
      </p:sp>
      <p:sp>
        <p:nvSpPr>
          <p:cNvPr id="7" name="Footer Placeholder 19"/>
          <p:cNvSpPr>
            <a:spLocks noGrp="1"/>
          </p:cNvSpPr>
          <p:nvPr>
            <p:ph type="ftr" sz="quarter" idx="11"/>
          </p:nvPr>
        </p:nvSpPr>
        <p:spPr/>
        <p:txBody>
          <a:bodyPr/>
          <a:lstStyle>
            <a:lvl1pPr>
              <a:defRPr/>
            </a:lvl1pPr>
            <a:extLst/>
          </a:lstStyle>
          <a:p>
            <a:pPr>
              <a:defRPr/>
            </a:pPr>
            <a:endParaRPr lang="en-GB"/>
          </a:p>
        </p:txBody>
      </p:sp>
      <p:sp>
        <p:nvSpPr>
          <p:cNvPr id="8" name="Slide Number Placeholder 9"/>
          <p:cNvSpPr>
            <a:spLocks noGrp="1"/>
          </p:cNvSpPr>
          <p:nvPr>
            <p:ph type="sldNum" sz="quarter" idx="12"/>
          </p:nvPr>
        </p:nvSpPr>
        <p:spPr/>
        <p:txBody>
          <a:bodyPr/>
          <a:lstStyle>
            <a:lvl1pPr>
              <a:defRPr/>
            </a:lvl1pPr>
            <a:extLst/>
          </a:lstStyle>
          <a:p>
            <a:pPr>
              <a:defRPr/>
            </a:pPr>
            <a:fld id="{2D6D2702-CD36-4BB5-BBDC-7681D15B9D3A}" type="slidenum">
              <a:rPr lang="ar-SA"/>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GB"/>
          </a:p>
        </p:txBody>
      </p:sp>
      <p:sp>
        <p:nvSpPr>
          <p:cNvPr id="5" name="Footer Placeholder 9"/>
          <p:cNvSpPr>
            <a:spLocks noGrp="1"/>
          </p:cNvSpPr>
          <p:nvPr>
            <p:ph type="ftr" sz="quarter" idx="11"/>
          </p:nvPr>
        </p:nvSpPr>
        <p:spPr/>
        <p:txBody>
          <a:bodyPr/>
          <a:lstStyle>
            <a:lvl1pPr>
              <a:defRPr/>
            </a:lvl1pPr>
          </a:lstStyle>
          <a:p>
            <a:pPr>
              <a:defRPr/>
            </a:pPr>
            <a:endParaRPr lang="en-GB"/>
          </a:p>
        </p:txBody>
      </p:sp>
      <p:sp>
        <p:nvSpPr>
          <p:cNvPr id="6" name="Slide Number Placeholder 21"/>
          <p:cNvSpPr>
            <a:spLocks noGrp="1"/>
          </p:cNvSpPr>
          <p:nvPr>
            <p:ph type="sldNum" sz="quarter" idx="12"/>
          </p:nvPr>
        </p:nvSpPr>
        <p:spPr/>
        <p:txBody>
          <a:bodyPr/>
          <a:lstStyle>
            <a:lvl1pPr>
              <a:defRPr/>
            </a:lvl1pPr>
          </a:lstStyle>
          <a:p>
            <a:pPr>
              <a:defRPr/>
            </a:pPr>
            <a:fld id="{50DBCDAF-B9DC-4426-BB0E-28247F4C5C4D}" type="slidenum">
              <a:rPr lang="ar-SA"/>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GB"/>
          </a:p>
        </p:txBody>
      </p:sp>
      <p:sp>
        <p:nvSpPr>
          <p:cNvPr id="5" name="Footer Placeholder 9"/>
          <p:cNvSpPr>
            <a:spLocks noGrp="1"/>
          </p:cNvSpPr>
          <p:nvPr>
            <p:ph type="ftr" sz="quarter" idx="11"/>
          </p:nvPr>
        </p:nvSpPr>
        <p:spPr/>
        <p:txBody>
          <a:bodyPr/>
          <a:lstStyle>
            <a:lvl1pPr>
              <a:defRPr/>
            </a:lvl1pPr>
          </a:lstStyle>
          <a:p>
            <a:pPr>
              <a:defRPr/>
            </a:pPr>
            <a:endParaRPr lang="en-GB"/>
          </a:p>
        </p:txBody>
      </p:sp>
      <p:sp>
        <p:nvSpPr>
          <p:cNvPr id="6" name="Slide Number Placeholder 21"/>
          <p:cNvSpPr>
            <a:spLocks noGrp="1"/>
          </p:cNvSpPr>
          <p:nvPr>
            <p:ph type="sldNum" sz="quarter" idx="12"/>
          </p:nvPr>
        </p:nvSpPr>
        <p:spPr/>
        <p:txBody>
          <a:bodyPr/>
          <a:lstStyle>
            <a:lvl1pPr>
              <a:defRPr/>
            </a:lvl1pPr>
          </a:lstStyle>
          <a:p>
            <a:pPr>
              <a:defRPr/>
            </a:pPr>
            <a:fld id="{2CAB4E12-0984-457A-87FD-037C501F4FCE}" type="slidenum">
              <a:rPr lang="ar-SA"/>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محتوى">
    <p:spTree>
      <p:nvGrpSpPr>
        <p:cNvPr id="1" name=""/>
        <p:cNvGrpSpPr/>
        <p:nvPr/>
      </p:nvGrpSpPr>
      <p:grpSpPr>
        <a:xfrm>
          <a:off x="0" y="0"/>
          <a:ext cx="0" cy="0"/>
          <a:chOff x="0" y="0"/>
          <a:chExt cx="0" cy="0"/>
        </a:xfrm>
      </p:grpSpPr>
      <p:sp>
        <p:nvSpPr>
          <p:cNvPr id="2" name="عنصر نائب للمحتوى 1"/>
          <p:cNvSpPr>
            <a:spLocks noGrp="1"/>
          </p:cNvSpPr>
          <p:nvPr>
            <p:ph/>
          </p:nvPr>
        </p:nvSpPr>
        <p:spPr>
          <a:xfrm>
            <a:off x="457200" y="381000"/>
            <a:ext cx="8229600" cy="57150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GB"/>
          </a:p>
        </p:txBody>
      </p:sp>
      <p:sp>
        <p:nvSpPr>
          <p:cNvPr id="4" name="Rectangle 5"/>
          <p:cNvSpPr>
            <a:spLocks noGrp="1" noChangeArrowheads="1"/>
          </p:cNvSpPr>
          <p:nvPr>
            <p:ph type="ftr" sz="quarter" idx="11"/>
          </p:nvPr>
        </p:nvSpPr>
        <p:spPr/>
        <p:txBody>
          <a:bodyPr/>
          <a:lstStyle>
            <a:lvl1pPr>
              <a:defRPr/>
            </a:lvl1pPr>
          </a:lstStyle>
          <a:p>
            <a:pPr>
              <a:defRPr/>
            </a:pPr>
            <a:endParaRPr lang="en-GB"/>
          </a:p>
        </p:txBody>
      </p:sp>
      <p:sp>
        <p:nvSpPr>
          <p:cNvPr id="5" name="Rectangle 6"/>
          <p:cNvSpPr>
            <a:spLocks noGrp="1" noChangeArrowheads="1"/>
          </p:cNvSpPr>
          <p:nvPr>
            <p:ph type="sldNum" sz="quarter" idx="12"/>
          </p:nvPr>
        </p:nvSpPr>
        <p:spPr/>
        <p:txBody>
          <a:bodyPr/>
          <a:lstStyle>
            <a:lvl1pPr>
              <a:defRPr/>
            </a:lvl1pPr>
          </a:lstStyle>
          <a:p>
            <a:pPr>
              <a:defRPr/>
            </a:pPr>
            <a:fld id="{091EAB34-1760-4F90-BA3B-D77AAFA11DCE}" type="slidenum">
              <a:rPr lang="ar-SA"/>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81000"/>
            <a:ext cx="8229600" cy="1371600"/>
          </a:xfrm>
        </p:spPr>
        <p:txBody>
          <a:bodyPr/>
          <a:lstStyle/>
          <a:p>
            <a:r>
              <a:rPr lang="ar-SA" smtClean="0"/>
              <a:t>انقر لتحرير نمط العنوان الرئيسي</a:t>
            </a:r>
            <a:endParaRPr lang="en-US"/>
          </a:p>
        </p:txBody>
      </p:sp>
      <p:sp>
        <p:nvSpPr>
          <p:cNvPr id="3" name="عنصر نائب للجدول 2"/>
          <p:cNvSpPr>
            <a:spLocks noGrp="1"/>
          </p:cNvSpPr>
          <p:nvPr>
            <p:ph type="tbl" idx="1"/>
          </p:nvPr>
        </p:nvSpPr>
        <p:spPr>
          <a:xfrm>
            <a:off x="457200" y="1981200"/>
            <a:ext cx="8229600" cy="4114800"/>
          </a:xfrm>
        </p:spPr>
        <p:txBody>
          <a:bodyPr>
            <a:normAutofit/>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91B6B262-AC60-4937-984F-9AD6531F2CBB}" type="slidenum">
              <a:rPr lang="ar-SA"/>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عنوان، ونص،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81000"/>
            <a:ext cx="8229600" cy="1371600"/>
          </a:xfrm>
        </p:spPr>
        <p:txBody>
          <a:bodyPr/>
          <a:lstStyle/>
          <a:p>
            <a:r>
              <a:rPr lang="ar-SA" smtClean="0"/>
              <a:t>انقر لتحرير نمط العنوان الرئيسي</a:t>
            </a:r>
            <a:endParaRPr lang="en-US"/>
          </a:p>
        </p:txBody>
      </p:sp>
      <p:sp>
        <p:nvSpPr>
          <p:cNvPr id="3" name="عنصر نائب للنص 2"/>
          <p:cNvSpPr>
            <a:spLocks noGrp="1"/>
          </p:cNvSpPr>
          <p:nvPr>
            <p:ph type="body" sz="half" idx="1"/>
          </p:nvPr>
        </p:nvSpPr>
        <p:spPr>
          <a:xfrm>
            <a:off x="457200" y="1981200"/>
            <a:ext cx="4038600" cy="41148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981200"/>
            <a:ext cx="4038600" cy="41148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E8388D4B-8CAF-47F5-91EB-1230C64B5F79}" type="slidenum">
              <a:rPr lang="ar-SA"/>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GB"/>
          </a:p>
        </p:txBody>
      </p:sp>
      <p:sp>
        <p:nvSpPr>
          <p:cNvPr id="5" name="Footer Placeholder 9"/>
          <p:cNvSpPr>
            <a:spLocks noGrp="1"/>
          </p:cNvSpPr>
          <p:nvPr>
            <p:ph type="ftr" sz="quarter" idx="11"/>
          </p:nvPr>
        </p:nvSpPr>
        <p:spPr/>
        <p:txBody>
          <a:bodyPr/>
          <a:lstStyle>
            <a:lvl1pPr>
              <a:defRPr/>
            </a:lvl1pPr>
          </a:lstStyle>
          <a:p>
            <a:pPr>
              <a:defRPr/>
            </a:pPr>
            <a:endParaRPr lang="en-GB"/>
          </a:p>
        </p:txBody>
      </p:sp>
      <p:sp>
        <p:nvSpPr>
          <p:cNvPr id="6" name="Slide Number Placeholder 21"/>
          <p:cNvSpPr>
            <a:spLocks noGrp="1"/>
          </p:cNvSpPr>
          <p:nvPr>
            <p:ph type="sldNum" sz="quarter" idx="12"/>
          </p:nvPr>
        </p:nvSpPr>
        <p:spPr/>
        <p:txBody>
          <a:bodyPr/>
          <a:lstStyle>
            <a:lvl1pPr>
              <a:defRPr/>
            </a:lvl1pPr>
          </a:lstStyle>
          <a:p>
            <a:pPr>
              <a:defRPr/>
            </a:pPr>
            <a:fld id="{26AD2BD2-19D3-4A13-B94E-D8E4F17B83AC}" type="slidenum">
              <a:rPr lang="ar-SA"/>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Rectangle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extLst/>
          </a:lstStyle>
          <a:p>
            <a:pPr>
              <a:defRPr/>
            </a:pPr>
            <a:endParaRPr lang="en-GB"/>
          </a:p>
        </p:txBody>
      </p:sp>
      <p:sp>
        <p:nvSpPr>
          <p:cNvPr id="9" name="Footer Placeholder 4"/>
          <p:cNvSpPr>
            <a:spLocks noGrp="1"/>
          </p:cNvSpPr>
          <p:nvPr>
            <p:ph type="ftr" sz="quarter" idx="11"/>
          </p:nvPr>
        </p:nvSpPr>
        <p:spPr/>
        <p:txBody>
          <a:bodyPr/>
          <a:lstStyle>
            <a:lvl1pPr>
              <a:defRPr/>
            </a:lvl1pPr>
            <a:extLst/>
          </a:lstStyle>
          <a:p>
            <a:pPr>
              <a:defRPr/>
            </a:pPr>
            <a:endParaRPr lang="en-GB"/>
          </a:p>
        </p:txBody>
      </p:sp>
      <p:sp>
        <p:nvSpPr>
          <p:cNvPr id="10" name="Slide Number Placeholder 5"/>
          <p:cNvSpPr>
            <a:spLocks noGrp="1"/>
          </p:cNvSpPr>
          <p:nvPr>
            <p:ph type="sldNum" sz="quarter" idx="12"/>
          </p:nvPr>
        </p:nvSpPr>
        <p:spPr/>
        <p:txBody>
          <a:bodyPr/>
          <a:lstStyle>
            <a:lvl1pPr>
              <a:defRPr/>
            </a:lvl1pPr>
            <a:extLst/>
          </a:lstStyle>
          <a:p>
            <a:pPr>
              <a:defRPr/>
            </a:pPr>
            <a:fld id="{2086CE95-C906-4F11-A52D-770FD6B260AA}" type="slidenum">
              <a:rPr lang="ar-SA"/>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endParaRPr lang="en-GB"/>
          </a:p>
        </p:txBody>
      </p:sp>
      <p:sp>
        <p:nvSpPr>
          <p:cNvPr id="6" name="Footer Placeholder 9"/>
          <p:cNvSpPr>
            <a:spLocks noGrp="1"/>
          </p:cNvSpPr>
          <p:nvPr>
            <p:ph type="ftr" sz="quarter" idx="11"/>
          </p:nvPr>
        </p:nvSpPr>
        <p:spPr/>
        <p:txBody>
          <a:bodyPr/>
          <a:lstStyle>
            <a:lvl1pPr>
              <a:defRPr/>
            </a:lvl1pPr>
          </a:lstStyle>
          <a:p>
            <a:pPr>
              <a:defRPr/>
            </a:pPr>
            <a:endParaRPr lang="en-GB"/>
          </a:p>
        </p:txBody>
      </p:sp>
      <p:sp>
        <p:nvSpPr>
          <p:cNvPr id="7" name="Slide Number Placeholder 21"/>
          <p:cNvSpPr>
            <a:spLocks noGrp="1"/>
          </p:cNvSpPr>
          <p:nvPr>
            <p:ph type="sldNum" sz="quarter" idx="12"/>
          </p:nvPr>
        </p:nvSpPr>
        <p:spPr/>
        <p:txBody>
          <a:bodyPr/>
          <a:lstStyle>
            <a:lvl1pPr>
              <a:defRPr/>
            </a:lvl1pPr>
          </a:lstStyle>
          <a:p>
            <a:pPr>
              <a:defRPr/>
            </a:pPr>
            <a:fld id="{707BD585-3863-497A-88A5-B643F888A8D6}" type="slidenum">
              <a:rPr lang="ar-SA"/>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GB"/>
          </a:p>
        </p:txBody>
      </p:sp>
      <p:sp>
        <p:nvSpPr>
          <p:cNvPr id="8" name="Footer Placeholder 7"/>
          <p:cNvSpPr>
            <a:spLocks noGrp="1"/>
          </p:cNvSpPr>
          <p:nvPr>
            <p:ph type="ftr" sz="quarter" idx="11"/>
          </p:nvPr>
        </p:nvSpPr>
        <p:spPr/>
        <p:txBody>
          <a:bodyPr/>
          <a:lstStyle>
            <a:lvl1pPr>
              <a:defRPr/>
            </a:lvl1pPr>
            <a:extLst/>
          </a:lstStyle>
          <a:p>
            <a:pPr>
              <a:defRPr/>
            </a:pPr>
            <a:endParaRPr lang="en-GB"/>
          </a:p>
        </p:txBody>
      </p:sp>
      <p:sp>
        <p:nvSpPr>
          <p:cNvPr id="9" name="Slide Number Placeholder 8"/>
          <p:cNvSpPr>
            <a:spLocks noGrp="1"/>
          </p:cNvSpPr>
          <p:nvPr>
            <p:ph type="sldNum" sz="quarter" idx="12"/>
          </p:nvPr>
        </p:nvSpPr>
        <p:spPr/>
        <p:txBody>
          <a:bodyPr/>
          <a:lstStyle>
            <a:lvl1pPr>
              <a:defRPr/>
            </a:lvl1pPr>
            <a:extLst/>
          </a:lstStyle>
          <a:p>
            <a:pPr>
              <a:defRPr/>
            </a:pPr>
            <a:fld id="{3472ABF1-3766-4BD5-B7D1-B961379E9BE8}" type="slidenum">
              <a:rPr lang="ar-SA"/>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endParaRPr lang="en-GB"/>
          </a:p>
        </p:txBody>
      </p:sp>
      <p:sp>
        <p:nvSpPr>
          <p:cNvPr id="4" name="Footer Placeholder 9"/>
          <p:cNvSpPr>
            <a:spLocks noGrp="1"/>
          </p:cNvSpPr>
          <p:nvPr>
            <p:ph type="ftr" sz="quarter" idx="11"/>
          </p:nvPr>
        </p:nvSpPr>
        <p:spPr/>
        <p:txBody>
          <a:bodyPr/>
          <a:lstStyle>
            <a:lvl1pPr>
              <a:defRPr/>
            </a:lvl1pPr>
          </a:lstStyle>
          <a:p>
            <a:pPr>
              <a:defRPr/>
            </a:pPr>
            <a:endParaRPr lang="en-GB"/>
          </a:p>
        </p:txBody>
      </p:sp>
      <p:sp>
        <p:nvSpPr>
          <p:cNvPr id="5" name="Slide Number Placeholder 21"/>
          <p:cNvSpPr>
            <a:spLocks noGrp="1"/>
          </p:cNvSpPr>
          <p:nvPr>
            <p:ph type="sldNum" sz="quarter" idx="12"/>
          </p:nvPr>
        </p:nvSpPr>
        <p:spPr/>
        <p:txBody>
          <a:bodyPr/>
          <a:lstStyle>
            <a:lvl1pPr>
              <a:defRPr/>
            </a:lvl1pPr>
          </a:lstStyle>
          <a:p>
            <a:pPr>
              <a:defRPr/>
            </a:pPr>
            <a:fld id="{4F236471-653B-46A5-A4A2-E7EB069FB83C}" type="slidenum">
              <a:rPr lang="ar-SA"/>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3" name="Rectangle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4" name="Date Placeholder 1"/>
          <p:cNvSpPr>
            <a:spLocks noGrp="1"/>
          </p:cNvSpPr>
          <p:nvPr>
            <p:ph type="dt" sz="half" idx="10"/>
          </p:nvPr>
        </p:nvSpPr>
        <p:spPr/>
        <p:txBody>
          <a:bodyPr/>
          <a:lstStyle>
            <a:lvl1pPr>
              <a:defRPr/>
            </a:lvl1pPr>
            <a:extLst/>
          </a:lstStyle>
          <a:p>
            <a:pPr>
              <a:defRPr/>
            </a:pPr>
            <a:endParaRPr lang="en-GB"/>
          </a:p>
        </p:txBody>
      </p:sp>
      <p:sp>
        <p:nvSpPr>
          <p:cNvPr id="5" name="Footer Placeholder 2"/>
          <p:cNvSpPr>
            <a:spLocks noGrp="1"/>
          </p:cNvSpPr>
          <p:nvPr>
            <p:ph type="ftr" sz="quarter" idx="11"/>
          </p:nvPr>
        </p:nvSpPr>
        <p:spPr/>
        <p:txBody>
          <a:bodyPr/>
          <a:lstStyle>
            <a:lvl1pPr>
              <a:defRPr/>
            </a:lvl1pPr>
            <a:extLst/>
          </a:lstStyle>
          <a:p>
            <a:pPr>
              <a:defRPr/>
            </a:pPr>
            <a:endParaRPr lang="en-GB"/>
          </a:p>
        </p:txBody>
      </p:sp>
      <p:sp>
        <p:nvSpPr>
          <p:cNvPr id="6" name="Slide Number Placeholder 3"/>
          <p:cNvSpPr>
            <a:spLocks noGrp="1"/>
          </p:cNvSpPr>
          <p:nvPr>
            <p:ph type="sldNum" sz="quarter" idx="12"/>
          </p:nvPr>
        </p:nvSpPr>
        <p:spPr/>
        <p:txBody>
          <a:bodyPr/>
          <a:lstStyle>
            <a:lvl1pPr>
              <a:defRPr/>
            </a:lvl1pPr>
            <a:extLst/>
          </a:lstStyle>
          <a:p>
            <a:pPr>
              <a:defRPr/>
            </a:pPr>
            <a:fld id="{C33D2E3A-23A0-48D0-BDC4-B58FEEF663F2}" type="slidenum">
              <a:rPr lang="ar-SA"/>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GB"/>
          </a:p>
        </p:txBody>
      </p:sp>
      <p:sp>
        <p:nvSpPr>
          <p:cNvPr id="6" name="Footer Placeholder 5"/>
          <p:cNvSpPr>
            <a:spLocks noGrp="1"/>
          </p:cNvSpPr>
          <p:nvPr>
            <p:ph type="ftr" sz="quarter" idx="11"/>
          </p:nvPr>
        </p:nvSpPr>
        <p:spPr/>
        <p:txBody>
          <a:bodyPr/>
          <a:lstStyle>
            <a:lvl1pPr>
              <a:defRPr/>
            </a:lvl1pPr>
            <a:extLst/>
          </a:lstStyle>
          <a:p>
            <a:pPr>
              <a:defRPr/>
            </a:pPr>
            <a:endParaRPr lang="en-GB"/>
          </a:p>
        </p:txBody>
      </p:sp>
      <p:sp>
        <p:nvSpPr>
          <p:cNvPr id="7" name="Slide Number Placeholder 6"/>
          <p:cNvSpPr>
            <a:spLocks noGrp="1"/>
          </p:cNvSpPr>
          <p:nvPr>
            <p:ph type="sldNum" sz="quarter" idx="12"/>
          </p:nvPr>
        </p:nvSpPr>
        <p:spPr/>
        <p:txBody>
          <a:bodyPr/>
          <a:lstStyle>
            <a:lvl1pPr>
              <a:defRPr/>
            </a:lvl1pPr>
            <a:extLst/>
          </a:lstStyle>
          <a:p>
            <a:pPr>
              <a:defRPr/>
            </a:pPr>
            <a:fld id="{2C26A4ED-8DFA-4AC6-8005-64D06A4991E3}" type="slidenum">
              <a:rPr lang="ar-SA"/>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algn="l" rtl="0">
              <a:lnSpc>
                <a:spcPts val="3000"/>
              </a:lnSpc>
              <a:spcBef>
                <a:spcPts val="600"/>
              </a:spcBef>
              <a:buClr>
                <a:schemeClr val="accent1"/>
              </a:buClr>
              <a:buSzPct val="80000"/>
              <a:buFont typeface="Wingdings 2"/>
              <a:buNone/>
              <a:defRPr/>
            </a:pPr>
            <a:endParaRPr lang="en-US" sz="3200">
              <a:latin typeface="+mn-lt"/>
              <a:cs typeface="+mn-cs"/>
            </a:endParaRPr>
          </a:p>
        </p:txBody>
      </p:sp>
      <p:sp>
        <p:nvSpPr>
          <p:cNvPr id="6" name="Flowchart: Process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7" name="Flowchart: Process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extLst/>
          </a:lstStyle>
          <a:p>
            <a:pPr>
              <a:defRPr/>
            </a:pPr>
            <a:endParaRPr lang="en-GB"/>
          </a:p>
        </p:txBody>
      </p:sp>
      <p:sp>
        <p:nvSpPr>
          <p:cNvPr id="9" name="Footer Placeholder 5"/>
          <p:cNvSpPr>
            <a:spLocks noGrp="1"/>
          </p:cNvSpPr>
          <p:nvPr>
            <p:ph type="ftr" sz="quarter" idx="11"/>
          </p:nvPr>
        </p:nvSpPr>
        <p:spPr/>
        <p:txBody>
          <a:bodyPr/>
          <a:lstStyle>
            <a:lvl1pPr>
              <a:defRPr/>
            </a:lvl1pPr>
            <a:extLst/>
          </a:lstStyle>
          <a:p>
            <a:pPr>
              <a:defRPr/>
            </a:pPr>
            <a:endParaRPr lang="en-GB"/>
          </a:p>
        </p:txBody>
      </p:sp>
      <p:sp>
        <p:nvSpPr>
          <p:cNvPr id="10" name="Slide Number Placeholder 6"/>
          <p:cNvSpPr>
            <a:spLocks noGrp="1"/>
          </p:cNvSpPr>
          <p:nvPr>
            <p:ph type="sldNum" sz="quarter" idx="12"/>
          </p:nvPr>
        </p:nvSpPr>
        <p:spPr/>
        <p:txBody>
          <a:bodyPr/>
          <a:lstStyle>
            <a:lvl1pPr>
              <a:defRPr/>
            </a:lvl1pPr>
            <a:extLst/>
          </a:lstStyle>
          <a:p>
            <a:pPr>
              <a:defRPr/>
            </a:pPr>
            <a:fld id="{C566342D-2DE6-45EB-8911-388256C76CFC}" type="slidenum">
              <a:rPr lang="ar-SA"/>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extLst/>
          </a:lstStyle>
          <a:p>
            <a:r>
              <a:rPr lang="en-US" smtClean="0"/>
              <a:t>Click to edit Master title style</a:t>
            </a:r>
            <a:endParaRPr lang="en-US"/>
          </a:p>
        </p:txBody>
      </p:sp>
      <p:sp>
        <p:nvSpPr>
          <p:cNvPr id="1033" name="Text Placeholder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endParaRPr lang="en-GB"/>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en-GB"/>
          </a:p>
        </p:txBody>
      </p:sp>
      <p:sp>
        <p:nvSpPr>
          <p:cNvPr id="22" name="Slide Number Placeholder 21"/>
          <p:cNvSpPr>
            <a:spLocks noGrp="1"/>
          </p:cNvSpPr>
          <p:nvPr>
            <p:ph type="sldNum" sz="quarter" idx="4"/>
          </p:nvPr>
        </p:nvSpPr>
        <p:spPr>
          <a:xfrm>
            <a:off x="8613775" y="6305550"/>
            <a:ext cx="457200" cy="476250"/>
          </a:xfrm>
          <a:prstGeom prst="rect">
            <a:avLst/>
          </a:prstGeom>
        </p:spPr>
        <p:txBody>
          <a:bodyPr anchor="b"/>
          <a:lstStyle>
            <a:lvl1pPr algn="ctr" eaLnBrk="1" latinLnBrk="0" hangingPunct="1">
              <a:defRPr kumimoji="0" sz="1200" smtClean="0">
                <a:solidFill>
                  <a:schemeClr val="bg2">
                    <a:shade val="50000"/>
                    <a:satMod val="200000"/>
                  </a:schemeClr>
                </a:solidFill>
                <a:effectLst/>
              </a:defRPr>
            </a:lvl1pPr>
            <a:extLst/>
          </a:lstStyle>
          <a:p>
            <a:pPr>
              <a:defRPr/>
            </a:pPr>
            <a:fld id="{A34DECCC-2B5C-4880-B034-25B86F0519BB}" type="slidenum">
              <a:rPr lang="ar-SA"/>
              <a:pPr>
                <a:defRPr/>
              </a:pPr>
              <a:t>‹#›</a:t>
            </a:fld>
            <a:endParaRPr lang="en-GB"/>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3753" r:id="rId1"/>
    <p:sldLayoutId id="2147483748" r:id="rId2"/>
    <p:sldLayoutId id="2147483754" r:id="rId3"/>
    <p:sldLayoutId id="2147483749" r:id="rId4"/>
    <p:sldLayoutId id="2147483755" r:id="rId5"/>
    <p:sldLayoutId id="2147483750" r:id="rId6"/>
    <p:sldLayoutId id="2147483756" r:id="rId7"/>
    <p:sldLayoutId id="2147483757" r:id="rId8"/>
    <p:sldLayoutId id="2147483758" r:id="rId9"/>
    <p:sldLayoutId id="2147483751" r:id="rId10"/>
    <p:sldLayoutId id="2147483752" r:id="rId11"/>
    <p:sldLayoutId id="2147483759" r:id="rId12"/>
    <p:sldLayoutId id="2147483760" r:id="rId13"/>
    <p:sldLayoutId id="2147483761" r:id="rId14"/>
  </p:sldLayoutIdLst>
  <p:txStyles>
    <p:titleStyle>
      <a:lvl1pPr algn="l" rtl="1"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1" fontAlgn="base">
        <a:spcBef>
          <a:spcPct val="0"/>
        </a:spcBef>
        <a:spcAft>
          <a:spcPct val="0"/>
        </a:spcAft>
        <a:defRPr sz="4300">
          <a:solidFill>
            <a:srgbClr val="572314"/>
          </a:solidFill>
          <a:latin typeface="Gill Sans MT" pitchFamily="34" charset="0"/>
        </a:defRPr>
      </a:lvl2pPr>
      <a:lvl3pPr algn="l" rtl="1" fontAlgn="base">
        <a:spcBef>
          <a:spcPct val="0"/>
        </a:spcBef>
        <a:spcAft>
          <a:spcPct val="0"/>
        </a:spcAft>
        <a:defRPr sz="4300">
          <a:solidFill>
            <a:srgbClr val="572314"/>
          </a:solidFill>
          <a:latin typeface="Gill Sans MT" pitchFamily="34" charset="0"/>
        </a:defRPr>
      </a:lvl3pPr>
      <a:lvl4pPr algn="l" rtl="1" fontAlgn="base">
        <a:spcBef>
          <a:spcPct val="0"/>
        </a:spcBef>
        <a:spcAft>
          <a:spcPct val="0"/>
        </a:spcAft>
        <a:defRPr sz="4300">
          <a:solidFill>
            <a:srgbClr val="572314"/>
          </a:solidFill>
          <a:latin typeface="Gill Sans MT" pitchFamily="34" charset="0"/>
        </a:defRPr>
      </a:lvl4pPr>
      <a:lvl5pPr algn="l" rtl="1" fontAlgn="base">
        <a:spcBef>
          <a:spcPct val="0"/>
        </a:spcBef>
        <a:spcAft>
          <a:spcPct val="0"/>
        </a:spcAft>
        <a:defRPr sz="4300">
          <a:solidFill>
            <a:srgbClr val="572314"/>
          </a:solidFill>
          <a:latin typeface="Gill Sans MT" pitchFamily="34" charset="0"/>
        </a:defRPr>
      </a:lvl5pPr>
      <a:lvl6pPr marL="457200" algn="l" rtl="1" fontAlgn="base">
        <a:spcBef>
          <a:spcPct val="0"/>
        </a:spcBef>
        <a:spcAft>
          <a:spcPct val="0"/>
        </a:spcAft>
        <a:defRPr sz="4300">
          <a:solidFill>
            <a:srgbClr val="572314"/>
          </a:solidFill>
          <a:latin typeface="Gill Sans MT" pitchFamily="34" charset="0"/>
        </a:defRPr>
      </a:lvl6pPr>
      <a:lvl7pPr marL="914400" algn="l" rtl="1" fontAlgn="base">
        <a:spcBef>
          <a:spcPct val="0"/>
        </a:spcBef>
        <a:spcAft>
          <a:spcPct val="0"/>
        </a:spcAft>
        <a:defRPr sz="4300">
          <a:solidFill>
            <a:srgbClr val="572314"/>
          </a:solidFill>
          <a:latin typeface="Gill Sans MT" pitchFamily="34" charset="0"/>
        </a:defRPr>
      </a:lvl7pPr>
      <a:lvl8pPr marL="1371600" algn="l" rtl="1" fontAlgn="base">
        <a:spcBef>
          <a:spcPct val="0"/>
        </a:spcBef>
        <a:spcAft>
          <a:spcPct val="0"/>
        </a:spcAft>
        <a:defRPr sz="4300">
          <a:solidFill>
            <a:srgbClr val="572314"/>
          </a:solidFill>
          <a:latin typeface="Gill Sans MT" pitchFamily="34" charset="0"/>
        </a:defRPr>
      </a:lvl8pPr>
      <a:lvl9pPr marL="1828800" algn="l" rtl="1" fontAlgn="base">
        <a:spcBef>
          <a:spcPct val="0"/>
        </a:spcBef>
        <a:spcAft>
          <a:spcPct val="0"/>
        </a:spcAft>
        <a:defRPr sz="4300">
          <a:solidFill>
            <a:srgbClr val="572314"/>
          </a:solidFill>
          <a:latin typeface="Gill Sans MT" pitchFamily="34" charset="0"/>
        </a:defRPr>
      </a:lvl9pPr>
      <a:extLst/>
    </p:titleStyle>
    <p:bodyStyle>
      <a:lvl1pPr marL="365125" indent="-282575" algn="r" rtl="1" fontAlgn="base">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r" rtl="1" fontAlgn="base">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r" rtl="1"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r" rtl="1" fontAlgn="base">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r" rtl="1" fontAlgn="base">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who.int/child_adolescent_health/topics/prevention_care/child/nutrition/breastfeeding/en/index.html"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hyperlink" Target="http://www.ncbi.nlm.nih.gov/entrez/query.fcgi?db=pubmed&amp;cmd=Search&amp;itool=pubmed_AbstractPlus&amp;term=%22Rogo+LJ%22%5bAuthor%5d" TargetMode="External"/><Relationship Id="rId2" Type="http://schemas.openxmlformats.org/officeDocument/2006/relationships/hyperlink" Target="http://en.wikipedia.org/wiki/Intelligence_quotient" TargetMode="Externa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ncbi.nlm.nih.gov/entrez/query.fcgi?db=pubmed&amp;cmd=Search&amp;itool=pubmed_AbstractPlus&amp;term=%22McGregor+JA%22%5bAuthor%5d"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www.ncbi.nlm.nih.gov/entrez/query.fcgi?db=pubmed&amp;cmd=Search&amp;itool=pubmed_AbstractPlus&amp;term=%22Rogo+LJ%22%5bAuthor%5d"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http://www.sciencealert.com.au/images/stories/mammary_stem_cells_sm.jpg"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en.wikipedia.org/wiki/International_Breastfeeding_Symbol" TargetMode="External"/><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web.archive.org/web/20071129082404/http:/www.who.int/gb/ebwha/pdf_files/EB109/eeb10912.pdf" TargetMode="Externa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928662" y="2143116"/>
            <a:ext cx="8713788" cy="1752600"/>
          </a:xfrm>
        </p:spPr>
        <p:txBody>
          <a:bodyPr>
            <a:normAutofit lnSpcReduction="10000"/>
          </a:bodyPr>
          <a:lstStyle/>
          <a:p>
            <a:pPr fontAlgn="auto">
              <a:spcAft>
                <a:spcPts val="0"/>
              </a:spcAft>
              <a:buFont typeface="Wingdings 2"/>
              <a:buNone/>
              <a:defRPr/>
            </a:pPr>
            <a:r>
              <a:rPr lang="ar-AE" sz="4800" dirty="0" smtClean="0"/>
              <a:t>(ربنا الذي اعطى كلَّ شئ خلقه ثم هدى)</a:t>
            </a:r>
          </a:p>
          <a:p>
            <a:pPr algn="ctr" fontAlgn="auto">
              <a:spcAft>
                <a:spcPts val="0"/>
              </a:spcAft>
              <a:buFont typeface="Wingdings 2"/>
              <a:buNone/>
              <a:defRPr/>
            </a:pPr>
            <a:r>
              <a:rPr lang="ar-AE" sz="6000" dirty="0" smtClean="0"/>
              <a:t> </a:t>
            </a:r>
            <a:r>
              <a:rPr lang="ar-AE" sz="2800" dirty="0" smtClean="0"/>
              <a:t>سورة طه: الآية رقم 50</a:t>
            </a:r>
            <a:endParaRPr lang="en-GB" sz="2800" dirty="0" smtClean="0"/>
          </a:p>
        </p:txBody>
      </p:sp>
      <p:pic>
        <p:nvPicPr>
          <p:cNvPr id="11267" name="Picture 4" descr="5"/>
          <p:cNvPicPr>
            <a:picLocks noChangeAspect="1" noChangeArrowheads="1"/>
          </p:cNvPicPr>
          <p:nvPr/>
        </p:nvPicPr>
        <p:blipFill>
          <a:blip r:embed="rId2"/>
          <a:srcRect/>
          <a:stretch>
            <a:fillRect/>
          </a:stretch>
        </p:blipFill>
        <p:spPr bwMode="auto">
          <a:xfrm>
            <a:off x="900113" y="188913"/>
            <a:ext cx="7561262" cy="1690687"/>
          </a:xfrm>
          <a:prstGeom prst="rect">
            <a:avLst/>
          </a:prstGeom>
          <a:noFill/>
          <a:ln w="9525">
            <a:noFill/>
            <a:miter lim="800000"/>
            <a:headEnd/>
            <a:tailEnd/>
          </a:ln>
        </p:spPr>
      </p:pic>
      <p:pic>
        <p:nvPicPr>
          <p:cNvPr id="11268" name="Picture 5" descr="ABES29"/>
          <p:cNvPicPr>
            <a:picLocks noChangeAspect="1" noChangeArrowheads="1"/>
          </p:cNvPicPr>
          <p:nvPr/>
        </p:nvPicPr>
        <p:blipFill>
          <a:blip r:embed="rId3"/>
          <a:srcRect/>
          <a:stretch>
            <a:fillRect/>
          </a:stretch>
        </p:blipFill>
        <p:spPr bwMode="auto">
          <a:xfrm>
            <a:off x="3563938" y="4221163"/>
            <a:ext cx="1898650" cy="20431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lgn="r" fontAlgn="auto">
              <a:spcAft>
                <a:spcPts val="0"/>
              </a:spcAft>
              <a:defRPr/>
            </a:pPr>
            <a:r>
              <a:rPr lang="ar-AE" b="1" smtClean="0">
                <a:solidFill>
                  <a:schemeClr val="folHlink"/>
                </a:solidFill>
              </a:rPr>
              <a:t>الرضاعة الوقائية</a:t>
            </a:r>
            <a:endParaRPr lang="en-GB" b="1" smtClean="0">
              <a:solidFill>
                <a:schemeClr val="folHlink"/>
              </a:solidFill>
            </a:endParaRPr>
          </a:p>
        </p:txBody>
      </p:sp>
      <p:sp>
        <p:nvSpPr>
          <p:cNvPr id="16387" name="Rectangle 3"/>
          <p:cNvSpPr>
            <a:spLocks noGrp="1" noChangeArrowheads="1"/>
          </p:cNvSpPr>
          <p:nvPr>
            <p:ph idx="1"/>
          </p:nvPr>
        </p:nvSpPr>
        <p:spPr/>
        <p:txBody>
          <a:bodyPr/>
          <a:lstStyle/>
          <a:p>
            <a:pPr>
              <a:lnSpc>
                <a:spcPct val="80000"/>
              </a:lnSpc>
            </a:pPr>
            <a:r>
              <a:rPr lang="ar-AE" sz="2800" dirty="0" smtClean="0">
                <a:ea typeface="Majalla UI"/>
              </a:rPr>
              <a:t>وقد جاءت الابحاث العلمية وتوصيات الجمعيات والمنظمات الطبية العالمية ومنظمة رعاية الطفولة التابع للأمم المتحدة </a:t>
            </a:r>
            <a:r>
              <a:rPr lang="en-GB" sz="2800" dirty="0" smtClean="0"/>
              <a:t>UNICEF</a:t>
            </a:r>
            <a:r>
              <a:rPr lang="ar-AE" sz="2800" dirty="0" smtClean="0">
                <a:ea typeface="Majalla UI"/>
              </a:rPr>
              <a:t> وخاصة منظمة الصحة العالمية </a:t>
            </a:r>
            <a:r>
              <a:rPr lang="en-GB" sz="2800" dirty="0" smtClean="0"/>
              <a:t>WHO</a:t>
            </a:r>
            <a:r>
              <a:rPr lang="ar-AE" sz="2800" dirty="0" smtClean="0">
                <a:ea typeface="Majalla UI"/>
              </a:rPr>
              <a:t> لتثبت ذلك في تقريرها الاتي: </a:t>
            </a:r>
          </a:p>
          <a:p>
            <a:pPr>
              <a:lnSpc>
                <a:spcPct val="80000"/>
              </a:lnSpc>
              <a:buFont typeface="Wingdings" pitchFamily="2" charset="2"/>
              <a:buNone/>
            </a:pPr>
            <a:endParaRPr lang="ar-AE" sz="2800" dirty="0" smtClean="0">
              <a:ea typeface="Majalla UI"/>
            </a:endParaRPr>
          </a:p>
          <a:p>
            <a:pPr>
              <a:lnSpc>
                <a:spcPct val="80000"/>
              </a:lnSpc>
              <a:buFont typeface="Wingdings" pitchFamily="2" charset="2"/>
              <a:buNone/>
            </a:pPr>
            <a:r>
              <a:rPr lang="ar-SA" sz="2800" dirty="0" smtClean="0">
                <a:ea typeface="Majalla UI"/>
              </a:rPr>
              <a:t>   </a:t>
            </a:r>
            <a:r>
              <a:rPr lang="ar-AE" sz="2800" dirty="0" smtClean="0">
                <a:ea typeface="Majalla UI"/>
              </a:rPr>
              <a:t>(</a:t>
            </a:r>
            <a:r>
              <a:rPr lang="ar-SA" sz="2800" dirty="0" smtClean="0">
                <a:ea typeface="Majalla UI"/>
              </a:rPr>
              <a:t>إ</a:t>
            </a:r>
            <a:r>
              <a:rPr lang="ar-AE" sz="2800" dirty="0" smtClean="0">
                <a:ea typeface="Majalla UI"/>
              </a:rPr>
              <a:t>ن الاعتماد المطلق في تغذية الطفل عن طريق الرضاعة الطبيعية لمدة </a:t>
            </a:r>
            <a:r>
              <a:rPr lang="ar-SA" sz="2800" dirty="0" smtClean="0">
                <a:ea typeface="Majalla UI"/>
              </a:rPr>
              <a:t>لمدة </a:t>
            </a:r>
            <a:r>
              <a:rPr lang="ar-AE" sz="2800" dirty="0" smtClean="0">
                <a:ea typeface="Majalla UI"/>
              </a:rPr>
              <a:t>6 اشهر وكلما رغب الطفل في ذلك </a:t>
            </a:r>
            <a:r>
              <a:rPr lang="ar-AE" sz="2800" b="1" dirty="0" smtClean="0">
                <a:ea typeface="Majalla UI"/>
              </a:rPr>
              <a:t>والاستمرار في هذه الرضاعة الى ان يبلغ العام الثاني</a:t>
            </a:r>
            <a:r>
              <a:rPr lang="ar-AE" sz="2800" dirty="0" smtClean="0">
                <a:ea typeface="Majalla UI"/>
              </a:rPr>
              <a:t> لمن الامور ذات الاهمية البالغة في الوقاية من الامراض المعدية خاصة حالات الاسهال التي تصيب الاطفال في هذه المرحلة من عمرهم</a:t>
            </a:r>
            <a:r>
              <a:rPr lang="ar-AE" sz="2800" b="1" dirty="0" smtClean="0">
                <a:ea typeface="Majalla UI"/>
              </a:rPr>
              <a:t>. ويعد حليب الام افضل غذاء يمكن تقديمه للطفل لما له من خواص تكسب الطفل مناعة من الامراض المعدية</a:t>
            </a:r>
            <a:r>
              <a:rPr lang="ar-AE" sz="2800" dirty="0" smtClean="0">
                <a:ea typeface="Majalla UI"/>
              </a:rPr>
              <a:t>). </a:t>
            </a:r>
            <a:endParaRPr lang="en-GB" sz="28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107950" y="1857364"/>
            <a:ext cx="9036050" cy="4154488"/>
          </a:xfrm>
          <a:prstGeom prst="rect">
            <a:avLst/>
          </a:prstGeom>
          <a:noFill/>
          <a:ln w="9525">
            <a:noFill/>
            <a:miter lim="800000"/>
            <a:headEnd/>
            <a:tailEnd/>
          </a:ln>
        </p:spPr>
        <p:txBody>
          <a:bodyPr anchor="ctr">
            <a:spAutoFit/>
          </a:bodyPr>
          <a:lstStyle/>
          <a:p>
            <a:pPr marL="342900" indent="-342900" algn="just" rtl="0">
              <a:buFont typeface="Lucida Sans" pitchFamily="34" charset="0"/>
              <a:buAutoNum type="arabicPeriod"/>
            </a:pPr>
            <a:r>
              <a:rPr lang="en-GB" sz="2400" dirty="0"/>
              <a:t>Exclusive breastfeeding for 6 months is the optimal way of feeding infants.</a:t>
            </a:r>
          </a:p>
          <a:p>
            <a:pPr marL="342900" indent="-342900" algn="just" rtl="0">
              <a:buFont typeface="Lucida Sans" pitchFamily="34" charset="0"/>
              <a:buAutoNum type="arabicPeriod"/>
            </a:pPr>
            <a:r>
              <a:rPr lang="en-GB" sz="2400" dirty="0"/>
              <a:t> Thereafter infants should receive complementary foods with </a:t>
            </a:r>
            <a:r>
              <a:rPr lang="en-GB" sz="2400" b="1" dirty="0"/>
              <a:t>continued breastfeeding up to 2 years of age or beyond</a:t>
            </a:r>
            <a:r>
              <a:rPr lang="en-GB" sz="2400" dirty="0"/>
              <a:t>.</a:t>
            </a:r>
          </a:p>
          <a:p>
            <a:pPr marL="342900" indent="-342900" algn="just" rtl="0">
              <a:buFont typeface="Lucida Sans" pitchFamily="34" charset="0"/>
              <a:buAutoNum type="arabicPeriod"/>
            </a:pPr>
            <a:r>
              <a:rPr lang="en-GB" sz="2400" dirty="0"/>
              <a:t>To enable mothers to establish and sustain exclusive breastfeeding for 6 months, WHO and UNICEF recommend: </a:t>
            </a:r>
            <a:r>
              <a:rPr lang="en-GB" sz="2400" b="1" dirty="0"/>
              <a:t>Initiation of breastfeeding within the first hour of life .</a:t>
            </a:r>
          </a:p>
          <a:p>
            <a:pPr marL="342900" indent="-342900" algn="just" rtl="0"/>
            <a:endParaRPr lang="en-GB" b="1" dirty="0"/>
          </a:p>
          <a:p>
            <a:pPr marL="342900" indent="-342900" algn="just" rtl="0" eaLnBrk="0" hangingPunct="0"/>
            <a:r>
              <a:rPr lang="en-US" dirty="0"/>
              <a:t> </a:t>
            </a:r>
            <a:r>
              <a:rPr lang="en-US" dirty="0">
                <a:hlinkClick r:id="rId2" tooltip="http://www.who.int/child_adolescent_health/topics/prevention_care/child/nutrition/breastfeeding/en/index.html"/>
              </a:rPr>
              <a:t>"Exclusive Breastfeeding"</a:t>
            </a:r>
            <a:r>
              <a:rPr lang="en-US" dirty="0"/>
              <a:t>. </a:t>
            </a:r>
            <a:r>
              <a:rPr lang="en-US" i="1" dirty="0"/>
              <a:t>WHO: Child and Adolescent Health and Development: Breastfeeding</a:t>
            </a:r>
            <a:r>
              <a:rPr lang="en-US" dirty="0"/>
              <a:t>. Retrieved on 2008-09-22.  </a:t>
            </a:r>
          </a:p>
          <a:p>
            <a:pPr marL="342900" indent="-342900" algn="ctr" rtl="0" eaLnBrk="0" hangingPunct="0">
              <a:buFont typeface="Lucida Sans" pitchFamily="34" charset="0"/>
              <a:buAutoNum type="arabicPeriod"/>
            </a:pPr>
            <a:endParaRPr lang="en-GB" dirty="0"/>
          </a:p>
        </p:txBody>
      </p:sp>
      <p:sp>
        <p:nvSpPr>
          <p:cNvPr id="15363" name="Rectangle 5"/>
          <p:cNvSpPr>
            <a:spLocks noGrp="1"/>
          </p:cNvSpPr>
          <p:nvPr>
            <p:ph type="title"/>
          </p:nvPr>
        </p:nvSpPr>
        <p:spPr bwMode="auto">
          <a:xfrm>
            <a:off x="500034" y="214290"/>
            <a:ext cx="8229600" cy="1571636"/>
          </a:xfrm>
        </p:spPr>
        <p:txBody>
          <a:bodyPr vert="horz" wrap="square" lIns="91440" tIns="45720" rIns="91440" bIns="45720" numCol="1" anchorCtr="0" compatLnSpc="1">
            <a:prstTxWarp prst="textNoShape">
              <a:avLst/>
            </a:prstTxWarp>
          </a:bodyPr>
          <a:lstStyle/>
          <a:p>
            <a:pPr algn="r"/>
            <a:r>
              <a:rPr lang="ar-SA" sz="3200" dirty="0" smtClean="0">
                <a:solidFill>
                  <a:srgbClr val="FF0000"/>
                </a:solidFill>
                <a:effectLst/>
              </a:rPr>
              <a:t>توصيات منظمة الصحة العالمية</a:t>
            </a:r>
            <a:br>
              <a:rPr lang="ar-SA" sz="3200" dirty="0" smtClean="0">
                <a:solidFill>
                  <a:srgbClr val="FF0000"/>
                </a:solidFill>
                <a:effectLst/>
              </a:rPr>
            </a:br>
            <a:r>
              <a:rPr lang="en-US" sz="3200" dirty="0" smtClean="0">
                <a:solidFill>
                  <a:srgbClr val="FF0000"/>
                </a:solidFill>
                <a:effectLst/>
              </a:rPr>
              <a:t>WHO Recommendations</a:t>
            </a:r>
          </a:p>
        </p:txBody>
      </p:sp>
      <p:pic>
        <p:nvPicPr>
          <p:cNvPr id="4" name="Picture 3" descr="who.JPG"/>
          <p:cNvPicPr>
            <a:picLocks noChangeAspect="1"/>
          </p:cNvPicPr>
          <p:nvPr/>
        </p:nvPicPr>
        <p:blipFill>
          <a:blip r:embed="rId3">
            <a:duotone>
              <a:schemeClr val="accent3">
                <a:shade val="45000"/>
                <a:satMod val="135000"/>
              </a:schemeClr>
              <a:prstClr val="white"/>
            </a:duotone>
            <a:lum bright="-39000"/>
          </a:blip>
          <a:stretch>
            <a:fillRect/>
          </a:stretch>
        </p:blipFill>
        <p:spPr>
          <a:xfrm>
            <a:off x="571472" y="357166"/>
            <a:ext cx="3656249" cy="1285884"/>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lgn="r" fontAlgn="auto">
              <a:spcAft>
                <a:spcPts val="0"/>
              </a:spcAft>
              <a:defRPr/>
            </a:pPr>
            <a:r>
              <a:rPr lang="ar-AE" b="1" smtClean="0">
                <a:solidFill>
                  <a:schemeClr val="folHlink"/>
                </a:solidFill>
              </a:rPr>
              <a:t>الرضاعة الوقائية</a:t>
            </a:r>
            <a:endParaRPr lang="en-GB" b="1" smtClean="0">
              <a:solidFill>
                <a:schemeClr val="folHlink"/>
              </a:solidFill>
            </a:endParaRPr>
          </a:p>
        </p:txBody>
      </p:sp>
      <p:sp>
        <p:nvSpPr>
          <p:cNvPr id="19459" name="Rectangle 3"/>
          <p:cNvSpPr>
            <a:spLocks noGrp="1" noChangeArrowheads="1"/>
          </p:cNvSpPr>
          <p:nvPr>
            <p:ph idx="1"/>
          </p:nvPr>
        </p:nvSpPr>
        <p:spPr/>
        <p:txBody>
          <a:bodyPr/>
          <a:lstStyle/>
          <a:p>
            <a:r>
              <a:rPr lang="ar-AE" smtClean="0">
                <a:ea typeface="Majalla UI"/>
              </a:rPr>
              <a:t>ان حليب الام (الرضاعة الامومية) هو الغذاء المثالي والضروري للطفل الرضيع</a:t>
            </a:r>
          </a:p>
          <a:p>
            <a:r>
              <a:rPr lang="ar-AE" smtClean="0">
                <a:ea typeface="Majalla UI"/>
              </a:rPr>
              <a:t>هو مفيد جدا بالنسبة للطفل والام على حد سواء</a:t>
            </a:r>
          </a:p>
          <a:p>
            <a:pPr>
              <a:buFont typeface="Wingdings" pitchFamily="2" charset="2"/>
              <a:buNone/>
            </a:pPr>
            <a:r>
              <a:rPr lang="ar-AE" sz="8000" smtClean="0">
                <a:solidFill>
                  <a:schemeClr val="folHlink"/>
                </a:solidFill>
                <a:ea typeface="Majalla UI"/>
              </a:rPr>
              <a:t>لماذا؟</a:t>
            </a:r>
            <a:endParaRPr lang="en-GB" sz="8000" smtClean="0">
              <a:solidFill>
                <a:schemeClr val="folHlink"/>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lgn="r" fontAlgn="auto">
              <a:spcAft>
                <a:spcPts val="0"/>
              </a:spcAft>
              <a:defRPr/>
            </a:pPr>
            <a:r>
              <a:rPr lang="ar-AE" b="1" smtClean="0">
                <a:solidFill>
                  <a:schemeClr val="folHlink"/>
                </a:solidFill>
              </a:rPr>
              <a:t>الرضاعة الوقائية</a:t>
            </a:r>
            <a:endParaRPr lang="en-GB" b="1" smtClean="0">
              <a:solidFill>
                <a:schemeClr val="folHlink"/>
              </a:solidFill>
            </a:endParaRPr>
          </a:p>
        </p:txBody>
      </p:sp>
      <p:sp>
        <p:nvSpPr>
          <p:cNvPr id="40963" name="Rectangle 3"/>
          <p:cNvSpPr>
            <a:spLocks noGrp="1" noChangeArrowheads="1"/>
          </p:cNvSpPr>
          <p:nvPr>
            <p:ph idx="1"/>
          </p:nvPr>
        </p:nvSpPr>
        <p:spPr>
          <a:xfrm>
            <a:off x="428596" y="1285860"/>
            <a:ext cx="8229600" cy="4595812"/>
          </a:xfrm>
        </p:spPr>
        <p:txBody>
          <a:bodyPr>
            <a:normAutofit fontScale="92500" lnSpcReduction="20000"/>
          </a:bodyPr>
          <a:lstStyle/>
          <a:p>
            <a:pPr marL="609600" indent="-609600" fontAlgn="auto">
              <a:spcAft>
                <a:spcPts val="0"/>
              </a:spcAft>
              <a:buSzPct val="120000"/>
              <a:buFontTx/>
              <a:buChar char="•"/>
              <a:defRPr/>
            </a:pPr>
            <a:r>
              <a:rPr lang="ar-AE" sz="4300" dirty="0" smtClean="0">
                <a:solidFill>
                  <a:srgbClr val="FF0000"/>
                </a:solidFill>
              </a:rPr>
              <a:t>أهم فوائد الرضاعة </a:t>
            </a:r>
            <a:r>
              <a:rPr lang="ar-AE" sz="4300" dirty="0" err="1" smtClean="0">
                <a:solidFill>
                  <a:srgbClr val="FF0000"/>
                </a:solidFill>
              </a:rPr>
              <a:t>الامومية</a:t>
            </a:r>
            <a:r>
              <a:rPr lang="ar-AE" sz="4300" dirty="0" smtClean="0">
                <a:solidFill>
                  <a:srgbClr val="FF0000"/>
                </a:solidFill>
              </a:rPr>
              <a:t> بالنسبة للطفل</a:t>
            </a:r>
          </a:p>
          <a:p>
            <a:pPr marL="609600" indent="-609600" fontAlgn="auto">
              <a:spcAft>
                <a:spcPts val="0"/>
              </a:spcAft>
              <a:buClr>
                <a:schemeClr val="tx1"/>
              </a:buClr>
              <a:buFont typeface="Wingdings" pitchFamily="2" charset="2"/>
              <a:buAutoNum type="arabicPeriod"/>
              <a:defRPr/>
            </a:pPr>
            <a:r>
              <a:rPr lang="ar-AE" sz="2800" b="1" dirty="0" smtClean="0">
                <a:solidFill>
                  <a:srgbClr val="FF0000"/>
                </a:solidFill>
              </a:rPr>
              <a:t>معقم</a:t>
            </a:r>
            <a:r>
              <a:rPr lang="ar-AE" sz="2800" dirty="0" smtClean="0"/>
              <a:t>- خالي من الجراثيم </a:t>
            </a:r>
          </a:p>
          <a:p>
            <a:pPr marL="609600" indent="-609600" fontAlgn="auto">
              <a:spcAft>
                <a:spcPts val="0"/>
              </a:spcAft>
              <a:buClr>
                <a:schemeClr val="tx1"/>
              </a:buClr>
              <a:buFont typeface="Wingdings" pitchFamily="2" charset="2"/>
              <a:buAutoNum type="arabicPeriod"/>
              <a:defRPr/>
            </a:pPr>
            <a:r>
              <a:rPr lang="ar-SA" sz="2800" b="1" dirty="0" smtClean="0">
                <a:solidFill>
                  <a:srgbClr val="FF0000"/>
                </a:solidFill>
              </a:rPr>
              <a:t>متماثل</a:t>
            </a:r>
            <a:r>
              <a:rPr lang="ar-AE" sz="2800" dirty="0" smtClean="0"/>
              <a:t>- </a:t>
            </a:r>
            <a:r>
              <a:rPr lang="ar-SA" sz="2800" dirty="0" smtClean="0"/>
              <a:t>دافئ </a:t>
            </a:r>
            <a:r>
              <a:rPr lang="ar-AE" sz="2800" dirty="0" smtClean="0"/>
              <a:t>بنفس حرارة الجسم (37 درجة مئوية)</a:t>
            </a:r>
            <a:endParaRPr lang="ar-SA" sz="2800" dirty="0" smtClean="0"/>
          </a:p>
          <a:p>
            <a:pPr marL="609600" indent="-609600" fontAlgn="auto">
              <a:spcAft>
                <a:spcPts val="0"/>
              </a:spcAft>
              <a:buClr>
                <a:schemeClr val="tx1"/>
              </a:buClr>
              <a:buFont typeface="Wingdings" pitchFamily="2" charset="2"/>
              <a:buAutoNum type="arabicPeriod"/>
              <a:defRPr/>
            </a:pPr>
            <a:r>
              <a:rPr lang="ar-SA" sz="2800" b="1" dirty="0" smtClean="0">
                <a:solidFill>
                  <a:srgbClr val="FF0000"/>
                </a:solidFill>
              </a:rPr>
              <a:t>موَّفِر</a:t>
            </a:r>
            <a:r>
              <a:rPr lang="ar-SA" sz="2800" dirty="0" smtClean="0"/>
              <a:t> - إقتصادي</a:t>
            </a:r>
            <a:endParaRPr lang="ar-AE" sz="2800" dirty="0" smtClean="0"/>
          </a:p>
          <a:p>
            <a:pPr marL="609600" indent="-609600" fontAlgn="auto">
              <a:spcAft>
                <a:spcPts val="0"/>
              </a:spcAft>
              <a:buClr>
                <a:schemeClr val="tx1"/>
              </a:buClr>
              <a:buFont typeface="Wingdings" pitchFamily="2" charset="2"/>
              <a:buAutoNum type="arabicPeriod"/>
              <a:defRPr/>
            </a:pPr>
            <a:r>
              <a:rPr lang="ar-AE" sz="2800" b="1" dirty="0" smtClean="0">
                <a:solidFill>
                  <a:srgbClr val="FF0000"/>
                </a:solidFill>
              </a:rPr>
              <a:t>متكامل</a:t>
            </a:r>
            <a:r>
              <a:rPr lang="ar-AE" sz="2800" dirty="0" smtClean="0"/>
              <a:t>- يحتوي على كافة العناصر الغذائية المطلوبة</a:t>
            </a:r>
            <a:r>
              <a:rPr lang="ar-SA" sz="2800" dirty="0" smtClean="0"/>
              <a:t>، خاصة لخلايا القشرة الدماغية والجهاز العصبي</a:t>
            </a:r>
          </a:p>
          <a:p>
            <a:pPr marL="609600" indent="-609600" fontAlgn="auto">
              <a:spcAft>
                <a:spcPts val="0"/>
              </a:spcAft>
              <a:buClr>
                <a:schemeClr val="tx1"/>
              </a:buClr>
              <a:buFont typeface="Wingdings" pitchFamily="2" charset="2"/>
              <a:buAutoNum type="arabicPeriod"/>
              <a:defRPr/>
            </a:pPr>
            <a:r>
              <a:rPr lang="ar-SA" sz="2800" b="1" dirty="0" smtClean="0">
                <a:solidFill>
                  <a:srgbClr val="FF0000"/>
                </a:solidFill>
              </a:rPr>
              <a:t>متناسق</a:t>
            </a:r>
            <a:r>
              <a:rPr lang="ar-SA" sz="2800" dirty="0" smtClean="0"/>
              <a:t> - </a:t>
            </a:r>
            <a:r>
              <a:rPr lang="ar-AE" sz="2800" dirty="0" smtClean="0"/>
              <a:t>وبالنسب التي يحتاجها الطفل الرضيع</a:t>
            </a:r>
          </a:p>
          <a:p>
            <a:pPr marL="609600" indent="-609600" fontAlgn="auto">
              <a:spcAft>
                <a:spcPts val="0"/>
              </a:spcAft>
              <a:buClr>
                <a:schemeClr val="tx1"/>
              </a:buClr>
              <a:buFont typeface="Wingdings" pitchFamily="2" charset="2"/>
              <a:buAutoNum type="arabicPeriod"/>
              <a:defRPr/>
            </a:pPr>
            <a:r>
              <a:rPr lang="ar-AE" sz="2800" b="1" dirty="0" smtClean="0">
                <a:solidFill>
                  <a:srgbClr val="FF0000"/>
                </a:solidFill>
              </a:rPr>
              <a:t>متغير</a:t>
            </a:r>
            <a:r>
              <a:rPr lang="ar-AE" sz="2800" dirty="0" smtClean="0"/>
              <a:t>- يتناغم حسب عمر ووزن الطفل وحاجته</a:t>
            </a:r>
          </a:p>
          <a:p>
            <a:pPr marL="609600" indent="-609600" fontAlgn="auto">
              <a:spcAft>
                <a:spcPts val="0"/>
              </a:spcAft>
              <a:buClr>
                <a:schemeClr val="tx1"/>
              </a:buClr>
              <a:buFont typeface="Wingdings" pitchFamily="2" charset="2"/>
              <a:buAutoNum type="arabicPeriod"/>
              <a:defRPr/>
            </a:pPr>
            <a:r>
              <a:rPr lang="ar-AE" sz="2800" b="1" dirty="0" smtClean="0">
                <a:solidFill>
                  <a:srgbClr val="FF0000"/>
                </a:solidFill>
              </a:rPr>
              <a:t>مقاوم</a:t>
            </a:r>
            <a:r>
              <a:rPr lang="ar-AE" sz="2800" dirty="0" smtClean="0"/>
              <a:t>- يحتوي على كافة العوامل المناعية</a:t>
            </a:r>
          </a:p>
          <a:p>
            <a:pPr marL="609600" indent="-609600" fontAlgn="auto">
              <a:spcAft>
                <a:spcPts val="0"/>
              </a:spcAft>
              <a:buClr>
                <a:schemeClr val="tx1"/>
              </a:buClr>
              <a:buFont typeface="Wingdings" pitchFamily="2" charset="2"/>
              <a:buAutoNum type="arabicPeriod"/>
              <a:defRPr/>
            </a:pPr>
            <a:r>
              <a:rPr lang="ar-AE" sz="2800" b="1" dirty="0" smtClean="0">
                <a:solidFill>
                  <a:srgbClr val="FF0000"/>
                </a:solidFill>
              </a:rPr>
              <a:t>مطمئن</a:t>
            </a:r>
            <a:r>
              <a:rPr lang="ar-AE" sz="2800" dirty="0" smtClean="0"/>
              <a:t>- يشعر الطفل بالاطمئنان والراحة النفسية</a:t>
            </a:r>
            <a:endParaRPr lang="ar-SA" sz="2800" dirty="0" smtClean="0"/>
          </a:p>
          <a:p>
            <a:pPr marL="609600" indent="-609600" fontAlgn="auto">
              <a:spcAft>
                <a:spcPts val="0"/>
              </a:spcAft>
              <a:buClr>
                <a:schemeClr val="tx1"/>
              </a:buClr>
              <a:buFont typeface="Wingdings" pitchFamily="2" charset="2"/>
              <a:buAutoNum type="arabicPeriod"/>
              <a:defRPr/>
            </a:pPr>
            <a:r>
              <a:rPr lang="ar-SA" sz="2800" b="1" dirty="0" smtClean="0">
                <a:solidFill>
                  <a:srgbClr val="FF0000"/>
                </a:solidFill>
              </a:rPr>
              <a:t>مطور</a:t>
            </a:r>
            <a:r>
              <a:rPr lang="ar-SA" sz="2800" dirty="0" smtClean="0"/>
              <a:t>- يحتوي على الخلايا الجذعية (</a:t>
            </a:r>
            <a:r>
              <a:rPr lang="en-US" sz="2800" dirty="0" smtClean="0"/>
              <a:t>(Stem cells</a:t>
            </a:r>
            <a:r>
              <a:rPr lang="ar-SA" sz="2800" dirty="0" smtClean="0"/>
              <a:t> </a:t>
            </a:r>
            <a:endParaRPr lang="en-US" sz="28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solidFill>
                  <a:srgbClr val="FF0000"/>
                </a:solidFill>
              </a:rPr>
              <a:t>غذاء متكامل </a:t>
            </a:r>
            <a:r>
              <a:rPr lang="ar-SA" dirty="0" smtClean="0">
                <a:solidFill>
                  <a:srgbClr val="FF0000"/>
                </a:solidFill>
              </a:rPr>
              <a:t>ومتناسق</a:t>
            </a:r>
            <a:endParaRPr lang="ar-SA" dirty="0">
              <a:solidFill>
                <a:srgbClr val="FF0000"/>
              </a:solidFill>
            </a:endParaRPr>
          </a:p>
        </p:txBody>
      </p:sp>
      <p:sp>
        <p:nvSpPr>
          <p:cNvPr id="3" name="Content Placeholder 2"/>
          <p:cNvSpPr>
            <a:spLocks noGrp="1"/>
          </p:cNvSpPr>
          <p:nvPr>
            <p:ph idx="1"/>
          </p:nvPr>
        </p:nvSpPr>
        <p:spPr>
          <a:xfrm>
            <a:off x="928662" y="1500174"/>
            <a:ext cx="8643966" cy="4800600"/>
          </a:xfrm>
        </p:spPr>
        <p:txBody>
          <a:bodyPr/>
          <a:lstStyle/>
          <a:p>
            <a:pPr algn="l" rtl="0">
              <a:buNone/>
            </a:pPr>
            <a:r>
              <a:rPr lang="en-US" altLang="zh-CN" sz="4000" dirty="0" smtClean="0">
                <a:solidFill>
                  <a:srgbClr val="FF0000"/>
                </a:solidFill>
              </a:rPr>
              <a:t>Balanced diet:</a:t>
            </a:r>
            <a:r>
              <a:rPr lang="en-US" altLang="zh-CN" sz="4000" dirty="0" smtClean="0">
                <a:solidFill>
                  <a:schemeClr val="bg2"/>
                </a:solidFill>
              </a:rPr>
              <a:t/>
            </a:r>
            <a:br>
              <a:rPr lang="en-US" altLang="zh-CN" sz="4000" dirty="0" smtClean="0">
                <a:solidFill>
                  <a:schemeClr val="bg2"/>
                </a:solidFill>
              </a:rPr>
            </a:br>
            <a:r>
              <a:rPr lang="en-US" altLang="zh-CN" sz="2800" dirty="0" smtClean="0">
                <a:latin typeface="Times New Roman" pitchFamily="18" charset="0"/>
                <a:cs typeface="Times New Roman" pitchFamily="18" charset="0"/>
              </a:rPr>
              <a:t>1- </a:t>
            </a:r>
            <a:r>
              <a:rPr lang="en-US" altLang="zh-CN" sz="2800" b="1" dirty="0" smtClean="0">
                <a:latin typeface="Times New Roman" pitchFamily="18" charset="0"/>
                <a:cs typeface="Times New Roman" pitchFamily="18" charset="0"/>
              </a:rPr>
              <a:t>Protein</a:t>
            </a:r>
            <a:r>
              <a:rPr lang="en-US" altLang="zh-CN" sz="2800" dirty="0" smtClean="0">
                <a:latin typeface="Times New Roman" pitchFamily="18" charset="0"/>
                <a:cs typeface="Times New Roman" pitchFamily="18" charset="0"/>
              </a:rPr>
              <a:t>: 70% soluble ; easily digested.</a:t>
            </a:r>
            <a:br>
              <a:rPr lang="en-US" altLang="zh-CN" sz="2800" dirty="0" smtClean="0">
                <a:latin typeface="Times New Roman" pitchFamily="18" charset="0"/>
                <a:cs typeface="Times New Roman" pitchFamily="18" charset="0"/>
              </a:rPr>
            </a:br>
            <a:r>
              <a:rPr lang="en-US" altLang="zh-CN" sz="2800" dirty="0" smtClean="0">
                <a:latin typeface="Times New Roman" pitchFamily="18" charset="0"/>
                <a:cs typeface="Times New Roman" pitchFamily="18" charset="0"/>
              </a:rPr>
              <a:t>2- </a:t>
            </a:r>
            <a:r>
              <a:rPr lang="en-US" altLang="zh-CN" sz="2800" b="1" dirty="0" smtClean="0">
                <a:latin typeface="Times New Roman" pitchFamily="18" charset="0"/>
                <a:cs typeface="Times New Roman" pitchFamily="18" charset="0"/>
              </a:rPr>
              <a:t>Fat</a:t>
            </a:r>
            <a:r>
              <a:rPr lang="en-US" altLang="zh-CN" sz="2800" dirty="0" smtClean="0">
                <a:latin typeface="Times New Roman" pitchFamily="18" charset="0"/>
                <a:cs typeface="Times New Roman" pitchFamily="18" charset="0"/>
              </a:rPr>
              <a:t>: essential long chain ; DHA , ARA, needed for CNS &amp; retina development.</a:t>
            </a:r>
            <a:br>
              <a:rPr lang="en-US" altLang="zh-CN" sz="2800" dirty="0" smtClean="0">
                <a:latin typeface="Times New Roman" pitchFamily="18" charset="0"/>
                <a:cs typeface="Times New Roman" pitchFamily="18" charset="0"/>
              </a:rPr>
            </a:br>
            <a:r>
              <a:rPr lang="en-US" altLang="zh-CN" sz="2800" dirty="0" smtClean="0">
                <a:latin typeface="Times New Roman" pitchFamily="18" charset="0"/>
                <a:cs typeface="Times New Roman" pitchFamily="18" charset="0"/>
              </a:rPr>
              <a:t>3-</a:t>
            </a:r>
            <a:r>
              <a:rPr lang="en-US" altLang="zh-CN" sz="2800" b="1" dirty="0" smtClean="0">
                <a:latin typeface="Times New Roman" pitchFamily="18" charset="0"/>
                <a:cs typeface="Times New Roman" pitchFamily="18" charset="0"/>
              </a:rPr>
              <a:t> High lactose / </a:t>
            </a:r>
            <a:r>
              <a:rPr lang="en-US" altLang="zh-CN" sz="2800" b="1" dirty="0" err="1" smtClean="0">
                <a:latin typeface="Times New Roman" pitchFamily="18" charset="0"/>
                <a:cs typeface="Times New Roman" pitchFamily="18" charset="0"/>
              </a:rPr>
              <a:t>galactose</a:t>
            </a:r>
            <a:r>
              <a:rPr lang="en-US" altLang="zh-CN" sz="2800" b="1" dirty="0" smtClean="0">
                <a:latin typeface="Times New Roman" pitchFamily="18" charset="0"/>
                <a:cs typeface="Times New Roman" pitchFamily="18" charset="0"/>
              </a:rPr>
              <a:t> </a:t>
            </a:r>
            <a:r>
              <a:rPr lang="en-US" altLang="zh-CN" sz="2800" dirty="0" smtClean="0">
                <a:latin typeface="Times New Roman" pitchFamily="18" charset="0"/>
                <a:cs typeface="Times New Roman" pitchFamily="18" charset="0"/>
                <a:sym typeface="Wingdings" pitchFamily="2" charset="2"/>
              </a:rPr>
              <a:t></a:t>
            </a:r>
            <a:r>
              <a:rPr lang="en-US" altLang="zh-CN" sz="2800" dirty="0" smtClean="0">
                <a:latin typeface="Times New Roman" pitchFamily="18" charset="0"/>
                <a:cs typeface="Times New Roman" pitchFamily="18" charset="0"/>
              </a:rPr>
              <a:t>brain growth. </a:t>
            </a:r>
            <a:br>
              <a:rPr lang="en-US" altLang="zh-CN" sz="2800" dirty="0" smtClean="0">
                <a:latin typeface="Times New Roman" pitchFamily="18" charset="0"/>
                <a:cs typeface="Times New Roman" pitchFamily="18" charset="0"/>
              </a:rPr>
            </a:br>
            <a:r>
              <a:rPr lang="en-US" altLang="zh-CN" sz="2800" dirty="0" smtClean="0">
                <a:latin typeface="Times New Roman" pitchFamily="18" charset="0"/>
                <a:cs typeface="Times New Roman" pitchFamily="18" charset="0"/>
              </a:rPr>
              <a:t>4-</a:t>
            </a:r>
            <a:r>
              <a:rPr lang="en-US" altLang="zh-CN" sz="2800" b="1" dirty="0" smtClean="0">
                <a:latin typeface="Times New Roman" pitchFamily="18" charset="0"/>
                <a:cs typeface="Times New Roman" pitchFamily="18" charset="0"/>
              </a:rPr>
              <a:t> High fat</a:t>
            </a:r>
            <a:r>
              <a:rPr lang="en-US" altLang="zh-CN" sz="2800" dirty="0" smtClean="0">
                <a:latin typeface="Times New Roman" pitchFamily="18" charset="0"/>
                <a:cs typeface="Times New Roman" pitchFamily="18" charset="0"/>
              </a:rPr>
              <a:t>: in hind milk </a:t>
            </a:r>
            <a:r>
              <a:rPr lang="en-US" altLang="zh-CN" sz="2800" dirty="0" smtClean="0">
                <a:latin typeface="Times New Roman" pitchFamily="18" charset="0"/>
                <a:cs typeface="Times New Roman" pitchFamily="18" charset="0"/>
                <a:sym typeface="Wingdings" pitchFamily="2" charset="2"/>
              </a:rPr>
              <a:t></a:t>
            </a:r>
            <a:r>
              <a:rPr lang="en-US" altLang="zh-CN" sz="2800" dirty="0" smtClean="0">
                <a:latin typeface="Times New Roman" pitchFamily="18" charset="0"/>
                <a:cs typeface="Times New Roman" pitchFamily="18" charset="0"/>
              </a:rPr>
              <a:t>satiety.</a:t>
            </a:r>
            <a:br>
              <a:rPr lang="en-US" altLang="zh-CN" sz="2800" dirty="0" smtClean="0">
                <a:latin typeface="Times New Roman" pitchFamily="18" charset="0"/>
                <a:cs typeface="Times New Roman" pitchFamily="18" charset="0"/>
              </a:rPr>
            </a:br>
            <a:r>
              <a:rPr lang="en-US" altLang="zh-CN" sz="2800" dirty="0" smtClean="0">
                <a:latin typeface="Times New Roman" pitchFamily="18" charset="0"/>
                <a:cs typeface="Times New Roman" pitchFamily="18" charset="0"/>
              </a:rPr>
              <a:t>5- </a:t>
            </a:r>
            <a:r>
              <a:rPr lang="en-US" altLang="zh-CN" sz="2800" b="1" dirty="0" smtClean="0">
                <a:latin typeface="Times New Roman" pitchFamily="18" charset="0"/>
                <a:cs typeface="Times New Roman" pitchFamily="18" charset="0"/>
              </a:rPr>
              <a:t>High cholesterol</a:t>
            </a:r>
            <a:r>
              <a:rPr lang="en-US" altLang="zh-CN" sz="2800" dirty="0" smtClean="0">
                <a:latin typeface="Times New Roman" pitchFamily="18" charset="0"/>
                <a:cs typeface="Times New Roman" pitchFamily="18" charset="0"/>
              </a:rPr>
              <a:t>: </a:t>
            </a:r>
            <a:r>
              <a:rPr lang="en-US" altLang="zh-CN" sz="2800" dirty="0" err="1" smtClean="0">
                <a:latin typeface="Times New Roman" pitchFamily="18" charset="0"/>
                <a:cs typeface="Times New Roman" pitchFamily="18" charset="0"/>
              </a:rPr>
              <a:t>myelination</a:t>
            </a:r>
            <a:r>
              <a:rPr lang="en-US" altLang="zh-CN" sz="2800" dirty="0" smtClean="0">
                <a:latin typeface="Times New Roman" pitchFamily="18" charset="0"/>
                <a:cs typeface="Times New Roman" pitchFamily="18" charset="0"/>
              </a:rPr>
              <a:t> of nervous system. </a:t>
            </a:r>
            <a:br>
              <a:rPr lang="en-US" altLang="zh-CN" sz="2800" dirty="0" smtClean="0">
                <a:latin typeface="Times New Roman" pitchFamily="18" charset="0"/>
                <a:cs typeface="Times New Roman" pitchFamily="18" charset="0"/>
              </a:rPr>
            </a:br>
            <a:r>
              <a:rPr lang="en-US" altLang="zh-CN" sz="2800" dirty="0" smtClean="0">
                <a:latin typeface="Times New Roman" pitchFamily="18" charset="0"/>
                <a:cs typeface="Times New Roman" pitchFamily="18" charset="0"/>
              </a:rPr>
              <a:t>6- </a:t>
            </a:r>
            <a:r>
              <a:rPr lang="en-US" altLang="zh-CN" sz="2800" b="1" dirty="0" smtClean="0">
                <a:latin typeface="Times New Roman" pitchFamily="18" charset="0"/>
                <a:cs typeface="Times New Roman" pitchFamily="18" charset="0"/>
              </a:rPr>
              <a:t>High content of  </a:t>
            </a:r>
            <a:r>
              <a:rPr lang="en-US" altLang="zh-CN" sz="2800" b="1" dirty="0" err="1" smtClean="0">
                <a:latin typeface="Times New Roman" pitchFamily="18" charset="0"/>
                <a:cs typeface="Times New Roman" pitchFamily="18" charset="0"/>
              </a:rPr>
              <a:t>vit</a:t>
            </a:r>
            <a:r>
              <a:rPr lang="en-US" altLang="zh-CN" sz="2800" b="1" dirty="0" smtClean="0">
                <a:latin typeface="Times New Roman" pitchFamily="18" charset="0"/>
                <a:cs typeface="Times New Roman" pitchFamily="18" charset="0"/>
              </a:rPr>
              <a:t> -E,C,D,A and niacin</a:t>
            </a:r>
            <a:r>
              <a:rPr lang="en-US" altLang="zh-CN" sz="2800" dirty="0" smtClean="0">
                <a:latin typeface="Times New Roman" pitchFamily="18" charset="0"/>
                <a:cs typeface="Times New Roman" pitchFamily="18" charset="0"/>
              </a:rPr>
              <a:t/>
            </a:r>
            <a:br>
              <a:rPr lang="en-US" altLang="zh-CN" sz="2800" dirty="0" smtClean="0">
                <a:latin typeface="Times New Roman" pitchFamily="18" charset="0"/>
                <a:cs typeface="Times New Roman" pitchFamily="18" charset="0"/>
              </a:rPr>
            </a:br>
            <a:endParaRPr lang="ar-SA"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ph/>
          </p:nvPr>
        </p:nvGraphicFramePr>
        <p:xfrm>
          <a:off x="76046" y="1071570"/>
          <a:ext cx="9139424" cy="5786454"/>
        </p:xfrm>
        <a:graphic>
          <a:graphicData uri="http://schemas.openxmlformats.org/presentationml/2006/ole">
            <p:oleObj spid="_x0000_s96258" name="Bitmap Image" r:id="rId3" imgW="7621064" imgH="4590476" progId="PBrush">
              <p:embed/>
            </p:oleObj>
          </a:graphicData>
        </a:graphic>
      </p:graphicFrame>
      <p:pic>
        <p:nvPicPr>
          <p:cNvPr id="1027" name="Picture 16"/>
          <p:cNvPicPr>
            <a:picLocks noChangeAspect="1" noChangeArrowheads="1"/>
          </p:cNvPicPr>
          <p:nvPr/>
        </p:nvPicPr>
        <p:blipFill>
          <a:blip r:embed="rId4"/>
          <a:srcRect/>
          <a:stretch>
            <a:fillRect/>
          </a:stretch>
        </p:blipFill>
        <p:spPr bwMode="auto">
          <a:xfrm>
            <a:off x="685800" y="228600"/>
            <a:ext cx="3048000" cy="8382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28596" y="0"/>
            <a:ext cx="8472488" cy="6477000"/>
          </a:xfrm>
        </p:spPr>
        <p:txBody>
          <a:bodyPr/>
          <a:lstStyle/>
          <a:p>
            <a:pPr algn="l" rtl="0">
              <a:buFont typeface="Wingdings 2" pitchFamily="18" charset="2"/>
              <a:buNone/>
              <a:defRPr/>
            </a:pPr>
            <a:r>
              <a:rPr lang="en-US" sz="3600" b="1" dirty="0" smtClean="0">
                <a:solidFill>
                  <a:srgbClr val="FF0000"/>
                </a:solidFill>
              </a:rPr>
              <a:t>Breastfeeding Improves IQ</a:t>
            </a:r>
            <a:r>
              <a:rPr lang="en-US" sz="3200" b="1" dirty="0" smtClean="0">
                <a:solidFill>
                  <a:srgbClr val="FF0000"/>
                </a:solidFill>
              </a:rPr>
              <a:t> </a:t>
            </a:r>
            <a:endParaRPr lang="en-US" sz="3600" b="1" dirty="0" smtClean="0">
              <a:solidFill>
                <a:srgbClr val="FF0000"/>
              </a:solidFill>
            </a:endParaRPr>
          </a:p>
          <a:p>
            <a:pPr algn="l" rtl="0">
              <a:buFont typeface="Wingdings 2" pitchFamily="18" charset="2"/>
              <a:buNone/>
              <a:defRPr/>
            </a:pPr>
            <a:r>
              <a:rPr lang="en-US" sz="3200" dirty="0" smtClean="0"/>
              <a:t>     </a:t>
            </a:r>
            <a:r>
              <a:rPr lang="en-US" sz="2400" dirty="0" smtClean="0"/>
              <a:t>Extensive research on the relationship between cognitive achievement (IQ scores, grades in school) and breastfeeding has shown:</a:t>
            </a:r>
          </a:p>
          <a:p>
            <a:pPr marL="650875" indent="-514350" algn="l" rtl="0">
              <a:buFont typeface="Wingdings 2" pitchFamily="18" charset="2"/>
              <a:buNone/>
              <a:defRPr/>
            </a:pPr>
            <a:r>
              <a:rPr lang="en-US" sz="2400" dirty="0" smtClean="0"/>
              <a:t>1- Those who were breastfed had significantly higher </a:t>
            </a:r>
            <a:r>
              <a:rPr lang="en-US" sz="2400" dirty="0" smtClean="0">
                <a:solidFill>
                  <a:srgbClr val="FF0000"/>
                </a:solidFill>
                <a:hlinkClick r:id="rId2" action="ppaction://hlinkfile" tooltip="Intelligence quotient"/>
              </a:rPr>
              <a:t>intelligence quotient</a:t>
            </a:r>
            <a:r>
              <a:rPr lang="en-US" sz="2400" dirty="0" smtClean="0">
                <a:solidFill>
                  <a:srgbClr val="FF0000"/>
                </a:solidFill>
              </a:rPr>
              <a:t> </a:t>
            </a:r>
            <a:r>
              <a:rPr lang="en-US" sz="2400" dirty="0" smtClean="0"/>
              <a:t>scores than comparable children breastfed for less time.  The greatest gains for those children breastfed the longest.</a:t>
            </a:r>
          </a:p>
          <a:p>
            <a:pPr marL="650875" indent="-514350" algn="l" rtl="0">
              <a:buFont typeface="Wingdings 2" pitchFamily="18" charset="2"/>
              <a:buNone/>
              <a:defRPr/>
            </a:pPr>
            <a:r>
              <a:rPr lang="en-US" sz="2400" dirty="0" smtClean="0"/>
              <a:t>2- “Breast-feeding is accompanied by about a five-points higher IQ than in bottle-fed infants,"      </a:t>
            </a:r>
            <a:endParaRPr lang="en-US" sz="2400" u="sng" dirty="0" smtClean="0"/>
          </a:p>
          <a:p>
            <a:pPr marL="650875" indent="-514350" algn="l" rtl="0">
              <a:buFont typeface="Wingdings 2" pitchFamily="18" charset="2"/>
              <a:buNone/>
              <a:defRPr/>
            </a:pPr>
            <a:r>
              <a:rPr lang="en-US" sz="2400" dirty="0" smtClean="0"/>
              <a:t>3-</a:t>
            </a:r>
            <a:r>
              <a:rPr lang="en-US" sz="1800" dirty="0" smtClean="0"/>
              <a:t> </a:t>
            </a:r>
            <a:r>
              <a:rPr lang="en-US" sz="2400" dirty="0" smtClean="0"/>
              <a:t>The effect of Omega-3 fatty </a:t>
            </a:r>
            <a:r>
              <a:rPr lang="en-US" sz="2400" dirty="0" err="1" smtClean="0"/>
              <a:t>acids,docosahexaenoic</a:t>
            </a:r>
            <a:r>
              <a:rPr lang="en-US" sz="2400" dirty="0" smtClean="0"/>
              <a:t> acid (DHA) and </a:t>
            </a:r>
            <a:r>
              <a:rPr lang="en-US" sz="2400" dirty="0" err="1" smtClean="0"/>
              <a:t>arachidonic</a:t>
            </a:r>
            <a:r>
              <a:rPr lang="en-US" sz="2400" dirty="0" smtClean="0"/>
              <a:t> acid (AA) , that are prevalent in breast milk but absent in infant formula.</a:t>
            </a:r>
          </a:p>
          <a:p>
            <a:pPr marL="650875" indent="-514350" algn="l" rtl="0">
              <a:buFont typeface="Wingdings 2" pitchFamily="18" charset="2"/>
              <a:buNone/>
              <a:defRPr/>
            </a:pPr>
            <a:r>
              <a:rPr lang="en-US" sz="2000" dirty="0" smtClean="0"/>
              <a:t>       </a:t>
            </a:r>
            <a:r>
              <a:rPr lang="en-US" sz="2000" dirty="0" smtClean="0">
                <a:solidFill>
                  <a:srgbClr val="FF0000"/>
                </a:solidFill>
                <a:hlinkClick r:id="rId3" action="ppaction://hlinkfile"/>
              </a:rPr>
              <a:t>"Breastfeeding and Later Cognitive and Academic Outcomes“</a:t>
            </a:r>
            <a:br>
              <a:rPr lang="en-US" sz="2000" dirty="0" smtClean="0">
                <a:solidFill>
                  <a:srgbClr val="FF0000"/>
                </a:solidFill>
                <a:hlinkClick r:id="rId3" action="ppaction://hlinkfile"/>
              </a:rPr>
            </a:br>
            <a:r>
              <a:rPr lang="en-US" sz="2000" dirty="0" smtClean="0">
                <a:solidFill>
                  <a:srgbClr val="FF0000"/>
                </a:solidFill>
                <a:hlinkClick r:id="rId3" action="ppaction://hlinkfile"/>
              </a:rPr>
              <a:t>Pediatrics Vol. 101 No. 1 ,January 1998</a:t>
            </a:r>
            <a:endParaRPr lang="en-US" sz="2000" dirty="0" smtClean="0">
              <a:solidFill>
                <a:srgbClr val="FF0000"/>
              </a:solidFill>
            </a:endParaRPr>
          </a:p>
          <a:p>
            <a:pPr marL="650875" indent="-514350" algn="l" rtl="0">
              <a:buFont typeface="Wingdings 2" pitchFamily="18" charset="2"/>
              <a:buNone/>
              <a:defRPr/>
            </a:pPr>
            <a:r>
              <a:rPr lang="en-US" sz="2000" dirty="0" smtClean="0"/>
              <a:t>  </a:t>
            </a:r>
          </a:p>
          <a:p>
            <a:pPr marL="650875" indent="-514350" algn="l" rtl="0">
              <a:buFont typeface="Wingdings 2" pitchFamily="18" charset="2"/>
              <a:buNone/>
              <a:defRPr/>
            </a:pPr>
            <a:r>
              <a:rPr lang="en-US" sz="2000" dirty="0" smtClean="0">
                <a:solidFill>
                  <a:schemeClr val="bg1"/>
                </a:solidFill>
              </a:rPr>
              <a:t/>
            </a:r>
            <a:br>
              <a:rPr lang="en-US" sz="2000" dirty="0" smtClean="0">
                <a:solidFill>
                  <a:schemeClr val="bg1"/>
                </a:solidFill>
              </a:rPr>
            </a:br>
            <a:r>
              <a:rPr lang="en-US" sz="2000" dirty="0" smtClean="0">
                <a:solidFill>
                  <a:schemeClr val="bg1"/>
                </a:solidFill>
              </a:rPr>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lgn="r" fontAlgn="auto">
              <a:spcAft>
                <a:spcPts val="0"/>
              </a:spcAft>
              <a:defRPr/>
            </a:pPr>
            <a:r>
              <a:rPr lang="ar-AE" b="1" smtClean="0">
                <a:solidFill>
                  <a:schemeClr val="folHlink"/>
                </a:solidFill>
              </a:rPr>
              <a:t>الرضاعة الوقائية</a:t>
            </a:r>
            <a:endParaRPr lang="en-GB" b="1" smtClean="0">
              <a:solidFill>
                <a:schemeClr val="folHlink"/>
              </a:solidFill>
            </a:endParaRPr>
          </a:p>
        </p:txBody>
      </p:sp>
      <p:sp>
        <p:nvSpPr>
          <p:cNvPr id="40963" name="Rectangle 3"/>
          <p:cNvSpPr>
            <a:spLocks noGrp="1" noChangeArrowheads="1"/>
          </p:cNvSpPr>
          <p:nvPr>
            <p:ph idx="1"/>
          </p:nvPr>
        </p:nvSpPr>
        <p:spPr>
          <a:xfrm>
            <a:off x="428596" y="1285860"/>
            <a:ext cx="8229600" cy="4595812"/>
          </a:xfrm>
        </p:spPr>
        <p:txBody>
          <a:bodyPr>
            <a:normAutofit fontScale="92500" lnSpcReduction="20000"/>
          </a:bodyPr>
          <a:lstStyle/>
          <a:p>
            <a:pPr marL="609600" indent="-609600" fontAlgn="auto">
              <a:spcAft>
                <a:spcPts val="0"/>
              </a:spcAft>
              <a:buSzPct val="120000"/>
              <a:buFontTx/>
              <a:buChar char="•"/>
              <a:defRPr/>
            </a:pPr>
            <a:r>
              <a:rPr lang="ar-AE" sz="4300" dirty="0" smtClean="0">
                <a:solidFill>
                  <a:srgbClr val="FF0000"/>
                </a:solidFill>
              </a:rPr>
              <a:t>أهم فوائد الرضاعة </a:t>
            </a:r>
            <a:r>
              <a:rPr lang="ar-AE" sz="4300" dirty="0" err="1" smtClean="0">
                <a:solidFill>
                  <a:srgbClr val="FF0000"/>
                </a:solidFill>
              </a:rPr>
              <a:t>الامومية</a:t>
            </a:r>
            <a:r>
              <a:rPr lang="ar-AE" sz="4300" dirty="0" smtClean="0">
                <a:solidFill>
                  <a:srgbClr val="FF0000"/>
                </a:solidFill>
              </a:rPr>
              <a:t> بالنسبة للطفل</a:t>
            </a:r>
          </a:p>
          <a:p>
            <a:pPr marL="609600" indent="-609600" fontAlgn="auto">
              <a:spcAft>
                <a:spcPts val="0"/>
              </a:spcAft>
              <a:buClr>
                <a:schemeClr val="tx1"/>
              </a:buClr>
              <a:buFont typeface="Wingdings" pitchFamily="2" charset="2"/>
              <a:buAutoNum type="arabicPeriod"/>
              <a:defRPr/>
            </a:pPr>
            <a:r>
              <a:rPr lang="ar-AE" sz="2800" b="1" dirty="0" smtClean="0">
                <a:solidFill>
                  <a:srgbClr val="FF0000"/>
                </a:solidFill>
              </a:rPr>
              <a:t>معقم</a:t>
            </a:r>
            <a:r>
              <a:rPr lang="ar-AE" sz="2800" dirty="0" smtClean="0"/>
              <a:t>- خالي من الجراثيم </a:t>
            </a:r>
          </a:p>
          <a:p>
            <a:pPr marL="609600" indent="-609600" fontAlgn="auto">
              <a:spcAft>
                <a:spcPts val="0"/>
              </a:spcAft>
              <a:buClr>
                <a:schemeClr val="tx1"/>
              </a:buClr>
              <a:buFont typeface="Wingdings" pitchFamily="2" charset="2"/>
              <a:buAutoNum type="arabicPeriod"/>
              <a:defRPr/>
            </a:pPr>
            <a:r>
              <a:rPr lang="ar-SA" sz="2800" b="1" dirty="0" smtClean="0">
                <a:solidFill>
                  <a:srgbClr val="FF0000"/>
                </a:solidFill>
              </a:rPr>
              <a:t>متماثل</a:t>
            </a:r>
            <a:r>
              <a:rPr lang="ar-AE" sz="2800" dirty="0" smtClean="0"/>
              <a:t>- </a:t>
            </a:r>
            <a:r>
              <a:rPr lang="ar-SA" sz="2800" dirty="0" smtClean="0"/>
              <a:t>دافئ </a:t>
            </a:r>
            <a:r>
              <a:rPr lang="ar-AE" sz="2800" dirty="0" smtClean="0"/>
              <a:t>بنفس حرارة الجسم (37 درجة مئوية)</a:t>
            </a:r>
            <a:endParaRPr lang="ar-SA" sz="2800" dirty="0" smtClean="0"/>
          </a:p>
          <a:p>
            <a:pPr marL="609600" indent="-609600" fontAlgn="auto">
              <a:spcAft>
                <a:spcPts val="0"/>
              </a:spcAft>
              <a:buClr>
                <a:schemeClr val="tx1"/>
              </a:buClr>
              <a:buFont typeface="Wingdings" pitchFamily="2" charset="2"/>
              <a:buAutoNum type="arabicPeriod"/>
              <a:defRPr/>
            </a:pPr>
            <a:r>
              <a:rPr lang="ar-SA" sz="2800" b="1" dirty="0" smtClean="0">
                <a:solidFill>
                  <a:srgbClr val="FF0000"/>
                </a:solidFill>
              </a:rPr>
              <a:t>موفر</a:t>
            </a:r>
            <a:r>
              <a:rPr lang="ar-SA" sz="2800" dirty="0" smtClean="0"/>
              <a:t> - إقتصادي</a:t>
            </a:r>
            <a:endParaRPr lang="ar-AE" sz="2800" dirty="0" smtClean="0"/>
          </a:p>
          <a:p>
            <a:pPr marL="609600" indent="-609600" fontAlgn="auto">
              <a:spcAft>
                <a:spcPts val="0"/>
              </a:spcAft>
              <a:buClr>
                <a:schemeClr val="tx1"/>
              </a:buClr>
              <a:buFont typeface="Wingdings" pitchFamily="2" charset="2"/>
              <a:buAutoNum type="arabicPeriod"/>
              <a:defRPr/>
            </a:pPr>
            <a:r>
              <a:rPr lang="ar-AE" sz="2800" b="1" dirty="0" smtClean="0">
                <a:solidFill>
                  <a:srgbClr val="FF0000"/>
                </a:solidFill>
              </a:rPr>
              <a:t>متكامل</a:t>
            </a:r>
            <a:r>
              <a:rPr lang="ar-AE" sz="2800" dirty="0" smtClean="0"/>
              <a:t>- يحتوي على كافة العناصر الغذائية المطلوبة</a:t>
            </a:r>
            <a:r>
              <a:rPr lang="ar-SA" sz="2800" dirty="0" smtClean="0"/>
              <a:t>، خاصة لخلايا القشرة الدماغية والجهاز العصبي</a:t>
            </a:r>
          </a:p>
          <a:p>
            <a:pPr marL="609600" indent="-609600" fontAlgn="auto">
              <a:spcAft>
                <a:spcPts val="0"/>
              </a:spcAft>
              <a:buClr>
                <a:schemeClr val="tx1"/>
              </a:buClr>
              <a:buFont typeface="Wingdings" pitchFamily="2" charset="2"/>
              <a:buAutoNum type="arabicPeriod"/>
              <a:defRPr/>
            </a:pPr>
            <a:r>
              <a:rPr lang="ar-SA" sz="2800" b="1" dirty="0" smtClean="0">
                <a:solidFill>
                  <a:srgbClr val="FF0000"/>
                </a:solidFill>
              </a:rPr>
              <a:t>متناسق</a:t>
            </a:r>
            <a:r>
              <a:rPr lang="ar-SA" sz="2800" dirty="0" smtClean="0"/>
              <a:t> - </a:t>
            </a:r>
            <a:r>
              <a:rPr lang="ar-AE" sz="2800" dirty="0" smtClean="0"/>
              <a:t>وبالنسب التي يحتاجها الطفل الرضيع</a:t>
            </a:r>
          </a:p>
          <a:p>
            <a:pPr marL="609600" indent="-609600" fontAlgn="auto">
              <a:spcAft>
                <a:spcPts val="0"/>
              </a:spcAft>
              <a:buClr>
                <a:schemeClr val="tx1"/>
              </a:buClr>
              <a:buFont typeface="Wingdings" pitchFamily="2" charset="2"/>
              <a:buAutoNum type="arabicPeriod"/>
              <a:defRPr/>
            </a:pPr>
            <a:r>
              <a:rPr lang="ar-AE" sz="2800" b="1" dirty="0" smtClean="0">
                <a:solidFill>
                  <a:srgbClr val="FF0000"/>
                </a:solidFill>
              </a:rPr>
              <a:t>متغير</a:t>
            </a:r>
            <a:r>
              <a:rPr lang="ar-AE" sz="2800" dirty="0" smtClean="0"/>
              <a:t>- يتناغم حسب عمر ووزن الطفل وحاجته</a:t>
            </a:r>
          </a:p>
          <a:p>
            <a:pPr marL="609600" indent="-609600" fontAlgn="auto">
              <a:spcAft>
                <a:spcPts val="0"/>
              </a:spcAft>
              <a:buClr>
                <a:schemeClr val="tx1"/>
              </a:buClr>
              <a:buFont typeface="Wingdings" pitchFamily="2" charset="2"/>
              <a:buAutoNum type="arabicPeriod"/>
              <a:defRPr/>
            </a:pPr>
            <a:r>
              <a:rPr lang="ar-AE" sz="2800" b="1" dirty="0" smtClean="0">
                <a:solidFill>
                  <a:srgbClr val="FF0000"/>
                </a:solidFill>
              </a:rPr>
              <a:t>مقاوم</a:t>
            </a:r>
            <a:r>
              <a:rPr lang="ar-AE" sz="2800" dirty="0" smtClean="0"/>
              <a:t>- يحتوي على كافة العوامل المناعية</a:t>
            </a:r>
          </a:p>
          <a:p>
            <a:pPr marL="609600" indent="-609600" fontAlgn="auto">
              <a:spcAft>
                <a:spcPts val="0"/>
              </a:spcAft>
              <a:buClr>
                <a:schemeClr val="tx1"/>
              </a:buClr>
              <a:buFont typeface="Wingdings" pitchFamily="2" charset="2"/>
              <a:buAutoNum type="arabicPeriod"/>
              <a:defRPr/>
            </a:pPr>
            <a:r>
              <a:rPr lang="ar-AE" sz="2800" b="1" dirty="0" smtClean="0">
                <a:solidFill>
                  <a:srgbClr val="FF0000"/>
                </a:solidFill>
              </a:rPr>
              <a:t>مطمئن</a:t>
            </a:r>
            <a:r>
              <a:rPr lang="ar-AE" sz="2800" dirty="0" smtClean="0"/>
              <a:t>- يشعر الطفل بالاطمئنان والراحة النفسية</a:t>
            </a:r>
            <a:endParaRPr lang="ar-SA" sz="2800" dirty="0" smtClean="0"/>
          </a:p>
          <a:p>
            <a:pPr marL="609600" indent="-609600" fontAlgn="auto">
              <a:spcAft>
                <a:spcPts val="0"/>
              </a:spcAft>
              <a:buClr>
                <a:schemeClr val="tx1"/>
              </a:buClr>
              <a:buFont typeface="Wingdings" pitchFamily="2" charset="2"/>
              <a:buAutoNum type="arabicPeriod"/>
              <a:defRPr/>
            </a:pPr>
            <a:r>
              <a:rPr lang="ar-SA" sz="2800" b="1" dirty="0" smtClean="0">
                <a:solidFill>
                  <a:srgbClr val="FF0000"/>
                </a:solidFill>
              </a:rPr>
              <a:t>مطور</a:t>
            </a:r>
            <a:r>
              <a:rPr lang="ar-SA" sz="2800" dirty="0" smtClean="0"/>
              <a:t>- يحتوي على الخلايا الجذعية (</a:t>
            </a:r>
            <a:r>
              <a:rPr lang="en-US" sz="2800" dirty="0" smtClean="0"/>
              <a:t>(Stem cells</a:t>
            </a:r>
            <a:r>
              <a:rPr lang="ar-SA" sz="2800" dirty="0" smtClean="0"/>
              <a:t> </a:t>
            </a:r>
            <a:endParaRPr lang="en-US" sz="28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ChangeArrowheads="1"/>
          </p:cNvSpPr>
          <p:nvPr/>
        </p:nvSpPr>
        <p:spPr bwMode="auto">
          <a:xfrm>
            <a:off x="285720" y="4286256"/>
            <a:ext cx="8572500" cy="1692771"/>
          </a:xfrm>
          <a:prstGeom prst="rect">
            <a:avLst/>
          </a:prstGeom>
          <a:noFill/>
          <a:ln w="9525">
            <a:noFill/>
            <a:miter lim="800000"/>
            <a:headEnd/>
            <a:tailEnd/>
          </a:ln>
        </p:spPr>
        <p:txBody>
          <a:bodyPr>
            <a:spAutoFit/>
          </a:bodyPr>
          <a:lstStyle/>
          <a:p>
            <a:pPr algn="r"/>
            <a:r>
              <a:rPr lang="ar-SA" sz="2400" dirty="0" smtClean="0">
                <a:solidFill>
                  <a:srgbClr val="FF0000"/>
                </a:solidFill>
              </a:rPr>
              <a:t>آخر دفقات حليب الثدي (دهني)		أول دفقات حليب الثدي (سكري)</a:t>
            </a:r>
            <a:endParaRPr lang="en-US" sz="2400" dirty="0">
              <a:solidFill>
                <a:srgbClr val="FF0000"/>
              </a:solidFill>
            </a:endParaRPr>
          </a:p>
          <a:p>
            <a:pPr algn="just" rtl="0"/>
            <a:r>
              <a:rPr lang="en-US" sz="2000" dirty="0"/>
              <a:t>	</a:t>
            </a:r>
            <a:r>
              <a:rPr lang="en-US" sz="2000" dirty="0">
                <a:solidFill>
                  <a:srgbClr val="FF0000"/>
                </a:solidFill>
              </a:rPr>
              <a:t>The left </a:t>
            </a:r>
            <a:r>
              <a:rPr lang="en-US" sz="2000" dirty="0"/>
              <a:t>hand sample is </a:t>
            </a:r>
            <a:r>
              <a:rPr lang="en-US" sz="2000" dirty="0" smtClean="0"/>
              <a:t>fore milk</a:t>
            </a:r>
            <a:r>
              <a:rPr lang="en-US" sz="2000" dirty="0"/>
              <a:t>, the watery milk coming from </a:t>
            </a:r>
          </a:p>
          <a:p>
            <a:pPr algn="just" rtl="0"/>
            <a:r>
              <a:rPr lang="en-US" sz="2000" dirty="0"/>
              <a:t>               a full breast  (High glucose) </a:t>
            </a:r>
          </a:p>
          <a:p>
            <a:pPr algn="just" rtl="0"/>
            <a:r>
              <a:rPr lang="en-US" sz="2000" dirty="0"/>
              <a:t>	</a:t>
            </a:r>
            <a:r>
              <a:rPr lang="en-US" sz="2000" dirty="0">
                <a:solidFill>
                  <a:srgbClr val="FF0000"/>
                </a:solidFill>
              </a:rPr>
              <a:t>The right </a:t>
            </a:r>
            <a:r>
              <a:rPr lang="en-US" sz="2000" dirty="0"/>
              <a:t>hand sample is </a:t>
            </a:r>
            <a:r>
              <a:rPr lang="en-US" sz="2000" dirty="0" err="1"/>
              <a:t>hindmilk</a:t>
            </a:r>
            <a:r>
              <a:rPr lang="en-US" sz="2000" dirty="0"/>
              <a:t>, the creamy milk coming from </a:t>
            </a:r>
          </a:p>
          <a:p>
            <a:pPr algn="just" rtl="0"/>
            <a:r>
              <a:rPr lang="en-US" sz="2000" dirty="0"/>
              <a:t>              a nearly empty breast</a:t>
            </a:r>
            <a:r>
              <a:rPr lang="en-US" dirty="0"/>
              <a:t>. (</a:t>
            </a:r>
            <a:r>
              <a:rPr lang="en-US" sz="2000" dirty="0"/>
              <a:t>High fat</a:t>
            </a:r>
            <a:r>
              <a:rPr lang="en-US" dirty="0"/>
              <a:t>)</a:t>
            </a:r>
          </a:p>
        </p:txBody>
      </p:sp>
      <p:pic>
        <p:nvPicPr>
          <p:cNvPr id="21507" name="Picture 3" descr="250px-Human_Breastmilk_-_Foremilk_and_Hindmilk.png"/>
          <p:cNvPicPr>
            <a:picLocks noChangeAspect="1"/>
          </p:cNvPicPr>
          <p:nvPr/>
        </p:nvPicPr>
        <p:blipFill>
          <a:blip r:embed="rId2"/>
          <a:srcRect/>
          <a:stretch>
            <a:fillRect/>
          </a:stretch>
        </p:blipFill>
        <p:spPr bwMode="auto">
          <a:xfrm>
            <a:off x="1142976" y="1000108"/>
            <a:ext cx="7218362" cy="3205162"/>
          </a:xfrm>
          <a:prstGeom prst="rect">
            <a:avLst/>
          </a:prstGeom>
          <a:noFill/>
          <a:ln w="9525">
            <a:noFill/>
            <a:miter lim="800000"/>
            <a:headEnd/>
            <a:tailEnd/>
          </a:ln>
        </p:spPr>
      </p:pic>
      <p:sp>
        <p:nvSpPr>
          <p:cNvPr id="21508" name="Rectangle 3"/>
          <p:cNvSpPr>
            <a:spLocks noChangeArrowheads="1"/>
          </p:cNvSpPr>
          <p:nvPr/>
        </p:nvSpPr>
        <p:spPr bwMode="auto">
          <a:xfrm>
            <a:off x="428625" y="357188"/>
            <a:ext cx="7572375" cy="461665"/>
          </a:xfrm>
          <a:prstGeom prst="rect">
            <a:avLst/>
          </a:prstGeom>
          <a:noFill/>
          <a:ln w="9525">
            <a:noFill/>
            <a:miter lim="800000"/>
            <a:headEnd/>
            <a:tailEnd/>
          </a:ln>
        </p:spPr>
        <p:txBody>
          <a:bodyPr>
            <a:spAutoFit/>
          </a:bodyPr>
          <a:lstStyle/>
          <a:p>
            <a:pPr algn="ctr" rtl="0"/>
            <a:r>
              <a:rPr lang="en-US" altLang="zh-CN" sz="2400" b="1" dirty="0" smtClean="0">
                <a:solidFill>
                  <a:srgbClr val="FF0000"/>
                </a:solidFill>
                <a:ea typeface="SimSun" pitchFamily="2" charset="-122"/>
              </a:rPr>
              <a:t>The foremilk and the </a:t>
            </a:r>
            <a:r>
              <a:rPr lang="en-US" altLang="zh-CN" sz="2400" b="1" dirty="0" err="1" smtClean="0">
                <a:solidFill>
                  <a:srgbClr val="FF0000"/>
                </a:solidFill>
                <a:ea typeface="SimSun" pitchFamily="2" charset="-122"/>
              </a:rPr>
              <a:t>hindmilk</a:t>
            </a:r>
            <a:endParaRPr lang="ar-SA" sz="24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lgn="r" fontAlgn="auto">
              <a:spcAft>
                <a:spcPts val="0"/>
              </a:spcAft>
              <a:defRPr/>
            </a:pPr>
            <a:r>
              <a:rPr lang="ar-AE" b="1" smtClean="0">
                <a:solidFill>
                  <a:schemeClr val="folHlink"/>
                </a:solidFill>
              </a:rPr>
              <a:t>الرضاعة الوقائية</a:t>
            </a:r>
            <a:endParaRPr lang="en-GB" b="1" smtClean="0">
              <a:solidFill>
                <a:schemeClr val="folHlink"/>
              </a:solidFill>
            </a:endParaRPr>
          </a:p>
        </p:txBody>
      </p:sp>
      <p:sp>
        <p:nvSpPr>
          <p:cNvPr id="40963" name="Rectangle 3"/>
          <p:cNvSpPr>
            <a:spLocks noGrp="1" noChangeArrowheads="1"/>
          </p:cNvSpPr>
          <p:nvPr>
            <p:ph idx="1"/>
          </p:nvPr>
        </p:nvSpPr>
        <p:spPr>
          <a:xfrm>
            <a:off x="428596" y="1285860"/>
            <a:ext cx="8229600" cy="4595812"/>
          </a:xfrm>
        </p:spPr>
        <p:txBody>
          <a:bodyPr>
            <a:normAutofit fontScale="92500" lnSpcReduction="20000"/>
          </a:bodyPr>
          <a:lstStyle/>
          <a:p>
            <a:pPr marL="609600" indent="-609600" fontAlgn="auto">
              <a:spcAft>
                <a:spcPts val="0"/>
              </a:spcAft>
              <a:buSzPct val="120000"/>
              <a:buFontTx/>
              <a:buChar char="•"/>
              <a:defRPr/>
            </a:pPr>
            <a:r>
              <a:rPr lang="ar-AE" sz="4300" dirty="0" smtClean="0">
                <a:solidFill>
                  <a:srgbClr val="FF0000"/>
                </a:solidFill>
              </a:rPr>
              <a:t>أهم فوائد الرضاعة </a:t>
            </a:r>
            <a:r>
              <a:rPr lang="ar-AE" sz="4300" dirty="0" err="1" smtClean="0">
                <a:solidFill>
                  <a:srgbClr val="FF0000"/>
                </a:solidFill>
              </a:rPr>
              <a:t>الامومية</a:t>
            </a:r>
            <a:r>
              <a:rPr lang="ar-AE" sz="4300" dirty="0" smtClean="0">
                <a:solidFill>
                  <a:srgbClr val="FF0000"/>
                </a:solidFill>
              </a:rPr>
              <a:t> بالنسبة للطفل</a:t>
            </a:r>
          </a:p>
          <a:p>
            <a:pPr marL="609600" indent="-609600" fontAlgn="auto">
              <a:spcAft>
                <a:spcPts val="0"/>
              </a:spcAft>
              <a:buClr>
                <a:schemeClr val="tx1"/>
              </a:buClr>
              <a:buFont typeface="Wingdings" pitchFamily="2" charset="2"/>
              <a:buAutoNum type="arabicPeriod"/>
              <a:defRPr/>
            </a:pPr>
            <a:r>
              <a:rPr lang="ar-AE" sz="2800" b="1" dirty="0" smtClean="0">
                <a:solidFill>
                  <a:srgbClr val="FF0000"/>
                </a:solidFill>
              </a:rPr>
              <a:t>معقم</a:t>
            </a:r>
            <a:r>
              <a:rPr lang="ar-AE" sz="2800" dirty="0" smtClean="0"/>
              <a:t>- خالي من الجراثيم </a:t>
            </a:r>
          </a:p>
          <a:p>
            <a:pPr marL="609600" indent="-609600" fontAlgn="auto">
              <a:spcAft>
                <a:spcPts val="0"/>
              </a:spcAft>
              <a:buClr>
                <a:schemeClr val="tx1"/>
              </a:buClr>
              <a:buFont typeface="Wingdings" pitchFamily="2" charset="2"/>
              <a:buAutoNum type="arabicPeriod"/>
              <a:defRPr/>
            </a:pPr>
            <a:r>
              <a:rPr lang="ar-SA" sz="2800" b="1" dirty="0" smtClean="0">
                <a:solidFill>
                  <a:srgbClr val="FF0000"/>
                </a:solidFill>
              </a:rPr>
              <a:t>متماثل</a:t>
            </a:r>
            <a:r>
              <a:rPr lang="ar-AE" sz="2800" dirty="0" smtClean="0"/>
              <a:t>- </a:t>
            </a:r>
            <a:r>
              <a:rPr lang="ar-SA" sz="2800" dirty="0" smtClean="0"/>
              <a:t>دافئ </a:t>
            </a:r>
            <a:r>
              <a:rPr lang="ar-AE" sz="2800" dirty="0" smtClean="0"/>
              <a:t>بنفس حرارة الجسم (37 درجة مئوية)</a:t>
            </a:r>
            <a:endParaRPr lang="ar-SA" sz="2800" dirty="0" smtClean="0"/>
          </a:p>
          <a:p>
            <a:pPr marL="609600" indent="-609600" fontAlgn="auto">
              <a:spcAft>
                <a:spcPts val="0"/>
              </a:spcAft>
              <a:buClr>
                <a:schemeClr val="tx1"/>
              </a:buClr>
              <a:buFont typeface="Wingdings" pitchFamily="2" charset="2"/>
              <a:buAutoNum type="arabicPeriod"/>
              <a:defRPr/>
            </a:pPr>
            <a:r>
              <a:rPr lang="ar-SA" sz="2800" b="1" dirty="0" smtClean="0">
                <a:solidFill>
                  <a:srgbClr val="FF0000"/>
                </a:solidFill>
              </a:rPr>
              <a:t>موفر</a:t>
            </a:r>
            <a:r>
              <a:rPr lang="ar-SA" sz="2800" dirty="0" smtClean="0"/>
              <a:t> - إقتصادي</a:t>
            </a:r>
            <a:endParaRPr lang="ar-AE" sz="2800" dirty="0" smtClean="0"/>
          </a:p>
          <a:p>
            <a:pPr marL="609600" indent="-609600" fontAlgn="auto">
              <a:spcAft>
                <a:spcPts val="0"/>
              </a:spcAft>
              <a:buClr>
                <a:schemeClr val="tx1"/>
              </a:buClr>
              <a:buFont typeface="Wingdings" pitchFamily="2" charset="2"/>
              <a:buAutoNum type="arabicPeriod"/>
              <a:defRPr/>
            </a:pPr>
            <a:r>
              <a:rPr lang="ar-AE" sz="2800" b="1" dirty="0" smtClean="0">
                <a:solidFill>
                  <a:srgbClr val="FF0000"/>
                </a:solidFill>
              </a:rPr>
              <a:t>متكامل</a:t>
            </a:r>
            <a:r>
              <a:rPr lang="ar-AE" sz="2800" dirty="0" smtClean="0"/>
              <a:t>- يحتوي على كافة العناصر الغذائية المطلوبة</a:t>
            </a:r>
            <a:r>
              <a:rPr lang="ar-SA" sz="2800" dirty="0" smtClean="0"/>
              <a:t>، خاصة لخلايا القشرة الدماغية والجهاز العصبي</a:t>
            </a:r>
          </a:p>
          <a:p>
            <a:pPr marL="609600" indent="-609600" fontAlgn="auto">
              <a:spcAft>
                <a:spcPts val="0"/>
              </a:spcAft>
              <a:buClr>
                <a:schemeClr val="tx1"/>
              </a:buClr>
              <a:buFont typeface="Wingdings" pitchFamily="2" charset="2"/>
              <a:buAutoNum type="arabicPeriod"/>
              <a:defRPr/>
            </a:pPr>
            <a:r>
              <a:rPr lang="ar-SA" sz="2800" b="1" dirty="0" smtClean="0">
                <a:solidFill>
                  <a:srgbClr val="FF0000"/>
                </a:solidFill>
              </a:rPr>
              <a:t>متناسق</a:t>
            </a:r>
            <a:r>
              <a:rPr lang="ar-SA" sz="2800" dirty="0" smtClean="0"/>
              <a:t> - </a:t>
            </a:r>
            <a:r>
              <a:rPr lang="ar-AE" sz="2800" dirty="0" smtClean="0"/>
              <a:t>وبالنسب التي يحتاجها الطفل الرضيع</a:t>
            </a:r>
          </a:p>
          <a:p>
            <a:pPr marL="609600" indent="-609600" fontAlgn="auto">
              <a:spcAft>
                <a:spcPts val="0"/>
              </a:spcAft>
              <a:buClr>
                <a:schemeClr val="tx1"/>
              </a:buClr>
              <a:buFont typeface="Wingdings" pitchFamily="2" charset="2"/>
              <a:buAutoNum type="arabicPeriod"/>
              <a:defRPr/>
            </a:pPr>
            <a:r>
              <a:rPr lang="ar-AE" sz="2800" b="1" dirty="0" smtClean="0">
                <a:solidFill>
                  <a:srgbClr val="FF0000"/>
                </a:solidFill>
              </a:rPr>
              <a:t>متغير</a:t>
            </a:r>
            <a:r>
              <a:rPr lang="ar-AE" sz="2800" dirty="0" smtClean="0"/>
              <a:t>- يتناغم حسب عمر ووزن الطفل وحاجته</a:t>
            </a:r>
          </a:p>
          <a:p>
            <a:pPr marL="609600" indent="-609600" fontAlgn="auto">
              <a:spcAft>
                <a:spcPts val="0"/>
              </a:spcAft>
              <a:buClr>
                <a:schemeClr val="tx1"/>
              </a:buClr>
              <a:buFont typeface="Wingdings" pitchFamily="2" charset="2"/>
              <a:buAutoNum type="arabicPeriod"/>
              <a:defRPr/>
            </a:pPr>
            <a:r>
              <a:rPr lang="ar-AE" sz="2800" b="1" dirty="0" smtClean="0">
                <a:solidFill>
                  <a:srgbClr val="FF0000"/>
                </a:solidFill>
              </a:rPr>
              <a:t>مقاوم</a:t>
            </a:r>
            <a:r>
              <a:rPr lang="ar-AE" sz="2800" dirty="0" smtClean="0"/>
              <a:t>- يحتوي على كافة العوامل المناعية</a:t>
            </a:r>
          </a:p>
          <a:p>
            <a:pPr marL="609600" indent="-609600" fontAlgn="auto">
              <a:spcAft>
                <a:spcPts val="0"/>
              </a:spcAft>
              <a:buClr>
                <a:schemeClr val="tx1"/>
              </a:buClr>
              <a:buFont typeface="Wingdings" pitchFamily="2" charset="2"/>
              <a:buAutoNum type="arabicPeriod"/>
              <a:defRPr/>
            </a:pPr>
            <a:r>
              <a:rPr lang="ar-AE" sz="2800" b="1" dirty="0" smtClean="0">
                <a:solidFill>
                  <a:srgbClr val="FF0000"/>
                </a:solidFill>
              </a:rPr>
              <a:t>مطمئن</a:t>
            </a:r>
            <a:r>
              <a:rPr lang="ar-AE" sz="2800" dirty="0" smtClean="0"/>
              <a:t>- يشعر الطفل بالاطمئنان والراحة النفسية</a:t>
            </a:r>
            <a:endParaRPr lang="ar-SA" sz="2800" dirty="0" smtClean="0"/>
          </a:p>
          <a:p>
            <a:pPr marL="609600" indent="-609600" fontAlgn="auto">
              <a:spcAft>
                <a:spcPts val="0"/>
              </a:spcAft>
              <a:buClr>
                <a:schemeClr val="tx1"/>
              </a:buClr>
              <a:buFont typeface="Wingdings" pitchFamily="2" charset="2"/>
              <a:buAutoNum type="arabicPeriod"/>
              <a:defRPr/>
            </a:pPr>
            <a:r>
              <a:rPr lang="ar-SA" sz="2800" b="1" dirty="0" smtClean="0">
                <a:solidFill>
                  <a:srgbClr val="FF0000"/>
                </a:solidFill>
              </a:rPr>
              <a:t>مطور</a:t>
            </a:r>
            <a:r>
              <a:rPr lang="ar-SA" sz="2800" dirty="0" smtClean="0"/>
              <a:t>- يحتوي على الخلايا الجذعية (</a:t>
            </a:r>
            <a:r>
              <a:rPr lang="en-US" sz="2800" dirty="0" smtClean="0"/>
              <a:t>(Stem cells</a:t>
            </a:r>
            <a:r>
              <a:rPr lang="ar-SA" sz="2800" dirty="0" smtClean="0"/>
              <a:t> </a:t>
            </a:r>
            <a:endParaRPr lang="en-US" sz="28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a:xfrm>
            <a:off x="914400" y="1500174"/>
            <a:ext cx="8229600" cy="1376362"/>
          </a:xfrm>
        </p:spPr>
        <p:txBody>
          <a:bodyPr>
            <a:normAutofit fontScale="25000" lnSpcReduction="20000"/>
          </a:bodyPr>
          <a:lstStyle/>
          <a:p>
            <a:pPr marL="365760" indent="-283464" algn="ctr" fontAlgn="auto">
              <a:lnSpc>
                <a:spcPct val="170000"/>
              </a:lnSpc>
              <a:spcAft>
                <a:spcPts val="0"/>
              </a:spcAft>
              <a:buFont typeface="Wingdings" pitchFamily="2" charset="2"/>
              <a:buNone/>
              <a:defRPr/>
            </a:pPr>
            <a:r>
              <a:rPr lang="ar-SA" sz="21600" dirty="0" smtClean="0"/>
              <a:t>ا</a:t>
            </a:r>
            <a:r>
              <a:rPr lang="ar-SA" sz="21600" b="1" dirty="0" smtClean="0"/>
              <a:t>لرضاعة البشرية</a:t>
            </a:r>
          </a:p>
          <a:p>
            <a:pPr marL="365760" indent="-283464" algn="ctr" fontAlgn="auto">
              <a:lnSpc>
                <a:spcPct val="170000"/>
              </a:lnSpc>
              <a:spcAft>
                <a:spcPts val="0"/>
              </a:spcAft>
              <a:buFont typeface="Wingdings" pitchFamily="2" charset="2"/>
              <a:buNone/>
              <a:defRPr/>
            </a:pPr>
            <a:r>
              <a:rPr lang="ar-SA" sz="21600" b="1" dirty="0" smtClean="0"/>
              <a:t> في القرآن والطب</a:t>
            </a:r>
            <a:r>
              <a:rPr lang="ar-IQ" sz="21600" b="1" dirty="0" smtClean="0"/>
              <a:t> </a:t>
            </a:r>
            <a:r>
              <a:rPr lang="en-US" sz="21600" b="1" dirty="0" smtClean="0"/>
              <a:t> </a:t>
            </a:r>
          </a:p>
          <a:p>
            <a:pPr marL="365760" indent="-283464" algn="ctr" fontAlgn="auto">
              <a:lnSpc>
                <a:spcPct val="80000"/>
              </a:lnSpc>
              <a:spcAft>
                <a:spcPts val="0"/>
              </a:spcAft>
              <a:buFont typeface="Wingdings" pitchFamily="2" charset="2"/>
              <a:buNone/>
              <a:defRPr/>
            </a:pPr>
            <a:endParaRPr lang="en-US" dirty="0" smtClean="0"/>
          </a:p>
          <a:p>
            <a:pPr marL="365760" indent="-283464" algn="ctr" fontAlgn="auto">
              <a:lnSpc>
                <a:spcPct val="80000"/>
              </a:lnSpc>
              <a:spcAft>
                <a:spcPts val="0"/>
              </a:spcAft>
              <a:buFont typeface="Wingdings" pitchFamily="2" charset="2"/>
              <a:buNone/>
              <a:defRPr/>
            </a:pPr>
            <a:endParaRPr lang="en-US" dirty="0" smtClean="0"/>
          </a:p>
          <a:p>
            <a:pPr marL="365760" indent="-283464" algn="ctr" fontAlgn="auto">
              <a:lnSpc>
                <a:spcPct val="80000"/>
              </a:lnSpc>
              <a:spcAft>
                <a:spcPts val="0"/>
              </a:spcAft>
              <a:buFont typeface="Wingdings" pitchFamily="2" charset="2"/>
              <a:buNone/>
              <a:defRPr/>
            </a:pPr>
            <a:endParaRPr lang="en-US" dirty="0" smtClean="0"/>
          </a:p>
          <a:p>
            <a:pPr marL="365760" indent="-283464" algn="ctr" fontAlgn="auto">
              <a:lnSpc>
                <a:spcPct val="80000"/>
              </a:lnSpc>
              <a:spcAft>
                <a:spcPts val="0"/>
              </a:spcAft>
              <a:buFont typeface="Wingdings" pitchFamily="2" charset="2"/>
              <a:buNone/>
              <a:defRPr/>
            </a:pPr>
            <a:endParaRPr lang="en-US" dirty="0" smtClean="0"/>
          </a:p>
          <a:p>
            <a:pPr marL="365760" indent="-283464" algn="ctr" fontAlgn="auto">
              <a:lnSpc>
                <a:spcPct val="80000"/>
              </a:lnSpc>
              <a:spcAft>
                <a:spcPts val="0"/>
              </a:spcAft>
              <a:buFont typeface="Wingdings" pitchFamily="2" charset="2"/>
              <a:buNone/>
              <a:defRPr/>
            </a:pPr>
            <a:endParaRPr lang="en-US" dirty="0" smtClean="0"/>
          </a:p>
          <a:p>
            <a:pPr marL="365760" indent="-283464" algn="ctr" fontAlgn="auto">
              <a:lnSpc>
                <a:spcPct val="80000"/>
              </a:lnSpc>
              <a:spcAft>
                <a:spcPts val="0"/>
              </a:spcAft>
              <a:buFont typeface="Wingdings" pitchFamily="2" charset="2"/>
              <a:buNone/>
              <a:defRPr/>
            </a:pPr>
            <a:endParaRPr lang="en-US" sz="28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ar-SA" sz="3600" b="0" dirty="0" smtClean="0">
                <a:solidFill>
                  <a:srgbClr val="FF0000"/>
                </a:solidFill>
                <a:effectLst/>
              </a:rPr>
              <a:t>العوامل المناعي</a:t>
            </a:r>
            <a:r>
              <a:rPr lang="ar-SA" sz="3600" dirty="0" smtClean="0">
                <a:solidFill>
                  <a:srgbClr val="FF0000"/>
                </a:solidFill>
                <a:effectLst/>
              </a:rPr>
              <a:t>ة في الحليب البشري</a:t>
            </a:r>
            <a:r>
              <a:rPr lang="en-US" sz="3600" b="0" dirty="0" smtClean="0">
                <a:solidFill>
                  <a:srgbClr val="FF0000"/>
                </a:solidFill>
                <a:effectLst/>
              </a:rPr>
              <a:t/>
            </a:r>
            <a:br>
              <a:rPr lang="en-US" sz="3600" b="0" dirty="0" smtClean="0">
                <a:solidFill>
                  <a:srgbClr val="FF0000"/>
                </a:solidFill>
                <a:effectLst/>
              </a:rPr>
            </a:br>
            <a:r>
              <a:rPr lang="en-US" sz="3600" b="0" dirty="0" smtClean="0">
                <a:solidFill>
                  <a:srgbClr val="FF0000"/>
                </a:solidFill>
                <a:effectLst/>
              </a:rPr>
              <a:t>Immunologic Factors in Human Breast Milk</a:t>
            </a:r>
            <a:endParaRPr lang="ar-SA" sz="3600" b="0" dirty="0">
              <a:solidFill>
                <a:srgbClr val="FF0000"/>
              </a:solidFill>
              <a:effectLst/>
            </a:endParaRPr>
          </a:p>
        </p:txBody>
      </p:sp>
      <p:sp>
        <p:nvSpPr>
          <p:cNvPr id="46083" name="Rectangle 3"/>
          <p:cNvSpPr>
            <a:spLocks noChangeArrowheads="1"/>
          </p:cNvSpPr>
          <p:nvPr/>
        </p:nvSpPr>
        <p:spPr bwMode="auto">
          <a:xfrm>
            <a:off x="857250" y="2000240"/>
            <a:ext cx="8286750" cy="4093428"/>
          </a:xfrm>
          <a:prstGeom prst="rect">
            <a:avLst/>
          </a:prstGeom>
          <a:noFill/>
          <a:ln w="9525">
            <a:noFill/>
            <a:miter lim="800000"/>
            <a:headEnd/>
            <a:tailEnd/>
          </a:ln>
        </p:spPr>
        <p:txBody>
          <a:bodyPr>
            <a:spAutoFit/>
          </a:bodyPr>
          <a:lstStyle/>
          <a:p>
            <a:pPr marL="342900" indent="-342900" algn="l" rtl="0">
              <a:buFont typeface="Lucida Sans" pitchFamily="34" charset="0"/>
              <a:buAutoNum type="arabicPeriod"/>
            </a:pPr>
            <a:r>
              <a:rPr lang="en-US" sz="2000" b="1" dirty="0" err="1"/>
              <a:t>Secretory</a:t>
            </a:r>
            <a:r>
              <a:rPr lang="en-US" sz="2000" b="1" dirty="0"/>
              <a:t> </a:t>
            </a:r>
            <a:r>
              <a:rPr lang="en-US" sz="2000" b="1" dirty="0" err="1"/>
              <a:t>Ig</a:t>
            </a:r>
            <a:r>
              <a:rPr lang="en-US" sz="2000" b="1" baseline="30000" dirty="0"/>
              <a:t> </a:t>
            </a:r>
            <a:r>
              <a:rPr lang="en-US" sz="2000" b="1" dirty="0"/>
              <a:t>A (</a:t>
            </a:r>
            <a:r>
              <a:rPr lang="en-US" sz="2000" b="1" dirty="0" err="1"/>
              <a:t>sIgA</a:t>
            </a:r>
            <a:r>
              <a:rPr lang="en-US" sz="2000" b="1" dirty="0"/>
              <a:t>).</a:t>
            </a:r>
          </a:p>
          <a:p>
            <a:pPr marL="342900" indent="-342900" algn="l" rtl="0">
              <a:buFont typeface="Lucida Sans" pitchFamily="34" charset="0"/>
              <a:buAutoNum type="arabicPeriod"/>
            </a:pPr>
            <a:r>
              <a:rPr lang="en-US" sz="2000" b="1" dirty="0"/>
              <a:t>Leukocytes:</a:t>
            </a:r>
            <a:r>
              <a:rPr lang="en-US" sz="2000" dirty="0"/>
              <a:t> Mostly are </a:t>
            </a:r>
            <a:r>
              <a:rPr lang="en-US" sz="2000" b="1" dirty="0"/>
              <a:t>macrophages</a:t>
            </a:r>
            <a:r>
              <a:rPr lang="en-US" sz="2000" dirty="0"/>
              <a:t> and </a:t>
            </a:r>
            <a:r>
              <a:rPr lang="en-US" sz="2000" b="1" dirty="0" err="1"/>
              <a:t>neutrophils</a:t>
            </a:r>
            <a:r>
              <a:rPr lang="en-US" sz="2000" dirty="0"/>
              <a:t>,</a:t>
            </a:r>
            <a:r>
              <a:rPr lang="en-US" sz="2000" baseline="30000" dirty="0"/>
              <a:t> </a:t>
            </a:r>
            <a:r>
              <a:rPr lang="en-US" sz="2000" dirty="0"/>
              <a:t>which </a:t>
            </a:r>
            <a:r>
              <a:rPr lang="en-US" sz="2000" dirty="0" err="1"/>
              <a:t>phagocytose</a:t>
            </a:r>
            <a:r>
              <a:rPr lang="en-US" sz="2000" dirty="0"/>
              <a:t> microbial pathogens. </a:t>
            </a:r>
            <a:br>
              <a:rPr lang="en-US" sz="2000" dirty="0"/>
            </a:br>
            <a:r>
              <a:rPr lang="en-US" sz="2000" b="1" dirty="0"/>
              <a:t>Lymphocytes, including</a:t>
            </a:r>
            <a:r>
              <a:rPr lang="en-US" sz="2000" b="1" baseline="30000" dirty="0"/>
              <a:t> </a:t>
            </a:r>
            <a:r>
              <a:rPr lang="en-US" sz="2000" b="1" dirty="0"/>
              <a:t>T cells, natural killer cells, and antibody-producing B cells</a:t>
            </a:r>
            <a:r>
              <a:rPr lang="en-US" sz="2000" dirty="0"/>
              <a:t>,</a:t>
            </a:r>
            <a:r>
              <a:rPr lang="en-US" sz="2000" baseline="30000" dirty="0"/>
              <a:t> </a:t>
            </a:r>
            <a:r>
              <a:rPr lang="en-US" sz="2000" dirty="0"/>
              <a:t>make up 10% of the leukocytes in human breast milk. </a:t>
            </a:r>
            <a:r>
              <a:rPr lang="en-US" sz="2000" b="1" dirty="0"/>
              <a:t>These cells survive passage through the</a:t>
            </a:r>
            <a:r>
              <a:rPr lang="en-US" sz="2000" b="1" baseline="30000" dirty="0"/>
              <a:t> </a:t>
            </a:r>
            <a:r>
              <a:rPr lang="en-US" sz="2000" b="1" dirty="0"/>
              <a:t>infant's gastrointestinal system where they are absorbed and</a:t>
            </a:r>
            <a:r>
              <a:rPr lang="en-US" sz="2000" b="1" baseline="30000" dirty="0"/>
              <a:t> </a:t>
            </a:r>
            <a:r>
              <a:rPr lang="en-US" sz="2000" b="1" dirty="0"/>
              <a:t>influence the infant's immune response</a:t>
            </a:r>
            <a:r>
              <a:rPr lang="en-US" sz="2000" dirty="0"/>
              <a:t>.</a:t>
            </a:r>
          </a:p>
          <a:p>
            <a:pPr marL="342900" indent="-342900" algn="l" rtl="0">
              <a:buFont typeface="Lucida Sans" pitchFamily="34" charset="0"/>
              <a:buAutoNum type="arabicPeriod"/>
            </a:pPr>
            <a:r>
              <a:rPr lang="en-US" sz="2000" b="1" dirty="0" err="1"/>
              <a:t>Lysozyme</a:t>
            </a:r>
            <a:r>
              <a:rPr lang="en-US" sz="2000" b="1" dirty="0"/>
              <a:t>: </a:t>
            </a:r>
            <a:r>
              <a:rPr lang="en-US" sz="2000" dirty="0"/>
              <a:t>inhibits the</a:t>
            </a:r>
            <a:r>
              <a:rPr lang="en-US" sz="2000" baseline="30000" dirty="0"/>
              <a:t> </a:t>
            </a:r>
            <a:r>
              <a:rPr lang="en-US" sz="2000" dirty="0"/>
              <a:t>growth of many bacteria.</a:t>
            </a:r>
          </a:p>
          <a:p>
            <a:pPr marL="342900" indent="-342900" algn="l" rtl="0">
              <a:buFont typeface="Lucida Sans" pitchFamily="34" charset="0"/>
              <a:buAutoNum type="arabicPeriod"/>
            </a:pPr>
            <a:r>
              <a:rPr lang="en-US" sz="2000" b="1" dirty="0" err="1"/>
              <a:t>Lactoferrin</a:t>
            </a:r>
            <a:r>
              <a:rPr lang="en-US" sz="2000" b="1" dirty="0"/>
              <a:t> :</a:t>
            </a:r>
            <a:r>
              <a:rPr lang="en-US" sz="2000" dirty="0"/>
              <a:t> limits bacterial growth</a:t>
            </a:r>
            <a:r>
              <a:rPr lang="en-US" sz="2000" baseline="30000" dirty="0"/>
              <a:t> </a:t>
            </a:r>
            <a:r>
              <a:rPr lang="en-US" sz="2000" dirty="0"/>
              <a:t>by removing essential iron</a:t>
            </a:r>
          </a:p>
          <a:p>
            <a:pPr marL="342900" indent="-342900" algn="l" rtl="0">
              <a:buFont typeface="Lucida Sans" pitchFamily="34" charset="0"/>
              <a:buAutoNum type="arabicPeriod"/>
            </a:pPr>
            <a:r>
              <a:rPr lang="en-US" sz="2000" b="1" dirty="0"/>
              <a:t>Nucleotides : </a:t>
            </a:r>
            <a:r>
              <a:rPr lang="en-US" sz="2000" dirty="0"/>
              <a:t>enhance immune function in infants.</a:t>
            </a:r>
          </a:p>
          <a:p>
            <a:pPr marL="342900" indent="-342900" algn="l" rtl="0">
              <a:buFont typeface="Lucida Sans" pitchFamily="34" charset="0"/>
              <a:buAutoNum type="arabicPeriod"/>
            </a:pPr>
            <a:r>
              <a:rPr lang="en-US" sz="2000" b="1" dirty="0"/>
              <a:t>Complex sugars: </a:t>
            </a:r>
            <a:r>
              <a:rPr lang="en-US" sz="2000" dirty="0"/>
              <a:t>prevent adherence of various microbial</a:t>
            </a:r>
            <a:r>
              <a:rPr lang="en-US" sz="2000" baseline="30000" dirty="0"/>
              <a:t> </a:t>
            </a:r>
            <a:r>
              <a:rPr lang="en-US" sz="2000" dirty="0"/>
              <a:t>pathogens </a:t>
            </a:r>
            <a:endParaRPr lang="ar-SA"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5"/>
          <p:cNvSpPr>
            <a:spLocks noGrp="1" noChangeArrowheads="1"/>
          </p:cNvSpPr>
          <p:nvPr>
            <p:ph type="ctrTitle"/>
          </p:nvPr>
        </p:nvSpPr>
        <p:spPr>
          <a:xfrm>
            <a:off x="642938" y="0"/>
            <a:ext cx="7772400" cy="647700"/>
          </a:xfrm>
        </p:spPr>
        <p:txBody>
          <a:bodyPr>
            <a:normAutofit fontScale="90000"/>
          </a:bodyPr>
          <a:lstStyle/>
          <a:p>
            <a:pPr algn="just" eaLnBrk="1" fontAlgn="auto" hangingPunct="1">
              <a:spcAft>
                <a:spcPts val="0"/>
              </a:spcAft>
              <a:defRPr/>
            </a:pPr>
            <a:r>
              <a:rPr lang="en-US" altLang="zh-CN" sz="5400" dirty="0" smtClean="0">
                <a:solidFill>
                  <a:schemeClr val="tx1"/>
                </a:solidFill>
                <a:effectLst/>
                <a:latin typeface="Times New Roman" pitchFamily="18" charset="0"/>
                <a:ea typeface="宋体" charset="-122"/>
                <a:cs typeface="Times New Roman" pitchFamily="18" charset="0"/>
              </a:rPr>
              <a:t> </a:t>
            </a:r>
            <a:r>
              <a:rPr lang="ar-SA" altLang="zh-CN" sz="4000" dirty="0" smtClean="0">
                <a:solidFill>
                  <a:srgbClr val="FF0000"/>
                </a:solidFill>
                <a:effectLst/>
                <a:latin typeface="Times New Roman" pitchFamily="18" charset="0"/>
                <a:ea typeface="宋体" charset="-122"/>
                <a:cs typeface="Times New Roman" pitchFamily="18" charset="0"/>
              </a:rPr>
              <a:t>اللباء (بشائر الحليب) </a:t>
            </a:r>
            <a:r>
              <a:rPr lang="ar-SA" altLang="zh-CN" sz="3200" dirty="0" smtClean="0">
                <a:solidFill>
                  <a:srgbClr val="FF0000"/>
                </a:solidFill>
                <a:effectLst/>
                <a:latin typeface="Times New Roman" pitchFamily="18" charset="0"/>
                <a:ea typeface="宋体" charset="-122"/>
                <a:cs typeface="Times New Roman" pitchFamily="18" charset="0"/>
              </a:rPr>
              <a:t>		</a:t>
            </a:r>
            <a:r>
              <a:rPr lang="en-US" altLang="zh-CN" sz="3200" dirty="0" smtClean="0">
                <a:solidFill>
                  <a:srgbClr val="FF0000"/>
                </a:solidFill>
                <a:effectLst/>
                <a:latin typeface="Times New Roman" pitchFamily="18" charset="0"/>
                <a:ea typeface="宋体" charset="-122"/>
                <a:cs typeface="Times New Roman" pitchFamily="18" charset="0"/>
              </a:rPr>
              <a:t>COLOSTRUM</a:t>
            </a:r>
            <a:endParaRPr lang="en-US" sz="3200" dirty="0" smtClean="0">
              <a:solidFill>
                <a:srgbClr val="FF0000"/>
              </a:solidFill>
              <a:effectLst/>
              <a:latin typeface="Times New Roman" pitchFamily="18" charset="0"/>
              <a:cs typeface="Times New Roman" pitchFamily="18" charset="0"/>
            </a:endParaRPr>
          </a:p>
        </p:txBody>
      </p:sp>
      <p:sp>
        <p:nvSpPr>
          <p:cNvPr id="22534" name="Rectangle 6"/>
          <p:cNvSpPr>
            <a:spLocks noGrp="1" noChangeArrowheads="1"/>
          </p:cNvSpPr>
          <p:nvPr>
            <p:ph type="subTitle" idx="1"/>
          </p:nvPr>
        </p:nvSpPr>
        <p:spPr>
          <a:xfrm>
            <a:off x="1142976" y="428625"/>
            <a:ext cx="8001024" cy="6429375"/>
          </a:xfrm>
        </p:spPr>
        <p:txBody>
          <a:bodyPr>
            <a:noAutofit/>
          </a:bodyPr>
          <a:lstStyle/>
          <a:p>
            <a:pPr marL="381000" indent="-381000" algn="just" eaLnBrk="1" fontAlgn="auto" hangingPunct="1">
              <a:lnSpc>
                <a:spcPct val="80000"/>
              </a:lnSpc>
              <a:spcAft>
                <a:spcPts val="0"/>
              </a:spcAft>
              <a:buClr>
                <a:schemeClr val="tx1">
                  <a:shade val="95000"/>
                </a:schemeClr>
              </a:buClr>
              <a:buFont typeface="Wingdings 2"/>
              <a:buNone/>
              <a:defRPr/>
            </a:pPr>
            <a:endParaRPr lang="en-US" altLang="zh-CN" sz="2000" dirty="0" smtClean="0">
              <a:solidFill>
                <a:schemeClr val="tx1"/>
              </a:solidFill>
              <a:latin typeface="Times New Roman" pitchFamily="18" charset="0"/>
              <a:cs typeface="Times New Roman" pitchFamily="18" charset="0"/>
            </a:endParaRPr>
          </a:p>
          <a:p>
            <a:pPr marL="457200" indent="-457200" algn="l" eaLnBrk="1" fontAlgn="auto" hangingPunct="1">
              <a:spcAft>
                <a:spcPts val="0"/>
              </a:spcAft>
              <a:buClr>
                <a:schemeClr val="tx1">
                  <a:shade val="95000"/>
                </a:schemeClr>
              </a:buClr>
              <a:defRPr/>
            </a:pPr>
            <a:r>
              <a:rPr lang="en-US" altLang="zh-CN" sz="2400" dirty="0" smtClean="0">
                <a:solidFill>
                  <a:schemeClr val="tx1"/>
                </a:solidFill>
                <a:latin typeface="Times New Roman" pitchFamily="18" charset="0"/>
                <a:cs typeface="Times New Roman" pitchFamily="18" charset="0"/>
              </a:rPr>
              <a:t>Bright lemon yellow ; viscous fluid secreted during first 5-7 days. </a:t>
            </a:r>
          </a:p>
          <a:p>
            <a:pPr marL="457200" indent="-457200" algn="l" eaLnBrk="1" fontAlgn="auto" hangingPunct="1">
              <a:spcAft>
                <a:spcPts val="0"/>
              </a:spcAft>
              <a:buClr>
                <a:schemeClr val="tx1">
                  <a:shade val="95000"/>
                </a:schemeClr>
              </a:buClr>
              <a:defRPr/>
            </a:pPr>
            <a:r>
              <a:rPr lang="en-US" altLang="zh-CN" sz="2400" dirty="0" smtClean="0">
                <a:solidFill>
                  <a:schemeClr val="tx1"/>
                </a:solidFill>
                <a:latin typeface="Times New Roman" pitchFamily="18" charset="0"/>
                <a:cs typeface="Times New Roman" pitchFamily="18" charset="0"/>
              </a:rPr>
              <a:t>Compared to mature milk  it is :</a:t>
            </a:r>
          </a:p>
          <a:p>
            <a:pPr marL="514350" indent="-514350" algn="l" eaLnBrk="1" fontAlgn="auto" hangingPunct="1">
              <a:spcAft>
                <a:spcPts val="0"/>
              </a:spcAft>
              <a:buClr>
                <a:schemeClr val="tx1">
                  <a:shade val="95000"/>
                </a:schemeClr>
              </a:buClr>
              <a:defRPr/>
            </a:pPr>
            <a:r>
              <a:rPr lang="en-US" altLang="zh-CN" sz="2400" dirty="0" smtClean="0">
                <a:solidFill>
                  <a:schemeClr val="tx1"/>
                </a:solidFill>
                <a:latin typeface="Times New Roman" pitchFamily="18" charset="0"/>
                <a:cs typeface="Times New Roman" pitchFamily="18" charset="0"/>
              </a:rPr>
              <a:t>1-</a:t>
            </a:r>
            <a:r>
              <a:rPr lang="en-US" altLang="zh-CN" sz="2400" b="1" dirty="0" smtClean="0">
                <a:solidFill>
                  <a:schemeClr val="tx1"/>
                </a:solidFill>
                <a:latin typeface="Times New Roman" pitchFamily="18" charset="0"/>
                <a:cs typeface="Times New Roman" pitchFamily="18" charset="0"/>
              </a:rPr>
              <a:t> Very rich in </a:t>
            </a:r>
            <a:r>
              <a:rPr lang="en-US" altLang="zh-CN" sz="2400" b="1" dirty="0" err="1" smtClean="0">
                <a:solidFill>
                  <a:schemeClr val="tx1"/>
                </a:solidFill>
                <a:latin typeface="Times New Roman" pitchFamily="18" charset="0"/>
                <a:cs typeface="Times New Roman" pitchFamily="18" charset="0"/>
              </a:rPr>
              <a:t>immunoglobulins</a:t>
            </a:r>
            <a:r>
              <a:rPr lang="en-US" altLang="zh-CN" sz="2400" b="1" dirty="0" smtClean="0">
                <a:solidFill>
                  <a:schemeClr val="tx1"/>
                </a:solidFill>
                <a:latin typeface="Times New Roman" pitchFamily="18" charset="0"/>
                <a:cs typeface="Times New Roman" pitchFamily="18" charset="0"/>
              </a:rPr>
              <a:t> especially </a:t>
            </a:r>
            <a:r>
              <a:rPr lang="en-US" altLang="zh-CN" sz="2400" b="1" dirty="0" err="1" smtClean="0">
                <a:solidFill>
                  <a:schemeClr val="tx1"/>
                </a:solidFill>
                <a:latin typeface="Times New Roman" pitchFamily="18" charset="0"/>
                <a:cs typeface="Times New Roman" pitchFamily="18" charset="0"/>
              </a:rPr>
              <a:t>IgA</a:t>
            </a:r>
            <a:r>
              <a:rPr lang="en-US" altLang="zh-CN" sz="2400" b="1" dirty="0" smtClean="0">
                <a:solidFill>
                  <a:schemeClr val="tx1"/>
                </a:solidFill>
                <a:latin typeface="Times New Roman" pitchFamily="18" charset="0"/>
                <a:cs typeface="Times New Roman" pitchFamily="18" charset="0"/>
              </a:rPr>
              <a:t> , leucocytes ( macrophages ,</a:t>
            </a:r>
          </a:p>
          <a:p>
            <a:pPr marL="514350" indent="-514350" algn="l" eaLnBrk="1" fontAlgn="auto" hangingPunct="1">
              <a:spcAft>
                <a:spcPts val="0"/>
              </a:spcAft>
              <a:buClr>
                <a:schemeClr val="tx1">
                  <a:shade val="95000"/>
                </a:schemeClr>
              </a:buClr>
              <a:defRPr/>
            </a:pPr>
            <a:r>
              <a:rPr lang="en-US" altLang="zh-CN" sz="2400" b="1" dirty="0" smtClean="0">
                <a:solidFill>
                  <a:schemeClr val="tx1"/>
                </a:solidFill>
                <a:latin typeface="Times New Roman" pitchFamily="18" charset="0"/>
                <a:cs typeface="Times New Roman" pitchFamily="18" charset="0"/>
              </a:rPr>
              <a:t>     lymphocytes ) and antibacterial ( </a:t>
            </a:r>
            <a:r>
              <a:rPr lang="en-US" altLang="zh-CN" sz="2400" b="1" dirty="0" err="1" smtClean="0">
                <a:solidFill>
                  <a:schemeClr val="tx1"/>
                </a:solidFill>
                <a:latin typeface="Times New Roman" pitchFamily="18" charset="0"/>
                <a:cs typeface="Times New Roman" pitchFamily="18" charset="0"/>
              </a:rPr>
              <a:t>lactofissin</a:t>
            </a:r>
            <a:r>
              <a:rPr lang="en-US" altLang="zh-CN" sz="2400" b="1" dirty="0" smtClean="0">
                <a:solidFill>
                  <a:schemeClr val="tx1"/>
                </a:solidFill>
                <a:latin typeface="Times New Roman" pitchFamily="18" charset="0"/>
                <a:cs typeface="Times New Roman" pitchFamily="18" charset="0"/>
              </a:rPr>
              <a:t> , </a:t>
            </a:r>
            <a:r>
              <a:rPr lang="en-US" altLang="zh-CN" sz="2400" b="1" dirty="0" err="1" smtClean="0">
                <a:solidFill>
                  <a:schemeClr val="tx1"/>
                </a:solidFill>
                <a:latin typeface="Times New Roman" pitchFamily="18" charset="0"/>
                <a:cs typeface="Times New Roman" pitchFamily="18" charset="0"/>
              </a:rPr>
              <a:t>lactofirrin</a:t>
            </a:r>
            <a:r>
              <a:rPr lang="en-US" altLang="zh-CN" sz="2400" b="1" dirty="0" smtClean="0">
                <a:solidFill>
                  <a:schemeClr val="tx1"/>
                </a:solidFill>
                <a:latin typeface="Times New Roman" pitchFamily="18" charset="0"/>
                <a:cs typeface="Times New Roman" pitchFamily="18" charset="0"/>
              </a:rPr>
              <a:t> )</a:t>
            </a:r>
          </a:p>
          <a:p>
            <a:pPr marL="514350" indent="-514350" algn="l" eaLnBrk="1" fontAlgn="auto" hangingPunct="1">
              <a:spcAft>
                <a:spcPts val="0"/>
              </a:spcAft>
              <a:buClr>
                <a:schemeClr val="tx1">
                  <a:shade val="95000"/>
                </a:schemeClr>
              </a:buClr>
              <a:defRPr/>
            </a:pPr>
            <a:r>
              <a:rPr lang="en-US" altLang="zh-CN" sz="2400" dirty="0" smtClean="0">
                <a:solidFill>
                  <a:schemeClr val="tx1"/>
                </a:solidFill>
                <a:latin typeface="Times New Roman" pitchFamily="18" charset="0"/>
                <a:cs typeface="Times New Roman" pitchFamily="18" charset="0"/>
              </a:rPr>
              <a:t> 2- </a:t>
            </a:r>
            <a:r>
              <a:rPr lang="en-US" sz="2400" dirty="0" err="1" smtClean="0">
                <a:solidFill>
                  <a:schemeClr val="tx1"/>
                </a:solidFill>
                <a:latin typeface="Times New Roman" pitchFamily="18" charset="0"/>
                <a:cs typeface="Times New Roman" pitchFamily="18" charset="0"/>
              </a:rPr>
              <a:t>Colostrum</a:t>
            </a:r>
            <a:r>
              <a:rPr lang="en-US" sz="2400" dirty="0" smtClean="0">
                <a:solidFill>
                  <a:schemeClr val="tx1"/>
                </a:solidFill>
                <a:latin typeface="Times New Roman" pitchFamily="18" charset="0"/>
                <a:cs typeface="Times New Roman" pitchFamily="18" charset="0"/>
              </a:rPr>
              <a:t> contains </a:t>
            </a:r>
            <a:r>
              <a:rPr lang="en-US" sz="2400" b="1" dirty="0" smtClean="0">
                <a:solidFill>
                  <a:schemeClr val="tx1"/>
                </a:solidFill>
                <a:latin typeface="Times New Roman" pitchFamily="18" charset="0"/>
                <a:cs typeface="Times New Roman" pitchFamily="18" charset="0"/>
              </a:rPr>
              <a:t>approximately 5 million cells per </a:t>
            </a:r>
            <a:r>
              <a:rPr lang="en-US" sz="2400" b="1" dirty="0" err="1" smtClean="0">
                <a:solidFill>
                  <a:schemeClr val="tx1"/>
                </a:solidFill>
                <a:latin typeface="Times New Roman" pitchFamily="18" charset="0"/>
                <a:cs typeface="Times New Roman" pitchFamily="18" charset="0"/>
              </a:rPr>
              <a:t>mL</a:t>
            </a:r>
            <a:r>
              <a:rPr lang="en-US" sz="2400" b="1" dirty="0" smtClean="0">
                <a:solidFill>
                  <a:schemeClr val="tx1"/>
                </a:solidFill>
                <a:latin typeface="Times New Roman" pitchFamily="18" charset="0"/>
                <a:cs typeface="Times New Roman" pitchFamily="18" charset="0"/>
              </a:rPr>
              <a:t>, an amount</a:t>
            </a:r>
          </a:p>
          <a:p>
            <a:pPr marL="514350" indent="-514350" algn="l" eaLnBrk="1" fontAlgn="auto" hangingPunct="1">
              <a:spcAft>
                <a:spcPts val="0"/>
              </a:spcAft>
              <a:buClr>
                <a:schemeClr val="tx1">
                  <a:shade val="95000"/>
                </a:schemeClr>
              </a:buClr>
              <a:defRPr/>
            </a:pPr>
            <a:r>
              <a:rPr lang="en-US" sz="2400" b="1" dirty="0" smtClean="0">
                <a:solidFill>
                  <a:schemeClr val="tx1"/>
                </a:solidFill>
                <a:latin typeface="Times New Roman" pitchFamily="18" charset="0"/>
                <a:cs typeface="Times New Roman" pitchFamily="18" charset="0"/>
              </a:rPr>
              <a:t>     that decreases tenfold in mature milk. </a:t>
            </a:r>
            <a:endParaRPr lang="ar-IQ" altLang="zh-CN" sz="2400" b="1" dirty="0" smtClean="0">
              <a:solidFill>
                <a:schemeClr val="tx1"/>
              </a:solidFill>
              <a:latin typeface="Times New Roman" pitchFamily="18" charset="0"/>
              <a:cs typeface="Times New Roman" pitchFamily="18" charset="0"/>
            </a:endParaRPr>
          </a:p>
          <a:p>
            <a:pPr marL="514350" indent="-514350" algn="l" eaLnBrk="1" fontAlgn="auto" hangingPunct="1">
              <a:spcAft>
                <a:spcPts val="0"/>
              </a:spcAft>
              <a:buClr>
                <a:schemeClr val="tx1">
                  <a:shade val="95000"/>
                </a:schemeClr>
              </a:buClr>
              <a:defRPr/>
            </a:pPr>
            <a:r>
              <a:rPr lang="en-US" altLang="zh-CN" sz="2400" dirty="0" smtClean="0">
                <a:solidFill>
                  <a:schemeClr val="tx1"/>
                </a:solidFill>
                <a:latin typeface="Times New Roman" pitchFamily="18" charset="0"/>
                <a:cs typeface="Times New Roman" pitchFamily="18" charset="0"/>
              </a:rPr>
              <a:t>3- Rich in cholesterol , Na , K , </a:t>
            </a:r>
            <a:r>
              <a:rPr lang="en-US" altLang="zh-CN" sz="2400" dirty="0" err="1" smtClean="0">
                <a:solidFill>
                  <a:schemeClr val="tx1"/>
                </a:solidFill>
                <a:latin typeface="Times New Roman" pitchFamily="18" charset="0"/>
                <a:cs typeface="Times New Roman" pitchFamily="18" charset="0"/>
              </a:rPr>
              <a:t>Cl</a:t>
            </a:r>
            <a:r>
              <a:rPr lang="en-US" altLang="zh-CN" sz="2400" dirty="0" smtClean="0">
                <a:solidFill>
                  <a:schemeClr val="tx1"/>
                </a:solidFill>
                <a:latin typeface="Times New Roman" pitchFamily="18" charset="0"/>
                <a:cs typeface="Times New Roman" pitchFamily="18" charset="0"/>
              </a:rPr>
              <a:t> , Zinc , Copper , and in </a:t>
            </a:r>
            <a:r>
              <a:rPr lang="en-US" altLang="zh-CN" sz="2400" dirty="0" err="1" smtClean="0">
                <a:solidFill>
                  <a:schemeClr val="tx1"/>
                </a:solidFill>
                <a:latin typeface="Times New Roman" pitchFamily="18" charset="0"/>
                <a:cs typeface="Times New Roman" pitchFamily="18" charset="0"/>
              </a:rPr>
              <a:t>Vit.A</a:t>
            </a:r>
            <a:r>
              <a:rPr lang="en-US" altLang="zh-CN" sz="2400" dirty="0" smtClean="0">
                <a:solidFill>
                  <a:schemeClr val="tx1"/>
                </a:solidFill>
                <a:latin typeface="Times New Roman" pitchFamily="18" charset="0"/>
                <a:cs typeface="Times New Roman" pitchFamily="18" charset="0"/>
              </a:rPr>
              <a:t> than mature milk.</a:t>
            </a:r>
          </a:p>
          <a:p>
            <a:pPr marL="514350" indent="-514350" algn="l" eaLnBrk="1" fontAlgn="auto" hangingPunct="1">
              <a:spcAft>
                <a:spcPts val="0"/>
              </a:spcAft>
              <a:buClr>
                <a:schemeClr val="tx1">
                  <a:shade val="95000"/>
                </a:schemeClr>
              </a:buClr>
              <a:defRPr/>
            </a:pPr>
            <a:r>
              <a:rPr lang="en-US" altLang="zh-CN" sz="2400" dirty="0" smtClean="0">
                <a:solidFill>
                  <a:schemeClr val="tx1"/>
                </a:solidFill>
                <a:latin typeface="Times New Roman" pitchFamily="18" charset="0"/>
                <a:cs typeface="Times New Roman" pitchFamily="18" charset="0"/>
              </a:rPr>
              <a:t> 4- More rich in protein (2.3gm/dl) but less CHO or fat.</a:t>
            </a:r>
          </a:p>
          <a:p>
            <a:pPr marL="514350" indent="-514350" algn="l" eaLnBrk="1" fontAlgn="auto" hangingPunct="1">
              <a:spcAft>
                <a:spcPts val="0"/>
              </a:spcAft>
              <a:buClr>
                <a:schemeClr val="tx1">
                  <a:shade val="95000"/>
                </a:schemeClr>
              </a:buClr>
              <a:defRPr/>
            </a:pPr>
            <a:r>
              <a:rPr lang="en-US" altLang="zh-CN" sz="2400" dirty="0" smtClean="0">
                <a:solidFill>
                  <a:schemeClr val="tx1"/>
                </a:solidFill>
                <a:latin typeface="Times New Roman" pitchFamily="18" charset="0"/>
                <a:cs typeface="Times New Roman" pitchFamily="18" charset="0"/>
              </a:rPr>
              <a:t> 5- Laxative effect by enhancing GIT motility. </a:t>
            </a:r>
          </a:p>
          <a:p>
            <a:pPr marL="514350" indent="-514350" algn="l" eaLnBrk="1" fontAlgn="auto" hangingPunct="1">
              <a:lnSpc>
                <a:spcPct val="80000"/>
              </a:lnSpc>
              <a:spcAft>
                <a:spcPts val="0"/>
              </a:spcAft>
              <a:buClr>
                <a:schemeClr val="tx1">
                  <a:shade val="95000"/>
                </a:schemeClr>
              </a:buClr>
              <a:defRPr/>
            </a:pPr>
            <a:endParaRPr lang="en-US" altLang="zh-CN" sz="2000" dirty="0" smtClean="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ubtitle 2"/>
          <p:cNvSpPr>
            <a:spLocks noGrp="1"/>
          </p:cNvSpPr>
          <p:nvPr>
            <p:ph type="subTitle" idx="1"/>
          </p:nvPr>
        </p:nvSpPr>
        <p:spPr>
          <a:xfrm>
            <a:off x="1071563" y="1428736"/>
            <a:ext cx="8072437" cy="5143500"/>
          </a:xfrm>
        </p:spPr>
        <p:txBody>
          <a:bodyPr/>
          <a:lstStyle/>
          <a:p>
            <a:pPr algn="l"/>
            <a:r>
              <a:rPr lang="en-US" sz="2400" dirty="0" smtClean="0">
                <a:solidFill>
                  <a:schemeClr val="tx1"/>
                </a:solidFill>
              </a:rPr>
              <a:t>Most of these leukocytes are macrophages and </a:t>
            </a:r>
            <a:r>
              <a:rPr lang="en-US" sz="2400" dirty="0" err="1" smtClean="0">
                <a:solidFill>
                  <a:schemeClr val="tx1"/>
                </a:solidFill>
              </a:rPr>
              <a:t>neutrophils</a:t>
            </a:r>
            <a:r>
              <a:rPr lang="en-US" sz="2400" dirty="0" smtClean="0">
                <a:solidFill>
                  <a:schemeClr val="tx1"/>
                </a:solidFill>
              </a:rPr>
              <a:t>, which </a:t>
            </a:r>
            <a:r>
              <a:rPr lang="en-US" sz="2400" dirty="0" err="1" smtClean="0">
                <a:solidFill>
                  <a:schemeClr val="tx1"/>
                </a:solidFill>
              </a:rPr>
              <a:t>phagocytose</a:t>
            </a:r>
            <a:r>
              <a:rPr lang="en-US" sz="2400" dirty="0" smtClean="0">
                <a:solidFill>
                  <a:schemeClr val="tx1"/>
                </a:solidFill>
              </a:rPr>
              <a:t> microbial pathogens. </a:t>
            </a:r>
          </a:p>
          <a:p>
            <a:pPr algn="l"/>
            <a:r>
              <a:rPr lang="en-US" sz="2400" dirty="0" smtClean="0">
                <a:solidFill>
                  <a:schemeClr val="tx1"/>
                </a:solidFill>
              </a:rPr>
              <a:t>Lymphocytes, including T cells, natural killer cells, and antibody-producing B cells, make up 10% of the leukocytes in human breast milk.</a:t>
            </a:r>
          </a:p>
          <a:p>
            <a:pPr algn="l"/>
            <a:endParaRPr lang="en-US" sz="2400" dirty="0" smtClean="0">
              <a:solidFill>
                <a:schemeClr val="tx1"/>
              </a:solidFill>
            </a:endParaRPr>
          </a:p>
          <a:p>
            <a:pPr algn="l"/>
            <a:r>
              <a:rPr lang="en-US" sz="2400" dirty="0" smtClean="0">
                <a:solidFill>
                  <a:schemeClr val="tx1"/>
                </a:solidFill>
              </a:rPr>
              <a:t> </a:t>
            </a:r>
            <a:r>
              <a:rPr lang="en-US" sz="2400" b="1" dirty="0" smtClean="0">
                <a:solidFill>
                  <a:srgbClr val="FF0000"/>
                </a:solidFill>
              </a:rPr>
              <a:t>There is evidence to suggest that these cells survive passage through the infant’s gastrointestinal system where they are absorbed and influence the infant’s  immune response</a:t>
            </a:r>
          </a:p>
          <a:p>
            <a:pPr algn="l"/>
            <a:endParaRPr lang="ar-SA" sz="2400" dirty="0" smtClean="0">
              <a:solidFill>
                <a:schemeClr val="tx1"/>
              </a:solidFill>
            </a:endParaRPr>
          </a:p>
        </p:txBody>
      </p:sp>
      <p:sp>
        <p:nvSpPr>
          <p:cNvPr id="38915" name="Rectangle 3"/>
          <p:cNvSpPr>
            <a:spLocks noChangeArrowheads="1"/>
          </p:cNvSpPr>
          <p:nvPr/>
        </p:nvSpPr>
        <p:spPr bwMode="auto">
          <a:xfrm>
            <a:off x="3357563" y="5643563"/>
            <a:ext cx="4527550" cy="369887"/>
          </a:xfrm>
          <a:prstGeom prst="rect">
            <a:avLst/>
          </a:prstGeom>
          <a:noFill/>
          <a:ln w="9525">
            <a:noFill/>
            <a:miter lim="800000"/>
            <a:headEnd/>
            <a:tailEnd/>
          </a:ln>
        </p:spPr>
        <p:txBody>
          <a:bodyPr wrap="none">
            <a:spAutoFit/>
          </a:bodyPr>
          <a:lstStyle/>
          <a:p>
            <a:pPr algn="l" rtl="0"/>
            <a:r>
              <a:rPr lang="en-US" i="1">
                <a:solidFill>
                  <a:schemeClr val="bg1"/>
                </a:solidFill>
              </a:rPr>
              <a:t>J Am Osteopath Assoc. 2006;106:203–207</a:t>
            </a:r>
          </a:p>
        </p:txBody>
      </p:sp>
      <p:sp>
        <p:nvSpPr>
          <p:cNvPr id="38916" name="Rectangle 4"/>
          <p:cNvSpPr>
            <a:spLocks noChangeArrowheads="1"/>
          </p:cNvSpPr>
          <p:nvPr/>
        </p:nvSpPr>
        <p:spPr bwMode="auto">
          <a:xfrm>
            <a:off x="1000100" y="214313"/>
            <a:ext cx="8143900" cy="923330"/>
          </a:xfrm>
          <a:prstGeom prst="rect">
            <a:avLst/>
          </a:prstGeom>
          <a:noFill/>
          <a:ln w="9525">
            <a:noFill/>
            <a:miter lim="800000"/>
            <a:headEnd/>
            <a:tailEnd/>
          </a:ln>
        </p:spPr>
        <p:txBody>
          <a:bodyPr wrap="square">
            <a:spAutoFit/>
          </a:bodyPr>
          <a:lstStyle/>
          <a:p>
            <a:pPr algn="ctr"/>
            <a:r>
              <a:rPr lang="en-US" altLang="zh-CN" sz="5400" dirty="0" smtClean="0">
                <a:solidFill>
                  <a:schemeClr val="tx1"/>
                </a:solidFill>
                <a:effectLst/>
                <a:latin typeface="Times New Roman" pitchFamily="18" charset="0"/>
                <a:ea typeface="宋体" charset="-122"/>
                <a:cs typeface="Times New Roman" pitchFamily="18" charset="0"/>
              </a:rPr>
              <a:t> </a:t>
            </a:r>
            <a:r>
              <a:rPr lang="ar-SA" altLang="zh-CN" sz="4000" dirty="0" smtClean="0">
                <a:solidFill>
                  <a:srgbClr val="FF0000"/>
                </a:solidFill>
                <a:effectLst/>
                <a:latin typeface="Times New Roman" pitchFamily="18" charset="0"/>
                <a:ea typeface="宋体" charset="-122"/>
                <a:cs typeface="Times New Roman" pitchFamily="18" charset="0"/>
              </a:rPr>
              <a:t>اللباء (بشائر الحليب) </a:t>
            </a:r>
            <a:r>
              <a:rPr lang="ar-SA" altLang="zh-CN" sz="3200" dirty="0" smtClean="0">
                <a:solidFill>
                  <a:srgbClr val="FF0000"/>
                </a:solidFill>
                <a:effectLst/>
                <a:latin typeface="Times New Roman" pitchFamily="18" charset="0"/>
                <a:ea typeface="宋体" charset="-122"/>
                <a:cs typeface="Times New Roman" pitchFamily="18" charset="0"/>
              </a:rPr>
              <a:t>		</a:t>
            </a:r>
            <a:r>
              <a:rPr lang="en-US" altLang="zh-CN" sz="3200" dirty="0" smtClean="0">
                <a:solidFill>
                  <a:srgbClr val="FF0000"/>
                </a:solidFill>
                <a:effectLst/>
                <a:latin typeface="Times New Roman" pitchFamily="18" charset="0"/>
                <a:ea typeface="宋体" charset="-122"/>
                <a:cs typeface="Times New Roman" pitchFamily="18" charset="0"/>
              </a:rPr>
              <a:t>COLOSTRUM</a:t>
            </a:r>
            <a:endParaRPr lang="ar-SA" sz="4000" b="1" dirty="0">
              <a:ea typeface="SimSun" pitchFamily="2" charset="-122"/>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lgn="r" fontAlgn="auto">
              <a:spcAft>
                <a:spcPts val="0"/>
              </a:spcAft>
              <a:defRPr/>
            </a:pPr>
            <a:r>
              <a:rPr lang="ar-AE" b="1" smtClean="0">
                <a:solidFill>
                  <a:schemeClr val="folHlink"/>
                </a:solidFill>
              </a:rPr>
              <a:t>الرضاعة الوقائية</a:t>
            </a:r>
            <a:endParaRPr lang="en-GB" b="1" smtClean="0">
              <a:solidFill>
                <a:schemeClr val="folHlink"/>
              </a:solidFill>
            </a:endParaRPr>
          </a:p>
        </p:txBody>
      </p:sp>
      <p:sp>
        <p:nvSpPr>
          <p:cNvPr id="40963" name="Rectangle 3"/>
          <p:cNvSpPr>
            <a:spLocks noGrp="1" noChangeArrowheads="1"/>
          </p:cNvSpPr>
          <p:nvPr>
            <p:ph idx="1"/>
          </p:nvPr>
        </p:nvSpPr>
        <p:spPr>
          <a:xfrm>
            <a:off x="428596" y="1285860"/>
            <a:ext cx="8229600" cy="4595812"/>
          </a:xfrm>
        </p:spPr>
        <p:txBody>
          <a:bodyPr>
            <a:normAutofit fontScale="92500" lnSpcReduction="20000"/>
          </a:bodyPr>
          <a:lstStyle/>
          <a:p>
            <a:pPr marL="609600" indent="-609600" fontAlgn="auto">
              <a:spcAft>
                <a:spcPts val="0"/>
              </a:spcAft>
              <a:buSzPct val="120000"/>
              <a:buFontTx/>
              <a:buChar char="•"/>
              <a:defRPr/>
            </a:pPr>
            <a:r>
              <a:rPr lang="ar-AE" sz="4300" dirty="0" smtClean="0">
                <a:solidFill>
                  <a:srgbClr val="FF0000"/>
                </a:solidFill>
              </a:rPr>
              <a:t>أهم فوائد الرضاعة </a:t>
            </a:r>
            <a:r>
              <a:rPr lang="ar-AE" sz="4300" dirty="0" err="1" smtClean="0">
                <a:solidFill>
                  <a:srgbClr val="FF0000"/>
                </a:solidFill>
              </a:rPr>
              <a:t>الامومية</a:t>
            </a:r>
            <a:r>
              <a:rPr lang="ar-AE" sz="4300" dirty="0" smtClean="0">
                <a:solidFill>
                  <a:srgbClr val="FF0000"/>
                </a:solidFill>
              </a:rPr>
              <a:t> بالنسبة للطفل</a:t>
            </a:r>
          </a:p>
          <a:p>
            <a:pPr marL="609600" indent="-609600" fontAlgn="auto">
              <a:spcAft>
                <a:spcPts val="0"/>
              </a:spcAft>
              <a:buClr>
                <a:schemeClr val="tx1"/>
              </a:buClr>
              <a:buFont typeface="Wingdings" pitchFamily="2" charset="2"/>
              <a:buAutoNum type="arabicPeriod"/>
              <a:defRPr/>
            </a:pPr>
            <a:r>
              <a:rPr lang="ar-AE" sz="2800" b="1" dirty="0" smtClean="0">
                <a:solidFill>
                  <a:srgbClr val="FF0000"/>
                </a:solidFill>
              </a:rPr>
              <a:t>معقم</a:t>
            </a:r>
            <a:r>
              <a:rPr lang="ar-AE" sz="2800" dirty="0" smtClean="0"/>
              <a:t>- خالي من الجراثيم </a:t>
            </a:r>
          </a:p>
          <a:p>
            <a:pPr marL="609600" indent="-609600" fontAlgn="auto">
              <a:spcAft>
                <a:spcPts val="0"/>
              </a:spcAft>
              <a:buClr>
                <a:schemeClr val="tx1"/>
              </a:buClr>
              <a:buFont typeface="Wingdings" pitchFamily="2" charset="2"/>
              <a:buAutoNum type="arabicPeriod"/>
              <a:defRPr/>
            </a:pPr>
            <a:r>
              <a:rPr lang="ar-SA" sz="2800" b="1" dirty="0" smtClean="0">
                <a:solidFill>
                  <a:srgbClr val="FF0000"/>
                </a:solidFill>
              </a:rPr>
              <a:t>متماثل</a:t>
            </a:r>
            <a:r>
              <a:rPr lang="ar-AE" sz="2800" dirty="0" smtClean="0"/>
              <a:t>- </a:t>
            </a:r>
            <a:r>
              <a:rPr lang="ar-SA" sz="2800" dirty="0" smtClean="0"/>
              <a:t>دافئ </a:t>
            </a:r>
            <a:r>
              <a:rPr lang="ar-AE" sz="2800" dirty="0" smtClean="0"/>
              <a:t>بنفس حرارة الجسم (37 درجة مئوية)</a:t>
            </a:r>
            <a:endParaRPr lang="ar-SA" sz="2800" dirty="0" smtClean="0"/>
          </a:p>
          <a:p>
            <a:pPr marL="609600" indent="-609600" fontAlgn="auto">
              <a:spcAft>
                <a:spcPts val="0"/>
              </a:spcAft>
              <a:buClr>
                <a:schemeClr val="tx1"/>
              </a:buClr>
              <a:buFont typeface="Wingdings" pitchFamily="2" charset="2"/>
              <a:buAutoNum type="arabicPeriod"/>
              <a:defRPr/>
            </a:pPr>
            <a:r>
              <a:rPr lang="ar-SA" sz="2800" b="1" dirty="0" smtClean="0">
                <a:solidFill>
                  <a:srgbClr val="FF0000"/>
                </a:solidFill>
              </a:rPr>
              <a:t>موفر</a:t>
            </a:r>
            <a:r>
              <a:rPr lang="ar-SA" sz="2800" dirty="0" smtClean="0"/>
              <a:t> - إقتصادي</a:t>
            </a:r>
            <a:endParaRPr lang="ar-AE" sz="2800" dirty="0" smtClean="0"/>
          </a:p>
          <a:p>
            <a:pPr marL="609600" indent="-609600" fontAlgn="auto">
              <a:spcAft>
                <a:spcPts val="0"/>
              </a:spcAft>
              <a:buClr>
                <a:schemeClr val="tx1"/>
              </a:buClr>
              <a:buFont typeface="Wingdings" pitchFamily="2" charset="2"/>
              <a:buAutoNum type="arabicPeriod"/>
              <a:defRPr/>
            </a:pPr>
            <a:r>
              <a:rPr lang="ar-AE" sz="2800" b="1" dirty="0" smtClean="0">
                <a:solidFill>
                  <a:srgbClr val="FF0000"/>
                </a:solidFill>
              </a:rPr>
              <a:t>متكامل</a:t>
            </a:r>
            <a:r>
              <a:rPr lang="ar-AE" sz="2800" dirty="0" smtClean="0"/>
              <a:t>- يحتوي على كافة العناصر الغذائية المطلوبة</a:t>
            </a:r>
            <a:r>
              <a:rPr lang="ar-SA" sz="2800" dirty="0" smtClean="0"/>
              <a:t>، خاصة لخلايا القشرة الدماغية والجهاز العصبي</a:t>
            </a:r>
          </a:p>
          <a:p>
            <a:pPr marL="609600" indent="-609600" fontAlgn="auto">
              <a:spcAft>
                <a:spcPts val="0"/>
              </a:spcAft>
              <a:buClr>
                <a:schemeClr val="tx1"/>
              </a:buClr>
              <a:buFont typeface="Wingdings" pitchFamily="2" charset="2"/>
              <a:buAutoNum type="arabicPeriod"/>
              <a:defRPr/>
            </a:pPr>
            <a:r>
              <a:rPr lang="ar-SA" sz="2800" b="1" dirty="0" smtClean="0">
                <a:solidFill>
                  <a:srgbClr val="FF0000"/>
                </a:solidFill>
              </a:rPr>
              <a:t>متناسق</a:t>
            </a:r>
            <a:r>
              <a:rPr lang="ar-SA" sz="2800" dirty="0" smtClean="0"/>
              <a:t> - </a:t>
            </a:r>
            <a:r>
              <a:rPr lang="ar-AE" sz="2800" dirty="0" smtClean="0"/>
              <a:t>وبالنسب التي يحتاجها الطفل الرضيع</a:t>
            </a:r>
          </a:p>
          <a:p>
            <a:pPr marL="609600" indent="-609600" fontAlgn="auto">
              <a:spcAft>
                <a:spcPts val="0"/>
              </a:spcAft>
              <a:buClr>
                <a:schemeClr val="tx1"/>
              </a:buClr>
              <a:buFont typeface="Wingdings" pitchFamily="2" charset="2"/>
              <a:buAutoNum type="arabicPeriod"/>
              <a:defRPr/>
            </a:pPr>
            <a:r>
              <a:rPr lang="ar-AE" sz="2800" b="1" dirty="0" smtClean="0">
                <a:solidFill>
                  <a:srgbClr val="FF0000"/>
                </a:solidFill>
              </a:rPr>
              <a:t>متغير</a:t>
            </a:r>
            <a:r>
              <a:rPr lang="ar-AE" sz="2800" dirty="0" smtClean="0"/>
              <a:t>- يتناغم حسب عمر ووزن الطفل وحاجته</a:t>
            </a:r>
          </a:p>
          <a:p>
            <a:pPr marL="609600" indent="-609600" fontAlgn="auto">
              <a:spcAft>
                <a:spcPts val="0"/>
              </a:spcAft>
              <a:buClr>
                <a:schemeClr val="tx1"/>
              </a:buClr>
              <a:buFont typeface="Wingdings" pitchFamily="2" charset="2"/>
              <a:buAutoNum type="arabicPeriod"/>
              <a:defRPr/>
            </a:pPr>
            <a:r>
              <a:rPr lang="ar-AE" sz="2800" b="1" dirty="0" smtClean="0">
                <a:solidFill>
                  <a:srgbClr val="FF0000"/>
                </a:solidFill>
              </a:rPr>
              <a:t>مقاوم</a:t>
            </a:r>
            <a:r>
              <a:rPr lang="ar-AE" sz="2800" dirty="0" smtClean="0"/>
              <a:t>- يحتوي على كافة العوامل المناعية</a:t>
            </a:r>
          </a:p>
          <a:p>
            <a:pPr marL="609600" indent="-609600" fontAlgn="auto">
              <a:spcAft>
                <a:spcPts val="0"/>
              </a:spcAft>
              <a:buClr>
                <a:schemeClr val="tx1"/>
              </a:buClr>
              <a:buFont typeface="Wingdings" pitchFamily="2" charset="2"/>
              <a:buAutoNum type="arabicPeriod"/>
              <a:defRPr/>
            </a:pPr>
            <a:r>
              <a:rPr lang="ar-AE" sz="2800" b="1" dirty="0" smtClean="0">
                <a:solidFill>
                  <a:srgbClr val="FF0000"/>
                </a:solidFill>
              </a:rPr>
              <a:t>مطمئن</a:t>
            </a:r>
            <a:r>
              <a:rPr lang="ar-AE" sz="2800" dirty="0" smtClean="0"/>
              <a:t>- يشعر الطفل بالاطمئنان والراحة النفسية</a:t>
            </a:r>
            <a:endParaRPr lang="ar-SA" sz="2800" dirty="0" smtClean="0"/>
          </a:p>
          <a:p>
            <a:pPr marL="609600" indent="-609600" fontAlgn="auto">
              <a:spcAft>
                <a:spcPts val="0"/>
              </a:spcAft>
              <a:buClr>
                <a:schemeClr val="tx1"/>
              </a:buClr>
              <a:buFont typeface="Wingdings" pitchFamily="2" charset="2"/>
              <a:buAutoNum type="arabicPeriod"/>
              <a:defRPr/>
            </a:pPr>
            <a:r>
              <a:rPr lang="ar-SA" sz="2800" b="1" dirty="0" smtClean="0">
                <a:solidFill>
                  <a:srgbClr val="FF0000"/>
                </a:solidFill>
              </a:rPr>
              <a:t>مطور</a:t>
            </a:r>
            <a:r>
              <a:rPr lang="ar-SA" sz="2800" dirty="0" smtClean="0"/>
              <a:t>- يحتوي على الخلايا الجذعية (</a:t>
            </a:r>
            <a:r>
              <a:rPr lang="en-US" sz="2800" dirty="0" smtClean="0"/>
              <a:t>(Stem cells</a:t>
            </a:r>
            <a:r>
              <a:rPr lang="ar-SA" sz="2800" dirty="0" smtClean="0"/>
              <a:t> </a:t>
            </a:r>
            <a:endParaRPr lang="en-US" sz="28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611188" y="858838"/>
            <a:ext cx="7908925" cy="4776787"/>
          </a:xfrm>
          <a:prstGeom prst="rect">
            <a:avLst/>
          </a:prstGeom>
          <a:noFill/>
          <a:ln w="9525">
            <a:noFill/>
            <a:miter lim="800000"/>
            <a:headEnd/>
            <a:tailEnd/>
          </a:ln>
        </p:spPr>
        <p:txBody>
          <a:bodyPr lIns="0" tIns="158700" rIns="0" bIns="0" anchor="ctr">
            <a:spAutoFit/>
          </a:bodyPr>
          <a:lstStyle/>
          <a:p>
            <a:pPr algn="l" rtl="0"/>
            <a:r>
              <a:rPr lang="en-US" b="1"/>
              <a:t> </a:t>
            </a:r>
            <a:r>
              <a:rPr lang="en-US" sz="2400"/>
              <a:t>J Hum Lact. 2006 Aug;22(3):270-1.</a:t>
            </a:r>
            <a:r>
              <a:rPr lang="en-US"/>
              <a:t> </a:t>
            </a:r>
            <a:endParaRPr lang="en-US" sz="3200">
              <a:latin typeface="Arial" pitchFamily="34" charset="0"/>
            </a:endParaRPr>
          </a:p>
          <a:p>
            <a:pPr lvl="1" algn="l" rtl="0" eaLnBrk="0" hangingPunct="0"/>
            <a:endParaRPr lang="en-US" sz="2400" b="1">
              <a:solidFill>
                <a:srgbClr val="336699"/>
              </a:solidFill>
              <a:latin typeface="Arial" pitchFamily="34" charset="0"/>
            </a:endParaRPr>
          </a:p>
          <a:p>
            <a:pPr lvl="1" algn="l" rtl="0" eaLnBrk="0" hangingPunct="0"/>
            <a:r>
              <a:rPr lang="en-US" sz="4000" b="1">
                <a:latin typeface="Arial" pitchFamily="34" charset="0"/>
              </a:rPr>
              <a:t>Breast milk: an unappreciated source of stem cells</a:t>
            </a:r>
            <a:r>
              <a:rPr lang="en-US" sz="2400" b="1">
                <a:latin typeface="Arial" pitchFamily="34" charset="0"/>
              </a:rPr>
              <a:t>.</a:t>
            </a:r>
          </a:p>
          <a:p>
            <a:pPr lvl="2" algn="l" rtl="0" eaLnBrk="0" hangingPunct="0">
              <a:buFontTx/>
              <a:buChar char="•"/>
            </a:pPr>
            <a:r>
              <a:rPr lang="en-US" sz="2800" b="1">
                <a:hlinkClick r:id="rId3" tooltip="Click to search for citations by this author."/>
              </a:rPr>
              <a:t>McGregor JA</a:t>
            </a:r>
            <a:r>
              <a:rPr lang="en-US" sz="2800">
                <a:latin typeface="Arial" pitchFamily="34" charset="0"/>
              </a:rPr>
              <a:t>, </a:t>
            </a:r>
          </a:p>
          <a:p>
            <a:pPr lvl="2" algn="l" rtl="0" eaLnBrk="0" hangingPunct="0">
              <a:buFontTx/>
              <a:buChar char="•"/>
            </a:pPr>
            <a:r>
              <a:rPr lang="en-US" sz="2800" b="1">
                <a:latin typeface="Arial" pitchFamily="34" charset="0"/>
                <a:hlinkClick r:id="rId4" tooltip="Click to search for citations by this author."/>
              </a:rPr>
              <a:t>Rogo LJ</a:t>
            </a:r>
            <a:r>
              <a:rPr lang="en-US" sz="2800">
                <a:latin typeface="Arial" pitchFamily="34" charset="0"/>
              </a:rPr>
              <a:t>. </a:t>
            </a:r>
          </a:p>
          <a:p>
            <a:pPr lvl="2" algn="l" rtl="0" eaLnBrk="0" hangingPunct="0"/>
            <a:endParaRPr lang="en-US" sz="3200">
              <a:latin typeface="Arial" pitchFamily="34" charset="0"/>
            </a:endParaRPr>
          </a:p>
          <a:p>
            <a:pPr lvl="1" algn="l" rtl="0" eaLnBrk="0" hangingPunct="0"/>
            <a:r>
              <a:rPr lang="en-US" sz="2000">
                <a:latin typeface="Arial" pitchFamily="34" charset="0"/>
              </a:rPr>
              <a:t>Columbia University School of Medicine.</a:t>
            </a:r>
            <a:endParaRPr lang="en-US" sz="2800">
              <a:latin typeface="Arial" pitchFamily="34" charset="0"/>
            </a:endParaRPr>
          </a:p>
          <a:p>
            <a:pPr lvl="1" algn="l" rtl="0" eaLnBrk="0" hangingPunct="0"/>
            <a:r>
              <a:rPr lang="en-US" sz="2400">
                <a:latin typeface="Arial" pitchFamily="34" charset="0"/>
              </a:rPr>
              <a:t>PMID: 16885486 [PubMed - indexed for MEDLINE]</a:t>
            </a:r>
            <a:endParaRPr lang="en-US" sz="3200">
              <a:latin typeface="Arial" pitchFamily="34" charset="0"/>
            </a:endParaRPr>
          </a:p>
          <a:p>
            <a:pPr algn="l" rtl="0" eaLnBrk="0" hangingPunct="0"/>
            <a:endParaRPr lang="en-US" sz="3200">
              <a:latin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Grp="1" noChangeArrowheads="1"/>
          </p:cNvSpPr>
          <p:nvPr>
            <p:ph type="title"/>
          </p:nvPr>
        </p:nvSpPr>
        <p:spPr>
          <a:xfrm>
            <a:off x="1435100" y="214290"/>
            <a:ext cx="7499350" cy="1143000"/>
          </a:xfrm>
        </p:spPr>
        <p:txBody>
          <a:bodyPr>
            <a:normAutofit fontScale="90000"/>
          </a:bodyPr>
          <a:lstStyle/>
          <a:p>
            <a:pPr algn="ctr" fontAlgn="auto">
              <a:spcAft>
                <a:spcPts val="0"/>
              </a:spcAft>
              <a:defRPr/>
            </a:pPr>
            <a:r>
              <a:rPr lang="en-US" sz="2400" dirty="0" smtClean="0">
                <a:solidFill>
                  <a:schemeClr val="tx1"/>
                </a:solidFill>
                <a:effectLst>
                  <a:outerShdw blurRad="38100" dist="38100" dir="2700000" algn="tl">
                    <a:srgbClr val="C0C0C0"/>
                  </a:outerShdw>
                </a:effectLst>
              </a:rPr>
              <a:t> </a:t>
            </a:r>
            <a:r>
              <a:rPr lang="ar-SA" sz="3600" dirty="0" smtClean="0">
                <a:solidFill>
                  <a:schemeClr val="tx1"/>
                </a:solidFill>
                <a:effectLst>
                  <a:outerShdw blurRad="38100" dist="38100" dir="2700000" algn="tl">
                    <a:srgbClr val="C0C0C0"/>
                  </a:outerShdw>
                </a:effectLst>
              </a:rPr>
              <a:t>الحليب البشري يحتوي على خلايا </a:t>
            </a:r>
            <a:r>
              <a:rPr lang="ar-SA" sz="3600" dirty="0" err="1" smtClean="0">
                <a:solidFill>
                  <a:schemeClr val="tx1"/>
                </a:solidFill>
                <a:effectLst>
                  <a:outerShdw blurRad="38100" dist="38100" dir="2700000" algn="tl">
                    <a:srgbClr val="C0C0C0"/>
                  </a:outerShdw>
                </a:effectLst>
              </a:rPr>
              <a:t>جذعية</a:t>
            </a:r>
            <a:r>
              <a:rPr lang="ar-SA" sz="3600" dirty="0" smtClean="0">
                <a:solidFill>
                  <a:schemeClr val="tx1"/>
                </a:solidFill>
                <a:effectLst>
                  <a:outerShdw blurRad="38100" dist="38100" dir="2700000" algn="tl">
                    <a:srgbClr val="C0C0C0"/>
                  </a:outerShdw>
                </a:effectLst>
              </a:rPr>
              <a:t/>
            </a:r>
            <a:br>
              <a:rPr lang="ar-SA" sz="3600" dirty="0" smtClean="0">
                <a:solidFill>
                  <a:schemeClr val="tx1"/>
                </a:solidFill>
                <a:effectLst>
                  <a:outerShdw blurRad="38100" dist="38100" dir="2700000" algn="tl">
                    <a:srgbClr val="C0C0C0"/>
                  </a:outerShdw>
                </a:effectLst>
              </a:rPr>
            </a:br>
            <a:r>
              <a:rPr lang="ar-SA" sz="3600" dirty="0" smtClean="0">
                <a:solidFill>
                  <a:schemeClr val="tx1"/>
                </a:solidFill>
                <a:effectLst>
                  <a:outerShdw blurRad="38100" dist="38100" dir="2700000" algn="tl">
                    <a:srgbClr val="C0C0C0"/>
                  </a:outerShdw>
                </a:effectLst>
              </a:rPr>
              <a:t>(لونها احمر وازرق في الصورة </a:t>
            </a:r>
            <a:r>
              <a:rPr lang="ar-SA" sz="3600" dirty="0" err="1" smtClean="0">
                <a:solidFill>
                  <a:schemeClr val="tx1"/>
                </a:solidFill>
                <a:effectLst>
                  <a:outerShdw blurRad="38100" dist="38100" dir="2700000" algn="tl">
                    <a:srgbClr val="C0C0C0"/>
                  </a:outerShdw>
                </a:effectLst>
              </a:rPr>
              <a:t>ادناه</a:t>
            </a:r>
            <a:r>
              <a:rPr lang="ar-SA" sz="3600" dirty="0" smtClean="0">
                <a:solidFill>
                  <a:schemeClr val="tx1"/>
                </a:solidFill>
                <a:effectLst>
                  <a:outerShdw blurRad="38100" dist="38100" dir="2700000" algn="tl">
                    <a:srgbClr val="C0C0C0"/>
                  </a:outerShdw>
                </a:effectLst>
              </a:rPr>
              <a:t>)</a:t>
            </a:r>
            <a:r>
              <a:rPr lang="ar-SA" sz="2400" dirty="0" smtClean="0">
                <a:solidFill>
                  <a:schemeClr val="tx1"/>
                </a:solidFill>
                <a:effectLst>
                  <a:outerShdw blurRad="38100" dist="38100" dir="2700000" algn="tl">
                    <a:srgbClr val="C0C0C0"/>
                  </a:outerShdw>
                </a:effectLst>
              </a:rPr>
              <a:t/>
            </a:r>
            <a:br>
              <a:rPr lang="ar-SA" sz="2400" dirty="0" smtClean="0">
                <a:solidFill>
                  <a:schemeClr val="tx1"/>
                </a:solidFill>
                <a:effectLst>
                  <a:outerShdw blurRad="38100" dist="38100" dir="2700000" algn="tl">
                    <a:srgbClr val="C0C0C0"/>
                  </a:outerShdw>
                </a:effectLst>
              </a:rPr>
            </a:br>
            <a:r>
              <a:rPr lang="en-US" sz="2000" dirty="0">
                <a:solidFill>
                  <a:schemeClr val="tx1"/>
                </a:solidFill>
                <a:effectLst>
                  <a:outerShdw blurRad="38100" dist="38100" dir="2700000" algn="tl">
                    <a:srgbClr val="C0C0C0"/>
                  </a:outerShdw>
                </a:effectLst>
              </a:rPr>
              <a:t/>
            </a:r>
            <a:br>
              <a:rPr lang="en-US" sz="2000" dirty="0">
                <a:solidFill>
                  <a:schemeClr val="tx1"/>
                </a:solidFill>
                <a:effectLst>
                  <a:outerShdw blurRad="38100" dist="38100" dir="2700000" algn="tl">
                    <a:srgbClr val="C0C0C0"/>
                  </a:outerShdw>
                </a:effectLst>
              </a:rPr>
            </a:br>
            <a:endParaRPr lang="en-US" sz="2000" dirty="0">
              <a:solidFill>
                <a:schemeClr val="tx1"/>
              </a:solidFill>
              <a:effectLst>
                <a:outerShdw blurRad="38100" dist="38100" dir="2700000" algn="tl">
                  <a:srgbClr val="C0C0C0"/>
                </a:outerShdw>
              </a:effectLst>
            </a:endParaRPr>
          </a:p>
        </p:txBody>
      </p:sp>
      <p:sp>
        <p:nvSpPr>
          <p:cNvPr id="23556" name="Rectangle 6"/>
          <p:cNvSpPr>
            <a:spLocks noChangeArrowheads="1"/>
          </p:cNvSpPr>
          <p:nvPr/>
        </p:nvSpPr>
        <p:spPr bwMode="auto">
          <a:xfrm>
            <a:off x="611188" y="5786438"/>
            <a:ext cx="7921625" cy="1357312"/>
          </a:xfrm>
          <a:prstGeom prst="rect">
            <a:avLst/>
          </a:prstGeom>
          <a:noFill/>
          <a:ln w="9525">
            <a:solidFill>
              <a:schemeClr val="tx1"/>
            </a:solidFill>
            <a:miter lim="800000"/>
            <a:headEnd/>
            <a:tailEnd/>
          </a:ln>
        </p:spPr>
        <p:txBody>
          <a:bodyPr wrap="none" anchor="ctr"/>
          <a:lstStyle/>
          <a:p>
            <a:pPr algn="ctr" rtl="0"/>
            <a:r>
              <a:rPr lang="en-US" sz="3200" dirty="0" smtClean="0">
                <a:solidFill>
                  <a:srgbClr val="FF0000"/>
                </a:solidFill>
              </a:rPr>
              <a:t>Breast milk contains stem cells</a:t>
            </a:r>
          </a:p>
          <a:p>
            <a:pPr algn="ctr" rtl="0"/>
            <a:endParaRPr lang="en-US" dirty="0"/>
          </a:p>
        </p:txBody>
      </p:sp>
      <p:sp>
        <p:nvSpPr>
          <p:cNvPr id="5" name="Content Placeholder 4"/>
          <p:cNvSpPr>
            <a:spLocks noGrp="1"/>
          </p:cNvSpPr>
          <p:nvPr>
            <p:ph idx="1"/>
          </p:nvPr>
        </p:nvSpPr>
        <p:spPr/>
        <p:txBody>
          <a:bodyPr/>
          <a:lstStyle/>
          <a:p>
            <a:pPr>
              <a:buNone/>
            </a:pPr>
            <a:endParaRPr lang="ar-SA" dirty="0"/>
          </a:p>
        </p:txBody>
      </p:sp>
      <p:pic>
        <p:nvPicPr>
          <p:cNvPr id="6" name="Picture 2" descr="mammary_stem_cells_sm"/>
          <p:cNvPicPr>
            <a:picLocks noChangeAspect="1" noChangeArrowheads="1"/>
          </p:cNvPicPr>
          <p:nvPr/>
        </p:nvPicPr>
        <p:blipFill>
          <a:blip r:embed="rId2" r:link="rId3"/>
          <a:srcRect/>
          <a:stretch>
            <a:fillRect/>
          </a:stretch>
        </p:blipFill>
        <p:spPr bwMode="auto">
          <a:xfrm>
            <a:off x="1643042" y="1000108"/>
            <a:ext cx="6429375" cy="5141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gn="r" fontAlgn="auto">
              <a:spcAft>
                <a:spcPts val="0"/>
              </a:spcAft>
              <a:defRPr/>
            </a:pPr>
            <a:r>
              <a:rPr lang="ar-AE" b="1" smtClean="0">
                <a:solidFill>
                  <a:schemeClr val="folHlink"/>
                </a:solidFill>
              </a:rPr>
              <a:t>الرضاعة الوقائية</a:t>
            </a:r>
            <a:endParaRPr lang="en-GB" b="1" smtClean="0">
              <a:solidFill>
                <a:schemeClr val="folHlink"/>
              </a:solidFill>
            </a:endParaRPr>
          </a:p>
        </p:txBody>
      </p:sp>
      <p:sp>
        <p:nvSpPr>
          <p:cNvPr id="25603" name="Rectangle 3"/>
          <p:cNvSpPr>
            <a:spLocks noGrp="1" noChangeArrowheads="1"/>
          </p:cNvSpPr>
          <p:nvPr>
            <p:ph idx="1"/>
          </p:nvPr>
        </p:nvSpPr>
        <p:spPr/>
        <p:txBody>
          <a:bodyPr/>
          <a:lstStyle/>
          <a:p>
            <a:pPr>
              <a:buSzPct val="120000"/>
              <a:buFontTx/>
              <a:buChar char="•"/>
            </a:pPr>
            <a:r>
              <a:rPr lang="ar-AE" sz="3600" dirty="0" smtClean="0">
                <a:solidFill>
                  <a:srgbClr val="FF0000"/>
                </a:solidFill>
                <a:ea typeface="Majalla UI"/>
              </a:rPr>
              <a:t>أهم فوائد الرضاعة الامومية بالنسبة للأم</a:t>
            </a:r>
          </a:p>
          <a:p>
            <a:pPr>
              <a:buSzPct val="120000"/>
              <a:buFontTx/>
              <a:buNone/>
            </a:pPr>
            <a:r>
              <a:rPr lang="ar-AE" sz="2800" dirty="0" smtClean="0">
                <a:ea typeface="Majalla UI"/>
              </a:rPr>
              <a:t>1. الرضاعة البشرية (الطبيعية) هي حلقة من حلقات الاداء الوظيفي (الفسلجي) والحياتي (البايولوجي) للمرأة للمحافظة على صحتها ووقايتها من الامراض العضوية والنفسية </a:t>
            </a:r>
          </a:p>
          <a:p>
            <a:pPr>
              <a:buSzPct val="120000"/>
              <a:buFontTx/>
              <a:buNone/>
            </a:pPr>
            <a:r>
              <a:rPr lang="ar-AE" sz="2800" dirty="0" smtClean="0">
                <a:solidFill>
                  <a:schemeClr val="folHlink"/>
                </a:solidFill>
                <a:ea typeface="Majalla UI"/>
              </a:rPr>
              <a:t>		    إخصاب </a:t>
            </a:r>
            <a:r>
              <a:rPr lang="en-GB" sz="2800" dirty="0" smtClean="0">
                <a:solidFill>
                  <a:schemeClr val="folHlink"/>
                </a:solidFill>
                <a:sym typeface="Wingdings" pitchFamily="2" charset="2"/>
              </a:rPr>
              <a:t></a:t>
            </a:r>
            <a:r>
              <a:rPr lang="ar-AE" sz="2800" dirty="0" smtClean="0">
                <a:solidFill>
                  <a:schemeClr val="folHlink"/>
                </a:solidFill>
                <a:ea typeface="Majalla UI"/>
                <a:sym typeface="Wingdings" pitchFamily="2" charset="2"/>
              </a:rPr>
              <a:t> حمل </a:t>
            </a:r>
            <a:r>
              <a:rPr lang="en-GB" sz="2800" dirty="0" smtClean="0">
                <a:solidFill>
                  <a:schemeClr val="folHlink"/>
                </a:solidFill>
                <a:sym typeface="Wingdings" pitchFamily="2" charset="2"/>
              </a:rPr>
              <a:t></a:t>
            </a:r>
            <a:r>
              <a:rPr lang="ar-AE" sz="2800" dirty="0" smtClean="0">
                <a:solidFill>
                  <a:schemeClr val="folHlink"/>
                </a:solidFill>
                <a:ea typeface="Majalla UI"/>
                <a:sym typeface="Wingdings" pitchFamily="2" charset="2"/>
              </a:rPr>
              <a:t> ولادة </a:t>
            </a:r>
            <a:r>
              <a:rPr lang="en-GB" sz="2800" dirty="0" smtClean="0">
                <a:solidFill>
                  <a:schemeClr val="folHlink"/>
                </a:solidFill>
                <a:sym typeface="Wingdings" pitchFamily="2" charset="2"/>
              </a:rPr>
              <a:t></a:t>
            </a:r>
            <a:r>
              <a:rPr lang="ar-AE" sz="2800" dirty="0" smtClean="0">
                <a:solidFill>
                  <a:schemeClr val="folHlink"/>
                </a:solidFill>
                <a:ea typeface="Majalla UI"/>
                <a:sym typeface="Wingdings" pitchFamily="2" charset="2"/>
              </a:rPr>
              <a:t> رضاعة </a:t>
            </a:r>
          </a:p>
          <a:p>
            <a:pPr>
              <a:buSzPct val="120000"/>
              <a:buFontTx/>
              <a:buNone/>
            </a:pPr>
            <a:r>
              <a:rPr lang="ar-AE" sz="2800" dirty="0" smtClean="0">
                <a:ea typeface="Majalla UI"/>
                <a:sym typeface="Wingdings" pitchFamily="2" charset="2"/>
              </a:rPr>
              <a:t>2. الرضاعة البشرية مانع حمل طبيعي نتيجة افراز هرمون </a:t>
            </a:r>
            <a:r>
              <a:rPr lang="ar-AE" sz="2800" dirty="0" smtClean="0">
                <a:solidFill>
                  <a:srgbClr val="FF0000"/>
                </a:solidFill>
                <a:ea typeface="Majalla UI"/>
                <a:sym typeface="Wingdings" pitchFamily="2" charset="2"/>
              </a:rPr>
              <a:t>البرولاكتين </a:t>
            </a:r>
            <a:r>
              <a:rPr lang="en-GB" sz="2800" dirty="0" smtClean="0">
                <a:solidFill>
                  <a:srgbClr val="FF0000"/>
                </a:solidFill>
                <a:sym typeface="Wingdings" pitchFamily="2" charset="2"/>
              </a:rPr>
              <a:t> </a:t>
            </a:r>
            <a:r>
              <a:rPr lang="ar-AE" sz="2800" dirty="0" smtClean="0">
                <a:solidFill>
                  <a:srgbClr val="FF0000"/>
                </a:solidFill>
                <a:ea typeface="Majalla UI"/>
                <a:sym typeface="Wingdings" pitchFamily="2" charset="2"/>
              </a:rPr>
              <a:t>(</a:t>
            </a:r>
            <a:r>
              <a:rPr lang="en-GB" sz="2800" dirty="0" err="1" smtClean="0">
                <a:solidFill>
                  <a:srgbClr val="FF0000"/>
                </a:solidFill>
                <a:sym typeface="Wingdings" pitchFamily="2" charset="2"/>
              </a:rPr>
              <a:t>Prolactin</a:t>
            </a:r>
            <a:r>
              <a:rPr lang="ar-AE" sz="2800" dirty="0" smtClean="0">
                <a:solidFill>
                  <a:srgbClr val="FF0000"/>
                </a:solidFill>
                <a:ea typeface="Majalla UI"/>
                <a:sym typeface="Wingdings" pitchFamily="2" charset="2"/>
              </a:rPr>
              <a:t>) </a:t>
            </a:r>
            <a:r>
              <a:rPr lang="ar-AE" sz="2800" dirty="0" smtClean="0">
                <a:ea typeface="Majalla UI"/>
                <a:sym typeface="Wingdings" pitchFamily="2" charset="2"/>
              </a:rPr>
              <a:t>من الفص الامامي للغدة النخامية الذي يدر الحليب ويثبط المبيض عند الام المرضع</a:t>
            </a:r>
            <a:r>
              <a:rPr lang="en-GB" sz="2800" dirty="0" smtClean="0">
                <a:sym typeface="Wingdings" pitchFamily="2" charset="2"/>
              </a:rPr>
              <a:t> </a:t>
            </a:r>
            <a:r>
              <a:rPr lang="ar-AE" sz="2800" dirty="0" smtClean="0">
                <a:ea typeface="Majalla UI"/>
                <a:sym typeface="Wingdings" pitchFamily="2" charset="2"/>
              </a:rPr>
              <a:t>(</a:t>
            </a:r>
            <a:r>
              <a:rPr lang="en-GB" sz="2800" dirty="0" smtClean="0">
                <a:solidFill>
                  <a:srgbClr val="FF0000"/>
                </a:solidFill>
                <a:sym typeface="Wingdings" pitchFamily="2" charset="2"/>
              </a:rPr>
              <a:t>Lactation Amenorrhea</a:t>
            </a:r>
            <a:r>
              <a:rPr lang="ar-AE" sz="2800" dirty="0" smtClean="0">
                <a:ea typeface="Majalla UI"/>
                <a:sym typeface="Wingdings" pitchFamily="2" charset="2"/>
              </a:rPr>
              <a:t>)</a:t>
            </a:r>
            <a:endParaRPr lang="en-US" sz="2800" dirty="0" smtClean="0">
              <a:ea typeface="Majalla UI"/>
              <a:sym typeface="Wingdings" pitchFamily="2" charset="2"/>
            </a:endParaRPr>
          </a:p>
          <a:p>
            <a:pPr>
              <a:buSzPct val="120000"/>
              <a:buFontTx/>
              <a:buNone/>
            </a:pPr>
            <a:r>
              <a:rPr lang="ar-SA" sz="2800" dirty="0" smtClean="0">
                <a:sym typeface="Wingdings" pitchFamily="2" charset="2"/>
              </a:rPr>
              <a:t>3. يقلل من الإصابة بسرطان الثدي والمبيض والرحم</a:t>
            </a:r>
            <a:endParaRPr lang="en-GB" sz="2800" dirty="0" smtClean="0">
              <a:sym typeface="Wingdings" pitchFamily="2" charset="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1563" y="142875"/>
            <a:ext cx="7929562" cy="7294563"/>
          </a:xfrm>
          <a:prstGeom prst="rect">
            <a:avLst/>
          </a:prstGeom>
        </p:spPr>
        <p:txBody>
          <a:bodyPr>
            <a:spAutoFit/>
          </a:bodyPr>
          <a:lstStyle/>
          <a:p>
            <a:pPr algn="ctr" rtl="0">
              <a:defRPr/>
            </a:pPr>
            <a:r>
              <a:rPr lang="en-US" sz="3600" b="1" dirty="0">
                <a:solidFill>
                  <a:srgbClr val="FF0000"/>
                </a:solidFill>
                <a:latin typeface="+mn-lt"/>
              </a:rPr>
              <a:t>Advantages of breastfeeding for mothers</a:t>
            </a:r>
          </a:p>
          <a:p>
            <a:pPr algn="ctr" rtl="0">
              <a:defRPr/>
            </a:pPr>
            <a:endParaRPr lang="en-US" sz="3200" b="1" dirty="0">
              <a:solidFill>
                <a:schemeClr val="bg1"/>
              </a:solidFill>
              <a:latin typeface="+mn-lt"/>
            </a:endParaRPr>
          </a:p>
          <a:p>
            <a:pPr marL="514350" indent="-514350" algn="l" rtl="0">
              <a:buFont typeface="+mj-lt"/>
              <a:buAutoNum type="arabicPeriod"/>
              <a:defRPr/>
            </a:pPr>
            <a:r>
              <a:rPr lang="en-US" sz="2800" dirty="0">
                <a:latin typeface="+mn-lt"/>
              </a:rPr>
              <a:t>Strengthen the mother-infant  bonding .</a:t>
            </a:r>
          </a:p>
          <a:p>
            <a:pPr marL="514350" indent="-514350" algn="l" rtl="0">
              <a:buFont typeface="+mj-lt"/>
              <a:buAutoNum type="arabicPeriod"/>
              <a:defRPr/>
            </a:pPr>
            <a:r>
              <a:rPr lang="en-US" sz="2800" dirty="0">
                <a:latin typeface="+mn-lt"/>
              </a:rPr>
              <a:t>Natural postpartum infertility(lactation menorrhea).</a:t>
            </a:r>
          </a:p>
          <a:p>
            <a:pPr marL="514350" indent="-514350" algn="l" rtl="0">
              <a:buFont typeface="+mj-lt"/>
              <a:buAutoNum type="arabicPeriod"/>
              <a:defRPr/>
            </a:pPr>
            <a:r>
              <a:rPr lang="en-US" sz="2800" dirty="0">
                <a:latin typeface="+mn-lt"/>
              </a:rPr>
              <a:t>Decreased postpartum bleeding. </a:t>
            </a:r>
          </a:p>
          <a:p>
            <a:pPr marL="514350" indent="-514350" algn="l" rtl="0">
              <a:buFont typeface="+mj-lt"/>
              <a:buAutoNum type="arabicPeriod"/>
              <a:defRPr/>
            </a:pPr>
            <a:r>
              <a:rPr lang="en-US" sz="2800" dirty="0">
                <a:latin typeface="+mn-lt"/>
              </a:rPr>
              <a:t>Reduces the risk of breast, ovarian, uterine and endometrial cancers. </a:t>
            </a:r>
          </a:p>
          <a:p>
            <a:pPr marL="514350" indent="-514350" algn="l" rtl="0">
              <a:buFont typeface="+mj-lt"/>
              <a:buAutoNum type="arabicPeriod"/>
              <a:defRPr/>
            </a:pPr>
            <a:r>
              <a:rPr lang="en-US" sz="2800" dirty="0">
                <a:latin typeface="+mn-lt"/>
              </a:rPr>
              <a:t>Protects against osteoporosis.</a:t>
            </a:r>
          </a:p>
          <a:p>
            <a:pPr marL="514350" indent="-514350" algn="l" rtl="0">
              <a:buFont typeface="+mj-lt"/>
              <a:buAutoNum type="arabicPeriod"/>
              <a:defRPr/>
            </a:pPr>
            <a:r>
              <a:rPr lang="en-US" sz="2800" dirty="0">
                <a:latin typeface="+mn-lt"/>
              </a:rPr>
              <a:t>Reduces the risk of rheumatoid arthritis and DM.</a:t>
            </a:r>
          </a:p>
          <a:p>
            <a:pPr marL="514350" indent="-514350" algn="l" rtl="0">
              <a:buFont typeface="+mj-lt"/>
              <a:buAutoNum type="arabicPeriod"/>
              <a:defRPr/>
            </a:pPr>
            <a:r>
              <a:rPr lang="en-US" sz="2800" dirty="0">
                <a:latin typeface="+mn-lt"/>
              </a:rPr>
              <a:t>Decrease insulin requirements in diabetic women.</a:t>
            </a:r>
          </a:p>
          <a:p>
            <a:pPr marL="514350" indent="-514350" algn="l" rtl="0">
              <a:buFont typeface="+mj-lt"/>
              <a:buAutoNum type="arabicPeriod"/>
              <a:defRPr/>
            </a:pPr>
            <a:r>
              <a:rPr lang="en-US" sz="2800" dirty="0">
                <a:latin typeface="+mn-lt"/>
              </a:rPr>
              <a:t>Breastfeeding mothers tend to lose weight easier, and earlier  return to pre-pregnancy weight.</a:t>
            </a:r>
          </a:p>
          <a:p>
            <a:pPr marL="514350" indent="-514350" algn="l" rtl="0">
              <a:defRPr/>
            </a:pPr>
            <a:endParaRPr lang="en-US" sz="2800" dirty="0">
              <a:latin typeface="+mn-lt"/>
            </a:endParaRPr>
          </a:p>
          <a:p>
            <a:pPr algn="l" rtl="0">
              <a:defRPr/>
            </a:pPr>
            <a:endParaRPr lang="ar-SA" sz="2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Content Placeholder 2" descr="150px-Breastfeeding-icon-med.svg.png"/>
          <p:cNvPicPr>
            <a:picLocks noGrp="1" noChangeAspect="1"/>
          </p:cNvPicPr>
          <p:nvPr>
            <p:ph/>
          </p:nvPr>
        </p:nvPicPr>
        <p:blipFill>
          <a:blip r:embed="rId2"/>
          <a:srcRect/>
          <a:stretch>
            <a:fillRect/>
          </a:stretch>
        </p:blipFill>
        <p:spPr>
          <a:xfrm>
            <a:off x="2071688" y="71438"/>
            <a:ext cx="5143500" cy="5143500"/>
          </a:xfrm>
        </p:spPr>
      </p:pic>
      <p:sp>
        <p:nvSpPr>
          <p:cNvPr id="29699" name="Rectangle 3"/>
          <p:cNvSpPr>
            <a:spLocks noChangeArrowheads="1"/>
          </p:cNvSpPr>
          <p:nvPr/>
        </p:nvSpPr>
        <p:spPr bwMode="auto">
          <a:xfrm>
            <a:off x="1428750" y="5286375"/>
            <a:ext cx="6500813" cy="584200"/>
          </a:xfrm>
          <a:prstGeom prst="rect">
            <a:avLst/>
          </a:prstGeom>
          <a:noFill/>
          <a:ln w="9525">
            <a:noFill/>
            <a:miter lim="800000"/>
            <a:headEnd/>
            <a:tailEnd/>
          </a:ln>
        </p:spPr>
        <p:txBody>
          <a:bodyPr>
            <a:spAutoFit/>
          </a:bodyPr>
          <a:lstStyle/>
          <a:p>
            <a:pPr algn="l" rtl="0"/>
            <a:r>
              <a:rPr lang="en-US" sz="3200">
                <a:hlinkClick r:id="rId3" tooltip="International Breastfeeding Symbol"/>
              </a:rPr>
              <a:t>International Breastfeeding Symbol</a:t>
            </a:r>
            <a:endParaRPr lang="ar-SA" sz="3200"/>
          </a:p>
        </p:txBody>
      </p:sp>
      <p:sp>
        <p:nvSpPr>
          <p:cNvPr id="29700" name="Rectangle 4"/>
          <p:cNvSpPr>
            <a:spLocks noChangeArrowheads="1"/>
          </p:cNvSpPr>
          <p:nvPr/>
        </p:nvSpPr>
        <p:spPr bwMode="auto">
          <a:xfrm>
            <a:off x="2143125" y="5926138"/>
            <a:ext cx="5214938" cy="646112"/>
          </a:xfrm>
          <a:prstGeom prst="rect">
            <a:avLst/>
          </a:prstGeom>
          <a:noFill/>
          <a:ln w="9525">
            <a:noFill/>
            <a:miter lim="800000"/>
            <a:headEnd/>
            <a:tailEnd/>
          </a:ln>
        </p:spPr>
        <p:txBody>
          <a:bodyPr>
            <a:spAutoFit/>
          </a:bodyPr>
          <a:lstStyle/>
          <a:p>
            <a:pPr algn="l" rtl="0"/>
            <a:r>
              <a:rPr lang="ar-IQ" sz="3600">
                <a:solidFill>
                  <a:srgbClr val="FF0000"/>
                </a:solidFill>
              </a:rPr>
              <a:t>الشعار العالمي للرضاعة الامومية</a:t>
            </a:r>
            <a:endParaRPr lang="ar-SA" sz="3600">
              <a:solidFill>
                <a:srgbClr val="FF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71500" y="0"/>
            <a:ext cx="8229600" cy="1371600"/>
          </a:xfrm>
        </p:spPr>
        <p:txBody>
          <a:bodyPr>
            <a:normAutofit fontScale="90000"/>
          </a:bodyPr>
          <a:lstStyle/>
          <a:p>
            <a:pPr algn="ctr" fontAlgn="auto">
              <a:spcAft>
                <a:spcPts val="0"/>
              </a:spcAft>
              <a:defRPr/>
            </a:pPr>
            <a:r>
              <a:rPr lang="ar-SA" dirty="0" smtClean="0">
                <a:solidFill>
                  <a:srgbClr val="FF0000"/>
                </a:solidFill>
              </a:rPr>
              <a:t>الجنة تحت </a:t>
            </a:r>
            <a:r>
              <a:rPr lang="ar-SA" dirty="0" err="1" smtClean="0">
                <a:solidFill>
                  <a:srgbClr val="FF0000"/>
                </a:solidFill>
              </a:rPr>
              <a:t>اقدام</a:t>
            </a:r>
            <a:r>
              <a:rPr lang="ar-SA" dirty="0" smtClean="0">
                <a:solidFill>
                  <a:srgbClr val="FF0000"/>
                </a:solidFill>
              </a:rPr>
              <a:t> </a:t>
            </a:r>
            <a:r>
              <a:rPr lang="ar-SA" dirty="0" err="1" smtClean="0">
                <a:solidFill>
                  <a:srgbClr val="FF0000"/>
                </a:solidFill>
              </a:rPr>
              <a:t>الامهات</a:t>
            </a:r>
            <a:r>
              <a:rPr lang="ar-SA" dirty="0" smtClean="0">
                <a:solidFill>
                  <a:srgbClr val="FF0000"/>
                </a:solidFill>
              </a:rPr>
              <a:t/>
            </a:r>
            <a:br>
              <a:rPr lang="ar-SA" dirty="0" smtClean="0">
                <a:solidFill>
                  <a:srgbClr val="FF0000"/>
                </a:solidFill>
              </a:rPr>
            </a:br>
            <a:r>
              <a:rPr lang="ar-SA" dirty="0" smtClean="0">
                <a:solidFill>
                  <a:srgbClr val="FF0000"/>
                </a:solidFill>
              </a:rPr>
              <a:t>والصحة تاج على رؤوس المرضعات!</a:t>
            </a:r>
            <a:endParaRPr lang="en-US" dirty="0">
              <a:solidFill>
                <a:srgbClr val="FF0000"/>
              </a:solidFill>
            </a:endParaRPr>
          </a:p>
        </p:txBody>
      </p:sp>
      <p:pic>
        <p:nvPicPr>
          <p:cNvPr id="27651" name="عنصر نائب للمحتوى 5" descr="Untitled-2.jpg"/>
          <p:cNvPicPr>
            <a:picLocks noGrp="1" noChangeAspect="1"/>
          </p:cNvPicPr>
          <p:nvPr>
            <p:ph idx="1"/>
          </p:nvPr>
        </p:nvPicPr>
        <p:blipFill>
          <a:blip r:embed="rId2"/>
          <a:srcRect/>
          <a:stretch>
            <a:fillRect/>
          </a:stretch>
        </p:blipFill>
        <p:spPr>
          <a:xfrm>
            <a:off x="1000125" y="1447800"/>
            <a:ext cx="7786688" cy="48006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a:xfrm>
            <a:off x="214313" y="714375"/>
            <a:ext cx="8640762" cy="4729163"/>
          </a:xfrm>
        </p:spPr>
        <p:txBody>
          <a:bodyPr>
            <a:normAutofit lnSpcReduction="10000"/>
          </a:bodyPr>
          <a:lstStyle/>
          <a:p>
            <a:pPr marL="609600" indent="-609600" algn="ctr" fontAlgn="auto">
              <a:spcAft>
                <a:spcPts val="0"/>
              </a:spcAft>
              <a:buClr>
                <a:schemeClr val="tx1"/>
              </a:buClr>
              <a:buFont typeface="Wingdings" pitchFamily="2" charset="2"/>
              <a:buNone/>
              <a:defRPr/>
            </a:pPr>
            <a:r>
              <a:rPr lang="ar-AE" sz="3600" dirty="0" smtClean="0"/>
              <a:t>الدكتور محمد جميل الحبال </a:t>
            </a:r>
            <a:endParaRPr lang="ar-SA" sz="3600" dirty="0" smtClean="0"/>
          </a:p>
          <a:p>
            <a:pPr marL="609600" indent="-609600" algn="ctr" fontAlgn="auto">
              <a:spcAft>
                <a:spcPts val="0"/>
              </a:spcAft>
              <a:buClr>
                <a:schemeClr val="tx1"/>
              </a:buClr>
              <a:buFont typeface="Wingdings" pitchFamily="2" charset="2"/>
              <a:buNone/>
              <a:defRPr/>
            </a:pPr>
            <a:r>
              <a:rPr lang="ar-AE" sz="3600" dirty="0" smtClean="0"/>
              <a:t> استشاري </a:t>
            </a:r>
            <a:r>
              <a:rPr lang="ar-SA" sz="3600" dirty="0" smtClean="0"/>
              <a:t>الطب الباطني</a:t>
            </a:r>
          </a:p>
          <a:p>
            <a:pPr marL="609600" indent="-609600" algn="ctr" fontAlgn="auto">
              <a:spcAft>
                <a:spcPts val="0"/>
              </a:spcAft>
              <a:buClr>
                <a:schemeClr val="tx1"/>
              </a:buClr>
              <a:buFont typeface="Wingdings" pitchFamily="2" charset="2"/>
              <a:buNone/>
              <a:defRPr/>
            </a:pPr>
            <a:r>
              <a:rPr lang="ar-SA" sz="3600" dirty="0" smtClean="0"/>
              <a:t>باحث في الاعجاز الطبي في القرآن والسنة</a:t>
            </a:r>
          </a:p>
          <a:p>
            <a:pPr marL="609600" indent="-609600" algn="ctr" fontAlgn="auto">
              <a:spcAft>
                <a:spcPts val="0"/>
              </a:spcAft>
              <a:buClr>
                <a:schemeClr val="tx1"/>
              </a:buClr>
              <a:buFont typeface="Wingdings" pitchFamily="2" charset="2"/>
              <a:buNone/>
              <a:defRPr/>
            </a:pPr>
            <a:r>
              <a:rPr lang="ar-SA" sz="3600" dirty="0" smtClean="0"/>
              <a:t> مستشفى الملك فهد التخصصي في الدمام</a:t>
            </a:r>
          </a:p>
          <a:p>
            <a:pPr marL="609600" indent="-609600" algn="ctr" fontAlgn="auto">
              <a:spcAft>
                <a:spcPts val="0"/>
              </a:spcAft>
              <a:buClr>
                <a:schemeClr val="tx1"/>
              </a:buClr>
              <a:buFont typeface="Wingdings" pitchFamily="2" charset="2"/>
              <a:buNone/>
              <a:defRPr/>
            </a:pPr>
            <a:r>
              <a:rPr lang="ar-SA" sz="2800" dirty="0" smtClean="0"/>
              <a:t>     </a:t>
            </a:r>
            <a:r>
              <a:rPr lang="en-GB" sz="2800" dirty="0" smtClean="0"/>
              <a:t>Dr. Mohammad </a:t>
            </a:r>
            <a:r>
              <a:rPr lang="en-GB" sz="2800" dirty="0" err="1" smtClean="0"/>
              <a:t>Jamil</a:t>
            </a:r>
            <a:r>
              <a:rPr lang="en-GB" sz="2800" dirty="0" smtClean="0"/>
              <a:t> Al-</a:t>
            </a:r>
            <a:r>
              <a:rPr lang="en-GB" sz="2800" dirty="0" err="1" smtClean="0"/>
              <a:t>Habbal</a:t>
            </a:r>
            <a:endParaRPr lang="en-GB" sz="2800" dirty="0" smtClean="0"/>
          </a:p>
          <a:p>
            <a:pPr marL="609600" indent="-609600" algn="ctr" fontAlgn="auto">
              <a:spcAft>
                <a:spcPts val="0"/>
              </a:spcAft>
              <a:buClr>
                <a:schemeClr val="tx1"/>
              </a:buClr>
              <a:buFont typeface="Wingdings" pitchFamily="2" charset="2"/>
              <a:buNone/>
              <a:defRPr/>
            </a:pPr>
            <a:r>
              <a:rPr lang="en-GB" sz="2800" dirty="0" smtClean="0"/>
              <a:t> (Consultant Physician) </a:t>
            </a:r>
          </a:p>
          <a:p>
            <a:pPr marL="609600" indent="-609600" algn="ctr" fontAlgn="auto">
              <a:spcAft>
                <a:spcPts val="0"/>
              </a:spcAft>
              <a:buClr>
                <a:schemeClr val="tx1"/>
              </a:buClr>
              <a:buFont typeface="Wingdings" pitchFamily="2" charset="2"/>
              <a:buNone/>
              <a:defRPr/>
            </a:pPr>
            <a:r>
              <a:rPr lang="en-GB" sz="2800" dirty="0" smtClean="0"/>
              <a:t>MRCP (UK), FRCP (Ed), FRCP (London),</a:t>
            </a:r>
          </a:p>
          <a:p>
            <a:pPr marL="609600" indent="-609600" algn="ctr" rtl="0" fontAlgn="auto">
              <a:spcAft>
                <a:spcPts val="0"/>
              </a:spcAft>
              <a:buFont typeface="Wingdings" pitchFamily="2" charset="2"/>
              <a:buNone/>
              <a:defRPr/>
            </a:pPr>
            <a:r>
              <a:rPr lang="en-GB" sz="2800" dirty="0" smtClean="0"/>
              <a:t>	E-mail:</a:t>
            </a:r>
            <a:r>
              <a:rPr lang="en-US" sz="2800" dirty="0" smtClean="0"/>
              <a:t>alhabbal45@yahoo.com</a:t>
            </a:r>
          </a:p>
          <a:p>
            <a:pPr marL="609600" indent="-609600" algn="ctr" rtl="0" fontAlgn="auto">
              <a:spcAft>
                <a:spcPts val="0"/>
              </a:spcAft>
              <a:buFont typeface="Wingdings" pitchFamily="2" charset="2"/>
              <a:buNone/>
              <a:defRPr/>
            </a:pPr>
            <a:r>
              <a:rPr lang="en-US" sz="2800" dirty="0" smtClean="0"/>
              <a:t>Web site: www.alhabbal.info/dr.mjamil</a:t>
            </a:r>
            <a:endParaRPr lang="en-GB" sz="28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auto">
              <a:spcAft>
                <a:spcPts val="0"/>
              </a:spcAft>
              <a:defRPr/>
            </a:pPr>
            <a:r>
              <a:rPr lang="en-US" sz="2400" dirty="0" smtClean="0">
                <a:solidFill>
                  <a:srgbClr val="FF0000"/>
                </a:solidFill>
              </a:rPr>
              <a:t>The researchers estimated the prevalence of cardiovascular disease , hypertension , diabetes , </a:t>
            </a:r>
            <a:br>
              <a:rPr lang="en-US" sz="2400" dirty="0" smtClean="0">
                <a:solidFill>
                  <a:srgbClr val="FF0000"/>
                </a:solidFill>
              </a:rPr>
            </a:br>
            <a:r>
              <a:rPr lang="en-US" sz="2400" dirty="0" smtClean="0">
                <a:solidFill>
                  <a:srgbClr val="FF0000"/>
                </a:solidFill>
              </a:rPr>
              <a:t>and </a:t>
            </a:r>
            <a:r>
              <a:rPr lang="en-US" sz="2400" dirty="0" err="1" smtClean="0">
                <a:solidFill>
                  <a:srgbClr val="FF0000"/>
                </a:solidFill>
              </a:rPr>
              <a:t>hyperlipidemia</a:t>
            </a:r>
            <a:r>
              <a:rPr lang="en-US" sz="2400" dirty="0" smtClean="0">
                <a:solidFill>
                  <a:srgbClr val="FF0000"/>
                </a:solidFill>
              </a:rPr>
              <a:t> as follows :</a:t>
            </a:r>
            <a:endParaRPr lang="ar-SA" sz="2400" dirty="0">
              <a:solidFill>
                <a:srgbClr val="FF0000"/>
              </a:solidFill>
            </a:endParaRPr>
          </a:p>
        </p:txBody>
      </p:sp>
      <p:graphicFrame>
        <p:nvGraphicFramePr>
          <p:cNvPr id="5" name="Content Placeholder 4"/>
          <p:cNvGraphicFramePr>
            <a:graphicFrameLocks noGrp="1"/>
          </p:cNvGraphicFramePr>
          <p:nvPr>
            <p:ph idx="1"/>
          </p:nvPr>
        </p:nvGraphicFramePr>
        <p:xfrm>
          <a:off x="1000100" y="1857375"/>
          <a:ext cx="8143900" cy="3314708"/>
        </p:xfrm>
        <a:graphic>
          <a:graphicData uri="http://schemas.openxmlformats.org/drawingml/2006/table">
            <a:tbl>
              <a:tblPr rtl="1" firstRow="1" bandRow="1">
                <a:tableStyleId>{5C22544A-7EE6-4342-B048-85BDC9FD1C3A}</a:tableStyleId>
              </a:tblPr>
              <a:tblGrid>
                <a:gridCol w="2035975"/>
                <a:gridCol w="2035975"/>
                <a:gridCol w="2035975"/>
                <a:gridCol w="2035975"/>
              </a:tblGrid>
              <a:tr h="653417">
                <a:tc>
                  <a:txBody>
                    <a:bodyPr/>
                    <a:lstStyle/>
                    <a:p>
                      <a:pPr algn="ctr" rtl="1"/>
                      <a:r>
                        <a:rPr lang="en-US" sz="2000" b="1" dirty="0" smtClean="0">
                          <a:solidFill>
                            <a:schemeClr val="tx1"/>
                          </a:solidFill>
                        </a:rPr>
                        <a:t>P-Value</a:t>
                      </a:r>
                      <a:endParaRPr lang="ar-SA" sz="2000" b="1" dirty="0">
                        <a:solidFill>
                          <a:schemeClr val="tx1"/>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rPr>
                        <a:t>Non-</a:t>
                      </a:r>
                      <a:r>
                        <a:rPr lang="en-US" sz="2000" b="1" dirty="0" err="1" smtClean="0">
                          <a:solidFill>
                            <a:schemeClr val="tx1"/>
                          </a:solidFill>
                        </a:rPr>
                        <a:t>Breastfeder</a:t>
                      </a:r>
                      <a:endParaRPr lang="ar-SA" sz="2000" b="1" dirty="0" smtClean="0">
                        <a:solidFill>
                          <a:schemeClr val="tx1"/>
                        </a:solidFill>
                      </a:endParaRPr>
                    </a:p>
                  </a:txBody>
                  <a:tcPr/>
                </a:tc>
                <a:tc>
                  <a:txBody>
                    <a:bodyPr/>
                    <a:lstStyle/>
                    <a:p>
                      <a:pPr algn="ctr" rtl="1"/>
                      <a:r>
                        <a:rPr lang="en-US" sz="2000" b="1" dirty="0" err="1" smtClean="0">
                          <a:solidFill>
                            <a:schemeClr val="tx1"/>
                          </a:solidFill>
                        </a:rPr>
                        <a:t>Breastfeder</a:t>
                      </a:r>
                      <a:endParaRPr lang="ar-SA" sz="2000" b="1" dirty="0">
                        <a:solidFill>
                          <a:schemeClr val="tx1"/>
                        </a:solidFill>
                      </a:endParaRPr>
                    </a:p>
                  </a:txBody>
                  <a:tcPr/>
                </a:tc>
                <a:tc>
                  <a:txBody>
                    <a:bodyPr/>
                    <a:lstStyle/>
                    <a:p>
                      <a:pPr algn="ctr" rtl="1"/>
                      <a:r>
                        <a:rPr lang="en-US" sz="2000" b="1" dirty="0" smtClean="0">
                          <a:solidFill>
                            <a:schemeClr val="tx1"/>
                          </a:solidFill>
                        </a:rPr>
                        <a:t>The</a:t>
                      </a:r>
                      <a:r>
                        <a:rPr lang="en-US" sz="2000" b="1" baseline="0" dirty="0" smtClean="0">
                          <a:solidFill>
                            <a:schemeClr val="tx1"/>
                          </a:solidFill>
                        </a:rPr>
                        <a:t> </a:t>
                      </a:r>
                      <a:r>
                        <a:rPr lang="en-US" sz="2000" b="1" dirty="0" smtClean="0">
                          <a:solidFill>
                            <a:schemeClr val="tx1"/>
                          </a:solidFill>
                        </a:rPr>
                        <a:t>Disease</a:t>
                      </a:r>
                      <a:endParaRPr lang="ar-SA" sz="2000" b="1" dirty="0">
                        <a:solidFill>
                          <a:schemeClr val="tx1"/>
                        </a:solidFill>
                      </a:endParaRPr>
                    </a:p>
                  </a:txBody>
                  <a:tcPr/>
                </a:tc>
              </a:tr>
              <a:tr h="653417">
                <a:tc>
                  <a:txBody>
                    <a:bodyPr/>
                    <a:lstStyle/>
                    <a:p>
                      <a:pPr algn="ctr" rtl="1"/>
                      <a:r>
                        <a:rPr kumimoji="0" lang="en-US" sz="2000" i="1" kern="1200" dirty="0" smtClean="0">
                          <a:solidFill>
                            <a:schemeClr val="tx1"/>
                          </a:solidFill>
                          <a:latin typeface="+mn-lt"/>
                          <a:ea typeface="+mn-ea"/>
                          <a:cs typeface="+mn-cs"/>
                        </a:rPr>
                        <a:t>P</a:t>
                      </a:r>
                      <a:r>
                        <a:rPr kumimoji="0" lang="en-US" sz="2000" kern="1200" dirty="0" smtClean="0">
                          <a:solidFill>
                            <a:schemeClr val="tx1"/>
                          </a:solidFill>
                          <a:latin typeface="+mn-lt"/>
                          <a:ea typeface="+mn-ea"/>
                          <a:cs typeface="+mn-cs"/>
                        </a:rPr>
                        <a:t>&lt;0.008</a:t>
                      </a:r>
                      <a:endParaRPr lang="ar-SA" sz="2000" dirty="0">
                        <a:solidFill>
                          <a:schemeClr val="tx1"/>
                        </a:solidFill>
                      </a:endParaRPr>
                    </a:p>
                  </a:txBody>
                  <a:tcPr/>
                </a:tc>
                <a:tc>
                  <a:txBody>
                    <a:bodyPr/>
                    <a:lstStyle/>
                    <a:p>
                      <a:pPr algn="ctr" rtl="1"/>
                      <a:r>
                        <a:rPr lang="en-US" sz="2000" dirty="0" smtClean="0">
                          <a:solidFill>
                            <a:schemeClr val="tx1"/>
                          </a:solidFill>
                        </a:rPr>
                        <a:t>10%</a:t>
                      </a:r>
                      <a:endParaRPr lang="ar-SA" sz="2000" dirty="0">
                        <a:solidFill>
                          <a:schemeClr val="tx1"/>
                        </a:solidFill>
                      </a:endParaRPr>
                    </a:p>
                  </a:txBody>
                  <a:tcPr/>
                </a:tc>
                <a:tc>
                  <a:txBody>
                    <a:bodyPr/>
                    <a:lstStyle/>
                    <a:p>
                      <a:pPr algn="ctr" rtl="1"/>
                      <a:r>
                        <a:rPr lang="en-US" sz="2000" dirty="0" smtClean="0">
                          <a:solidFill>
                            <a:schemeClr val="tx1"/>
                          </a:solidFill>
                        </a:rPr>
                        <a:t>9.1%</a:t>
                      </a:r>
                      <a:endParaRPr lang="ar-SA" sz="2000" dirty="0">
                        <a:solidFill>
                          <a:schemeClr val="tx1"/>
                        </a:solidFill>
                      </a:endParaRPr>
                    </a:p>
                  </a:txBody>
                  <a:tcPr/>
                </a:tc>
                <a:tc>
                  <a:txBody>
                    <a:bodyPr/>
                    <a:lstStyle/>
                    <a:p>
                      <a:pPr algn="l" rtl="1"/>
                      <a:r>
                        <a:rPr lang="en-US" sz="2000" b="1" dirty="0" smtClean="0">
                          <a:solidFill>
                            <a:schemeClr val="tx1"/>
                          </a:solidFill>
                        </a:rPr>
                        <a:t>Cardiovascular </a:t>
                      </a:r>
                      <a:endParaRPr lang="ar-SA" sz="2000" b="1" dirty="0">
                        <a:solidFill>
                          <a:schemeClr val="tx1"/>
                        </a:solidFill>
                      </a:endParaRPr>
                    </a:p>
                  </a:txBody>
                  <a:tcPr/>
                </a:tc>
              </a:tr>
              <a:tr h="653417">
                <a:tc>
                  <a:txBody>
                    <a:bodyPr/>
                    <a:lstStyle/>
                    <a:p>
                      <a:pPr algn="ctr" rtl="1"/>
                      <a:r>
                        <a:rPr kumimoji="0" lang="en-US" sz="2000" i="1" kern="1200" dirty="0" smtClean="0">
                          <a:solidFill>
                            <a:schemeClr val="tx1"/>
                          </a:solidFill>
                          <a:latin typeface="+mn-lt"/>
                          <a:ea typeface="+mn-ea"/>
                          <a:cs typeface="+mn-cs"/>
                        </a:rPr>
                        <a:t>P</a:t>
                      </a:r>
                      <a:r>
                        <a:rPr kumimoji="0" lang="en-US" sz="2000" kern="1200" dirty="0" smtClean="0">
                          <a:solidFill>
                            <a:schemeClr val="tx1"/>
                          </a:solidFill>
                          <a:latin typeface="+mn-lt"/>
                          <a:ea typeface="+mn-ea"/>
                          <a:cs typeface="+mn-cs"/>
                        </a:rPr>
                        <a:t>&lt;0.001</a:t>
                      </a:r>
                      <a:endParaRPr lang="ar-SA" sz="2000" dirty="0">
                        <a:solidFill>
                          <a:schemeClr val="tx1"/>
                        </a:solidFill>
                      </a:endParaRPr>
                    </a:p>
                  </a:txBody>
                  <a:tcPr/>
                </a:tc>
                <a:tc>
                  <a:txBody>
                    <a:bodyPr/>
                    <a:lstStyle/>
                    <a:p>
                      <a:pPr algn="ctr" rtl="1"/>
                      <a:r>
                        <a:rPr lang="en-US" sz="2000" dirty="0" smtClean="0">
                          <a:solidFill>
                            <a:schemeClr val="tx1"/>
                          </a:solidFill>
                        </a:rPr>
                        <a:t>42.1% </a:t>
                      </a:r>
                      <a:endParaRPr lang="ar-SA" sz="2000" dirty="0">
                        <a:solidFill>
                          <a:schemeClr val="tx1"/>
                        </a:solidFill>
                      </a:endParaRPr>
                    </a:p>
                  </a:txBody>
                  <a:tcPr/>
                </a:tc>
                <a:tc>
                  <a:txBody>
                    <a:bodyPr/>
                    <a:lstStyle/>
                    <a:p>
                      <a:pPr algn="ctr" rtl="1"/>
                      <a:r>
                        <a:rPr lang="en-US" sz="2000" dirty="0" smtClean="0">
                          <a:solidFill>
                            <a:schemeClr val="tx1"/>
                          </a:solidFill>
                        </a:rPr>
                        <a:t>38.6% </a:t>
                      </a:r>
                      <a:endParaRPr lang="ar-SA" sz="2000" dirty="0">
                        <a:solidFill>
                          <a:schemeClr val="tx1"/>
                        </a:solidFill>
                      </a:endParaRPr>
                    </a:p>
                  </a:txBody>
                  <a:tcPr/>
                </a:tc>
                <a:tc>
                  <a:txBody>
                    <a:bodyPr/>
                    <a:lstStyle/>
                    <a:p>
                      <a:pPr algn="l" rtl="1"/>
                      <a:r>
                        <a:rPr lang="en-US" sz="2000" b="1" dirty="0" err="1" smtClean="0">
                          <a:solidFill>
                            <a:schemeClr val="tx1"/>
                          </a:solidFill>
                        </a:rPr>
                        <a:t>Hypertention</a:t>
                      </a:r>
                      <a:endParaRPr lang="ar-SA" sz="2000" b="1" dirty="0">
                        <a:solidFill>
                          <a:schemeClr val="tx1"/>
                        </a:solidFill>
                      </a:endParaRPr>
                    </a:p>
                  </a:txBody>
                  <a:tcPr/>
                </a:tc>
              </a:tr>
              <a:tr h="653417">
                <a:tc>
                  <a:txBody>
                    <a:bodyPr/>
                    <a:lstStyle/>
                    <a:p>
                      <a:pPr algn="ctr" rtl="1"/>
                      <a:r>
                        <a:rPr kumimoji="0" lang="en-US" sz="2000" i="1" kern="1200" dirty="0" smtClean="0">
                          <a:solidFill>
                            <a:schemeClr val="tx1"/>
                          </a:solidFill>
                          <a:latin typeface="+mn-lt"/>
                          <a:ea typeface="+mn-ea"/>
                          <a:cs typeface="+mn-cs"/>
                        </a:rPr>
                        <a:t>P</a:t>
                      </a:r>
                      <a:r>
                        <a:rPr kumimoji="0" lang="en-US" sz="2000" kern="1200" dirty="0" smtClean="0">
                          <a:solidFill>
                            <a:schemeClr val="tx1"/>
                          </a:solidFill>
                          <a:latin typeface="+mn-lt"/>
                          <a:ea typeface="+mn-ea"/>
                          <a:cs typeface="+mn-cs"/>
                        </a:rPr>
                        <a:t>&lt;0.001</a:t>
                      </a:r>
                      <a:endParaRPr lang="ar-SA" sz="2000" dirty="0">
                        <a:solidFill>
                          <a:schemeClr val="tx1"/>
                        </a:solidFill>
                      </a:endParaRPr>
                    </a:p>
                  </a:txBody>
                  <a:tcPr/>
                </a:tc>
                <a:tc>
                  <a:txBody>
                    <a:bodyPr/>
                    <a:lstStyle/>
                    <a:p>
                      <a:pPr algn="ctr" rtl="1"/>
                      <a:r>
                        <a:rPr lang="en-US" sz="2000" dirty="0" smtClean="0">
                          <a:solidFill>
                            <a:schemeClr val="tx1"/>
                          </a:solidFill>
                        </a:rPr>
                        <a:t>5.3% </a:t>
                      </a:r>
                      <a:r>
                        <a:rPr lang="ar-SA" sz="2000" dirty="0" smtClean="0">
                          <a:solidFill>
                            <a:schemeClr val="tx1"/>
                          </a:solidFill>
                        </a:rPr>
                        <a:t> </a:t>
                      </a:r>
                      <a:endParaRPr lang="ar-SA" sz="2000" dirty="0">
                        <a:solidFill>
                          <a:schemeClr val="tx1"/>
                        </a:solidFill>
                      </a:endParaRPr>
                    </a:p>
                  </a:txBody>
                  <a:tcPr/>
                </a:tc>
                <a:tc>
                  <a:txBody>
                    <a:bodyPr/>
                    <a:lstStyle/>
                    <a:p>
                      <a:pPr algn="ctr" rtl="1"/>
                      <a:r>
                        <a:rPr lang="en-US" sz="2000" dirty="0" smtClean="0">
                          <a:solidFill>
                            <a:schemeClr val="tx1"/>
                          </a:solidFill>
                        </a:rPr>
                        <a:t>4.3%</a:t>
                      </a:r>
                      <a:endParaRPr lang="ar-SA" sz="2000" dirty="0">
                        <a:solidFill>
                          <a:schemeClr val="tx1"/>
                        </a:solidFill>
                      </a:endParaRPr>
                    </a:p>
                  </a:txBody>
                  <a:tcPr/>
                </a:tc>
                <a:tc>
                  <a:txBody>
                    <a:bodyPr/>
                    <a:lstStyle/>
                    <a:p>
                      <a:pPr algn="l" rtl="1"/>
                      <a:r>
                        <a:rPr lang="en-US" sz="2000" b="1" dirty="0" smtClean="0">
                          <a:solidFill>
                            <a:schemeClr val="tx1"/>
                          </a:solidFill>
                        </a:rPr>
                        <a:t>D.M</a:t>
                      </a:r>
                      <a:endParaRPr lang="ar-SA" sz="2000" b="1" dirty="0">
                        <a:solidFill>
                          <a:schemeClr val="tx1"/>
                        </a:solidFill>
                      </a:endParaRPr>
                    </a:p>
                  </a:txBody>
                  <a:tcPr/>
                </a:tc>
              </a:tr>
              <a:tr h="653417">
                <a:tc>
                  <a:txBody>
                    <a:bodyPr/>
                    <a:lstStyle/>
                    <a:p>
                      <a:pPr algn="ctr" rtl="1"/>
                      <a:r>
                        <a:rPr kumimoji="0" lang="en-US" sz="2000" i="1" kern="1200" dirty="0" smtClean="0">
                          <a:solidFill>
                            <a:schemeClr val="tx1"/>
                          </a:solidFill>
                          <a:latin typeface="+mn-lt"/>
                          <a:ea typeface="+mn-ea"/>
                          <a:cs typeface="+mn-cs"/>
                        </a:rPr>
                        <a:t>P</a:t>
                      </a:r>
                      <a:r>
                        <a:rPr kumimoji="0" lang="en-US" sz="2000" kern="1200" dirty="0" smtClean="0">
                          <a:solidFill>
                            <a:schemeClr val="tx1"/>
                          </a:solidFill>
                          <a:latin typeface="+mn-lt"/>
                          <a:ea typeface="+mn-ea"/>
                          <a:cs typeface="+mn-cs"/>
                        </a:rPr>
                        <a:t>&lt;0.001</a:t>
                      </a:r>
                      <a:endParaRPr lang="ar-SA" sz="2000" dirty="0">
                        <a:solidFill>
                          <a:schemeClr val="tx1"/>
                        </a:solidFill>
                      </a:endParaRPr>
                    </a:p>
                  </a:txBody>
                  <a:tcPr/>
                </a:tc>
                <a:tc>
                  <a:txBody>
                    <a:bodyPr/>
                    <a:lstStyle/>
                    <a:p>
                      <a:pPr algn="ctr" rtl="1"/>
                      <a:r>
                        <a:rPr lang="en-US" sz="2000" dirty="0" smtClean="0">
                          <a:solidFill>
                            <a:schemeClr val="tx1"/>
                          </a:solidFill>
                        </a:rPr>
                        <a:t>14.8% </a:t>
                      </a:r>
                      <a:r>
                        <a:rPr lang="ar-SA" sz="2000" dirty="0" smtClean="0">
                          <a:solidFill>
                            <a:schemeClr val="tx1"/>
                          </a:solidFill>
                        </a:rPr>
                        <a:t> </a:t>
                      </a:r>
                      <a:endParaRPr lang="ar-SA" sz="2000" dirty="0">
                        <a:solidFill>
                          <a:schemeClr val="tx1"/>
                        </a:solidFill>
                      </a:endParaRPr>
                    </a:p>
                  </a:txBody>
                  <a:tcPr/>
                </a:tc>
                <a:tc>
                  <a:txBody>
                    <a:bodyPr/>
                    <a:lstStyle/>
                    <a:p>
                      <a:pPr algn="ctr" rtl="1"/>
                      <a:r>
                        <a:rPr lang="en-US" sz="2000" dirty="0" smtClean="0">
                          <a:solidFill>
                            <a:schemeClr val="tx1"/>
                          </a:solidFill>
                        </a:rPr>
                        <a:t>12.3% </a:t>
                      </a:r>
                      <a:endParaRPr lang="ar-SA" sz="2000" dirty="0">
                        <a:solidFill>
                          <a:schemeClr val="tx1"/>
                        </a:solidFill>
                      </a:endParaRPr>
                    </a:p>
                  </a:txBody>
                  <a:tcPr/>
                </a:tc>
                <a:tc>
                  <a:txBody>
                    <a:bodyPr/>
                    <a:lstStyle/>
                    <a:p>
                      <a:pPr algn="l" rtl="1"/>
                      <a:r>
                        <a:rPr lang="en-US" sz="2000" b="1" dirty="0" err="1" smtClean="0">
                          <a:solidFill>
                            <a:schemeClr val="tx1"/>
                          </a:solidFill>
                        </a:rPr>
                        <a:t>Hyperlipidemia</a:t>
                      </a:r>
                      <a:endParaRPr lang="ar-SA" sz="2000" b="1" dirty="0">
                        <a:solidFill>
                          <a:schemeClr val="tx1"/>
                        </a:solidFill>
                      </a:endParaRPr>
                    </a:p>
                  </a:txBody>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lgn="r" fontAlgn="auto">
              <a:spcAft>
                <a:spcPts val="0"/>
              </a:spcAft>
              <a:defRPr/>
            </a:pPr>
            <a:r>
              <a:rPr lang="ar-AE" b="1" smtClean="0">
                <a:solidFill>
                  <a:schemeClr val="folHlink"/>
                </a:solidFill>
              </a:rPr>
              <a:t>الرضاعة الوقائية</a:t>
            </a:r>
            <a:endParaRPr lang="en-GB" b="1" smtClean="0">
              <a:solidFill>
                <a:schemeClr val="folHlink"/>
              </a:solidFill>
            </a:endParaRPr>
          </a:p>
        </p:txBody>
      </p:sp>
      <p:sp>
        <p:nvSpPr>
          <p:cNvPr id="30723" name="Rectangle 3"/>
          <p:cNvSpPr>
            <a:spLocks noGrp="1" noChangeArrowheads="1"/>
          </p:cNvSpPr>
          <p:nvPr>
            <p:ph idx="1"/>
          </p:nvPr>
        </p:nvSpPr>
        <p:spPr>
          <a:xfrm>
            <a:off x="457200" y="1981200"/>
            <a:ext cx="8362950" cy="4114800"/>
          </a:xfrm>
        </p:spPr>
        <p:txBody>
          <a:bodyPr/>
          <a:lstStyle/>
          <a:p>
            <a:r>
              <a:rPr lang="ar-AE" smtClean="0">
                <a:ea typeface="Majalla UI"/>
              </a:rPr>
              <a:t>في حالة عدم توافر الرضاعة الامومية (حليب الام) لأي سبب كان ما هو البديل الاول لغذاء الطفل؟ </a:t>
            </a:r>
          </a:p>
          <a:p>
            <a:pPr>
              <a:buFont typeface="Wingdings" pitchFamily="2" charset="2"/>
              <a:buNone/>
            </a:pPr>
            <a:endParaRPr lang="ar-AE" smtClean="0">
              <a:ea typeface="Majalla UI"/>
            </a:endParaRPr>
          </a:p>
          <a:p>
            <a:pPr>
              <a:buFont typeface="Wingdings" pitchFamily="2" charset="2"/>
              <a:buNone/>
            </a:pPr>
            <a:r>
              <a:rPr lang="ar-AE" sz="3600" b="1" smtClean="0">
                <a:ea typeface="Majalla UI"/>
              </a:rPr>
              <a:t>الحليب البشري (رضاعة الثدي)؟ </a:t>
            </a:r>
          </a:p>
          <a:p>
            <a:pPr>
              <a:buFont typeface="Wingdings" pitchFamily="2" charset="2"/>
              <a:buNone/>
            </a:pPr>
            <a:r>
              <a:rPr lang="ar-AE" sz="3600" b="1" smtClean="0">
                <a:ea typeface="Majalla UI"/>
              </a:rPr>
              <a:t>أم الحليب البقري (رضاعة القنينة)؟</a:t>
            </a:r>
            <a:endParaRPr lang="en-GB" sz="3600" b="1"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lgn="r" fontAlgn="auto">
              <a:spcAft>
                <a:spcPts val="0"/>
              </a:spcAft>
              <a:defRPr/>
            </a:pPr>
            <a:r>
              <a:rPr lang="ar-AE" b="1" smtClean="0">
                <a:solidFill>
                  <a:schemeClr val="folHlink"/>
                </a:solidFill>
              </a:rPr>
              <a:t>الرضاعة الوقائية</a:t>
            </a:r>
            <a:endParaRPr lang="en-GB" b="1" smtClean="0">
              <a:solidFill>
                <a:schemeClr val="folHlink"/>
              </a:solidFill>
            </a:endParaRPr>
          </a:p>
        </p:txBody>
      </p:sp>
      <p:sp>
        <p:nvSpPr>
          <p:cNvPr id="31747" name="Rectangle 3"/>
          <p:cNvSpPr>
            <a:spLocks noGrp="1" noChangeArrowheads="1"/>
          </p:cNvSpPr>
          <p:nvPr>
            <p:ph idx="1"/>
          </p:nvPr>
        </p:nvSpPr>
        <p:spPr/>
        <p:txBody>
          <a:bodyPr/>
          <a:lstStyle/>
          <a:p>
            <a:pPr marL="609600" indent="-609600"/>
            <a:r>
              <a:rPr lang="ar-AE" smtClean="0">
                <a:ea typeface="Majalla UI"/>
              </a:rPr>
              <a:t>الحليب البشري </a:t>
            </a:r>
            <a:r>
              <a:rPr lang="ar-AE" smtClean="0">
                <a:solidFill>
                  <a:schemeClr val="folHlink"/>
                </a:solidFill>
                <a:ea typeface="Majalla UI"/>
              </a:rPr>
              <a:t>(حليب المرضعات)</a:t>
            </a:r>
            <a:r>
              <a:rPr lang="ar-AE" smtClean="0">
                <a:ea typeface="Majalla UI"/>
              </a:rPr>
              <a:t> هو البديل الاول والخيار الافضل للطفل وليس حليب البقر أو خلائط الرضع المصنعة منه, مستنبطين ذلك من الأدلة الاتية:</a:t>
            </a:r>
          </a:p>
          <a:p>
            <a:pPr marL="609600" indent="-609600">
              <a:buClr>
                <a:schemeClr val="tx1"/>
              </a:buClr>
              <a:buFont typeface="Wingdings" pitchFamily="2" charset="2"/>
              <a:buAutoNum type="arabicPeriod"/>
            </a:pPr>
            <a:r>
              <a:rPr lang="ar-AE" smtClean="0">
                <a:solidFill>
                  <a:schemeClr val="folHlink"/>
                </a:solidFill>
                <a:ea typeface="Majalla UI"/>
              </a:rPr>
              <a:t>الدليل الشرعي </a:t>
            </a:r>
          </a:p>
          <a:p>
            <a:pPr marL="609600" indent="-609600">
              <a:buClr>
                <a:schemeClr val="tx1"/>
              </a:buClr>
              <a:buFont typeface="Wingdings" pitchFamily="2" charset="2"/>
              <a:buAutoNum type="arabicPeriod"/>
            </a:pPr>
            <a:r>
              <a:rPr lang="ar-AE" smtClean="0">
                <a:solidFill>
                  <a:schemeClr val="folHlink"/>
                </a:solidFill>
                <a:ea typeface="Majalla UI"/>
              </a:rPr>
              <a:t>الدليل الطبي</a:t>
            </a:r>
            <a:endParaRPr lang="en-GB" smtClean="0">
              <a:solidFill>
                <a:schemeClr val="folHlink"/>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2354" name="Picture 2" descr="الى الابد"/>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612354"/>
                                        </p:tgtEl>
                                        <p:attrNameLst>
                                          <p:attrName>style.visibility</p:attrName>
                                        </p:attrNameLst>
                                      </p:cBhvr>
                                      <p:to>
                                        <p:strVal val="visible"/>
                                      </p:to>
                                    </p:set>
                                    <p:animEffect transition="in" filter="slide(fromRight)">
                                      <p:cBhvr>
                                        <p:cTn id="7" dur="500"/>
                                        <p:tgtEl>
                                          <p:spTgt spid="612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401638"/>
            <a:ext cx="8229600" cy="1371600"/>
          </a:xfrm>
        </p:spPr>
        <p:txBody>
          <a:bodyPr/>
          <a:lstStyle/>
          <a:p>
            <a:pPr algn="r" fontAlgn="auto">
              <a:spcAft>
                <a:spcPts val="0"/>
              </a:spcAft>
              <a:defRPr/>
            </a:pPr>
            <a:r>
              <a:rPr lang="ar-AE" b="1" smtClean="0">
                <a:solidFill>
                  <a:schemeClr val="folHlink"/>
                </a:solidFill>
              </a:rPr>
              <a:t>الرضاعة الوقائية</a:t>
            </a:r>
            <a:endParaRPr lang="en-GB" b="1" smtClean="0">
              <a:solidFill>
                <a:schemeClr val="folHlink"/>
              </a:solidFill>
            </a:endParaRPr>
          </a:p>
        </p:txBody>
      </p:sp>
      <p:sp>
        <p:nvSpPr>
          <p:cNvPr id="47107" name="Rectangle 3"/>
          <p:cNvSpPr>
            <a:spLocks noGrp="1" noChangeArrowheads="1"/>
          </p:cNvSpPr>
          <p:nvPr>
            <p:ph idx="1"/>
          </p:nvPr>
        </p:nvSpPr>
        <p:spPr>
          <a:xfrm>
            <a:off x="0" y="1500188"/>
            <a:ext cx="9072563" cy="5357812"/>
          </a:xfrm>
        </p:spPr>
        <p:txBody>
          <a:bodyPr>
            <a:noAutofit/>
          </a:bodyPr>
          <a:lstStyle/>
          <a:p>
            <a:pPr marL="609600" indent="-609600" fontAlgn="auto">
              <a:lnSpc>
                <a:spcPct val="80000"/>
              </a:lnSpc>
              <a:spcAft>
                <a:spcPts val="0"/>
              </a:spcAft>
              <a:buFont typeface="Wingdings 2"/>
              <a:buChar char=""/>
              <a:defRPr/>
            </a:pPr>
            <a:r>
              <a:rPr lang="ar-AE" dirty="0" smtClean="0">
                <a:solidFill>
                  <a:schemeClr val="folHlink"/>
                </a:solidFill>
              </a:rPr>
              <a:t>الدليل الشرعي</a:t>
            </a:r>
          </a:p>
          <a:p>
            <a:pPr marL="609600" indent="-609600" fontAlgn="auto">
              <a:lnSpc>
                <a:spcPct val="80000"/>
              </a:lnSpc>
              <a:spcAft>
                <a:spcPts val="0"/>
              </a:spcAft>
              <a:buClr>
                <a:schemeClr val="tx1"/>
              </a:buClr>
              <a:buFont typeface="Wingdings" pitchFamily="2" charset="2"/>
              <a:buNone/>
              <a:defRPr/>
            </a:pPr>
            <a:r>
              <a:rPr lang="ar-SA" sz="2400" dirty="0" smtClean="0"/>
              <a:t>1. </a:t>
            </a:r>
            <a:r>
              <a:rPr lang="ar-AE" sz="2400" b="1" dirty="0" smtClean="0"/>
              <a:t>القرآن الكريم</a:t>
            </a:r>
            <a:r>
              <a:rPr lang="ar-SA" sz="2400" b="1" dirty="0" smtClean="0"/>
              <a:t> </a:t>
            </a:r>
            <a:r>
              <a:rPr lang="ar-AE" sz="2400" b="1" dirty="0" smtClean="0"/>
              <a:t>:</a:t>
            </a:r>
            <a:endParaRPr lang="ar-SA" sz="2400" b="1" dirty="0" smtClean="0"/>
          </a:p>
          <a:p>
            <a:pPr marL="609600" indent="-609600" algn="just" fontAlgn="auto">
              <a:spcAft>
                <a:spcPts val="0"/>
              </a:spcAft>
              <a:buClr>
                <a:schemeClr val="tx1"/>
              </a:buClr>
              <a:buFont typeface="Wingdings" pitchFamily="2" charset="2"/>
              <a:buNone/>
              <a:defRPr/>
            </a:pPr>
            <a:r>
              <a:rPr lang="ar-SA" sz="2400" dirty="0" smtClean="0"/>
              <a:t> </a:t>
            </a:r>
            <a:r>
              <a:rPr lang="ar-AE" sz="2400" dirty="0" smtClean="0"/>
              <a:t>قوله تعالى</a:t>
            </a:r>
            <a:r>
              <a:rPr lang="ar-SA" sz="2400" dirty="0" smtClean="0"/>
              <a:t> </a:t>
            </a:r>
            <a:r>
              <a:rPr lang="ar-AE" sz="2400" dirty="0" smtClean="0"/>
              <a:t>:(وأن اردتم ان تسترضعوا أولادكم ف</a:t>
            </a:r>
            <a:r>
              <a:rPr lang="ar-SA" sz="2400" dirty="0" smtClean="0"/>
              <a:t>لا</a:t>
            </a:r>
            <a:r>
              <a:rPr lang="ar-AE" sz="2400" dirty="0" smtClean="0"/>
              <a:t> جناح عليكم) البقرة: من الآية 233</a:t>
            </a:r>
            <a:r>
              <a:rPr lang="ar-SA" sz="2400" dirty="0" smtClean="0"/>
              <a:t>. </a:t>
            </a:r>
          </a:p>
          <a:p>
            <a:pPr marL="609600" indent="-609600" algn="just" fontAlgn="auto">
              <a:spcAft>
                <a:spcPts val="0"/>
              </a:spcAft>
              <a:buClr>
                <a:schemeClr val="tx1"/>
              </a:buClr>
              <a:buFont typeface="Wingdings" pitchFamily="2" charset="2"/>
              <a:buNone/>
              <a:defRPr/>
            </a:pPr>
            <a:r>
              <a:rPr lang="ar-SA" sz="2400" dirty="0" smtClean="0"/>
              <a:t> وقوله تعالى:</a:t>
            </a:r>
            <a:r>
              <a:rPr lang="ar-AE" sz="2400" dirty="0" smtClean="0"/>
              <a:t>(وأن تعاسرتم فسترضع له أخرى) الطلاق:</a:t>
            </a:r>
            <a:r>
              <a:rPr lang="ar-SA" sz="2400" dirty="0" smtClean="0"/>
              <a:t> من الآية</a:t>
            </a:r>
            <a:r>
              <a:rPr lang="ar-AE" sz="2400" dirty="0" smtClean="0"/>
              <a:t> 6.</a:t>
            </a:r>
            <a:r>
              <a:rPr lang="ar-SA" sz="2400" dirty="0" smtClean="0"/>
              <a:t> </a:t>
            </a:r>
          </a:p>
          <a:p>
            <a:pPr marL="609600" indent="-609600" fontAlgn="auto">
              <a:lnSpc>
                <a:spcPct val="80000"/>
              </a:lnSpc>
              <a:spcAft>
                <a:spcPts val="0"/>
              </a:spcAft>
              <a:buClr>
                <a:schemeClr val="tx1"/>
              </a:buClr>
              <a:buFont typeface="Wingdings" pitchFamily="2" charset="2"/>
              <a:buNone/>
              <a:defRPr/>
            </a:pPr>
            <a:endParaRPr lang="ar-SA" sz="2400" dirty="0" smtClean="0"/>
          </a:p>
          <a:p>
            <a:pPr marL="609600" indent="-609600" fontAlgn="auto">
              <a:lnSpc>
                <a:spcPct val="80000"/>
              </a:lnSpc>
              <a:spcAft>
                <a:spcPts val="0"/>
              </a:spcAft>
              <a:buClr>
                <a:schemeClr val="tx1"/>
              </a:buClr>
              <a:buFont typeface="Wingdings" pitchFamily="2" charset="2"/>
              <a:buNone/>
              <a:defRPr/>
            </a:pPr>
            <a:r>
              <a:rPr lang="ar-SA" sz="2400" dirty="0" smtClean="0"/>
              <a:t>2. </a:t>
            </a:r>
            <a:r>
              <a:rPr lang="ar-AE" sz="2400" b="1" dirty="0" smtClean="0"/>
              <a:t>السنة النبوية</a:t>
            </a:r>
            <a:r>
              <a:rPr lang="ar-SA" sz="2400" b="1" dirty="0" smtClean="0"/>
              <a:t> </a:t>
            </a:r>
            <a:r>
              <a:rPr lang="ar-AE" sz="2400" b="1" dirty="0" smtClean="0"/>
              <a:t>: </a:t>
            </a:r>
            <a:endParaRPr lang="ar-SA" sz="2400" b="1" dirty="0" smtClean="0"/>
          </a:p>
          <a:p>
            <a:pPr marL="609600" indent="-609600" fontAlgn="auto">
              <a:lnSpc>
                <a:spcPct val="120000"/>
              </a:lnSpc>
              <a:spcAft>
                <a:spcPts val="0"/>
              </a:spcAft>
              <a:buClr>
                <a:schemeClr val="tx1"/>
              </a:buClr>
              <a:buFont typeface="Wingdings" pitchFamily="2" charset="2"/>
              <a:buNone/>
              <a:defRPr/>
            </a:pPr>
            <a:r>
              <a:rPr lang="ar-SA" sz="2400" dirty="0" smtClean="0"/>
              <a:t>      </a:t>
            </a:r>
            <a:r>
              <a:rPr lang="ar-AE" sz="2400" dirty="0" smtClean="0"/>
              <a:t>لقد كان العرب عامة والقريشيون خاصة أصحاب فطرة سليمة يحرصون من خلالها بأختيار المرضعات السليمات لزيادة الصفات الحميدة في أولادهم, ومثال ذلك أرضاع حليمة السعدية لرسول الله صلى الله عليه وسلم, حيث سئل مرة عن سر فصاحته فقال:</a:t>
            </a:r>
            <a:r>
              <a:rPr lang="ar-AE" sz="2400" dirty="0" smtClean="0">
                <a:solidFill>
                  <a:schemeClr val="folHlink"/>
                </a:solidFill>
              </a:rPr>
              <a:t>(</a:t>
            </a:r>
            <a:r>
              <a:rPr lang="ar-AE" sz="2400" dirty="0" smtClean="0">
                <a:solidFill>
                  <a:srgbClr val="FF0000"/>
                </a:solidFill>
              </a:rPr>
              <a:t>أنا اعربكم, أنا من قريش ولساني لسان بني سعد بن بكر</a:t>
            </a:r>
            <a:r>
              <a:rPr lang="ar-AE" sz="2400" dirty="0" smtClean="0">
                <a:solidFill>
                  <a:schemeClr val="folHlink"/>
                </a:solidFill>
              </a:rPr>
              <a:t>)</a:t>
            </a:r>
            <a:r>
              <a:rPr lang="ar-SA" sz="2400" dirty="0" smtClean="0">
                <a:solidFill>
                  <a:schemeClr val="folHlink"/>
                </a:solidFill>
              </a:rPr>
              <a:t> .</a:t>
            </a:r>
          </a:p>
          <a:p>
            <a:pPr marL="609600" indent="-609600" algn="ctr" fontAlgn="auto">
              <a:lnSpc>
                <a:spcPct val="120000"/>
              </a:lnSpc>
              <a:spcAft>
                <a:spcPts val="0"/>
              </a:spcAft>
              <a:buClr>
                <a:schemeClr val="tx1"/>
              </a:buClr>
              <a:buFont typeface="Wingdings" pitchFamily="2" charset="2"/>
              <a:buNone/>
              <a:defRPr/>
            </a:pPr>
            <a:r>
              <a:rPr lang="ar-SA" sz="2400" b="1" dirty="0" smtClean="0">
                <a:cs typeface="Simplified Arabic" pitchFamily="2" charset="-78"/>
              </a:rPr>
              <a:t>السيوطي /الجامع الصغير / حديث صحيح 2696</a:t>
            </a:r>
            <a:endParaRPr lang="en-GB" sz="2400" dirty="0" smtClean="0"/>
          </a:p>
          <a:p>
            <a:pPr marL="609600" indent="-609600" fontAlgn="auto">
              <a:lnSpc>
                <a:spcPct val="80000"/>
              </a:lnSpc>
              <a:spcAft>
                <a:spcPts val="0"/>
              </a:spcAft>
              <a:buClr>
                <a:schemeClr val="tx1"/>
              </a:buClr>
              <a:buFont typeface="Wingdings" pitchFamily="2" charset="2"/>
              <a:buAutoNum type="arabicPeriod"/>
              <a:defRPr/>
            </a:pPr>
            <a:endParaRPr lang="en-GB" sz="2400"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lgn="r" fontAlgn="auto">
              <a:spcAft>
                <a:spcPts val="0"/>
              </a:spcAft>
              <a:defRPr/>
            </a:pPr>
            <a:r>
              <a:rPr lang="ar-AE" b="1" smtClean="0">
                <a:solidFill>
                  <a:schemeClr val="folHlink"/>
                </a:solidFill>
              </a:rPr>
              <a:t>الرضاعة الوقائية</a:t>
            </a:r>
            <a:endParaRPr lang="en-GB" b="1" smtClean="0">
              <a:solidFill>
                <a:schemeClr val="folHlink"/>
              </a:solidFill>
            </a:endParaRPr>
          </a:p>
        </p:txBody>
      </p:sp>
      <p:sp>
        <p:nvSpPr>
          <p:cNvPr id="33795" name="Rectangle 3"/>
          <p:cNvSpPr>
            <a:spLocks noGrp="1" noChangeArrowheads="1"/>
          </p:cNvSpPr>
          <p:nvPr>
            <p:ph idx="1"/>
          </p:nvPr>
        </p:nvSpPr>
        <p:spPr>
          <a:xfrm>
            <a:off x="609600" y="1285860"/>
            <a:ext cx="8534400" cy="4114800"/>
          </a:xfrm>
        </p:spPr>
        <p:txBody>
          <a:bodyPr/>
          <a:lstStyle/>
          <a:p>
            <a:pPr marL="609600" indent="-609600">
              <a:lnSpc>
                <a:spcPct val="90000"/>
              </a:lnSpc>
            </a:pPr>
            <a:r>
              <a:rPr lang="ar-AE" dirty="0" smtClean="0">
                <a:solidFill>
                  <a:schemeClr val="folHlink"/>
                </a:solidFill>
                <a:ea typeface="Majalla UI"/>
              </a:rPr>
              <a:t>الدليل الطبي</a:t>
            </a:r>
          </a:p>
          <a:p>
            <a:pPr marL="609600" indent="-609600">
              <a:lnSpc>
                <a:spcPct val="90000"/>
              </a:lnSpc>
              <a:buFont typeface="Wingdings" pitchFamily="2" charset="2"/>
              <a:buNone/>
            </a:pPr>
            <a:r>
              <a:rPr lang="ar-SA" dirty="0" smtClean="0"/>
              <a:t>1</a:t>
            </a:r>
            <a:r>
              <a:rPr lang="ar-AE" dirty="0" smtClean="0">
                <a:ea typeface="Majalla UI"/>
              </a:rPr>
              <a:t>. كونه بشريا ! يرقى الى حاجة الطفل من جميع النواحي العضوية والنفسية.</a:t>
            </a:r>
          </a:p>
          <a:p>
            <a:pPr marL="609600" indent="-609600">
              <a:lnSpc>
                <a:spcPct val="90000"/>
              </a:lnSpc>
              <a:buFont typeface="Wingdings" pitchFamily="2" charset="2"/>
              <a:buNone/>
            </a:pPr>
            <a:r>
              <a:rPr lang="ar-SA" dirty="0" smtClean="0">
                <a:ea typeface="Majalla UI"/>
              </a:rPr>
              <a:t>	ال</a:t>
            </a:r>
            <a:r>
              <a:rPr lang="ar-AE" dirty="0" smtClean="0">
                <a:ea typeface="Majalla UI"/>
              </a:rPr>
              <a:t>حليب البقر</a:t>
            </a:r>
            <a:r>
              <a:rPr lang="ar-SA" dirty="0" smtClean="0">
                <a:ea typeface="Majalla UI"/>
              </a:rPr>
              <a:t>ي</a:t>
            </a:r>
            <a:r>
              <a:rPr lang="ar-AE" dirty="0" smtClean="0">
                <a:ea typeface="Majalla UI"/>
              </a:rPr>
              <a:t> للعجول (الحيوان) لنمو العضلات</a:t>
            </a:r>
            <a:r>
              <a:rPr lang="ar-SA" dirty="0" smtClean="0">
                <a:ea typeface="Majalla UI"/>
              </a:rPr>
              <a:t>,</a:t>
            </a:r>
            <a:r>
              <a:rPr lang="ar-AE" dirty="0" smtClean="0">
                <a:ea typeface="Majalla UI"/>
              </a:rPr>
              <a:t> </a:t>
            </a:r>
            <a:r>
              <a:rPr lang="ar-SA" dirty="0" smtClean="0">
                <a:ea typeface="Majalla UI"/>
              </a:rPr>
              <a:t>	</a:t>
            </a:r>
            <a:r>
              <a:rPr lang="ar-AE" dirty="0" smtClean="0">
                <a:solidFill>
                  <a:srgbClr val="FF0000"/>
                </a:solidFill>
                <a:ea typeface="Majalla UI"/>
              </a:rPr>
              <a:t>فيتضاعف وزنه </a:t>
            </a:r>
            <a:r>
              <a:rPr lang="ar-SA" dirty="0" smtClean="0">
                <a:solidFill>
                  <a:srgbClr val="FF0000"/>
                </a:solidFill>
                <a:ea typeface="Majalla UI"/>
              </a:rPr>
              <a:t>بعد</a:t>
            </a:r>
            <a:r>
              <a:rPr lang="ar-AE" dirty="0" smtClean="0">
                <a:solidFill>
                  <a:srgbClr val="FF0000"/>
                </a:solidFill>
                <a:ea typeface="Majalla UI"/>
              </a:rPr>
              <a:t> شهر</a:t>
            </a:r>
            <a:r>
              <a:rPr lang="ar-SA" dirty="0" smtClean="0">
                <a:solidFill>
                  <a:srgbClr val="FF0000"/>
                </a:solidFill>
                <a:ea typeface="Majalla UI"/>
              </a:rPr>
              <a:t>!</a:t>
            </a:r>
            <a:endParaRPr lang="ar-AE" dirty="0" smtClean="0">
              <a:solidFill>
                <a:srgbClr val="FF0000"/>
              </a:solidFill>
              <a:ea typeface="Majalla UI"/>
            </a:endParaRPr>
          </a:p>
          <a:p>
            <a:pPr marL="609600" indent="-609600">
              <a:lnSpc>
                <a:spcPct val="90000"/>
              </a:lnSpc>
              <a:buFont typeface="Wingdings" pitchFamily="2" charset="2"/>
              <a:buNone/>
            </a:pPr>
            <a:r>
              <a:rPr lang="ar-SA" dirty="0" smtClean="0">
                <a:ea typeface="Majalla UI"/>
              </a:rPr>
              <a:t>	ال</a:t>
            </a:r>
            <a:r>
              <a:rPr lang="ar-AE" dirty="0" smtClean="0">
                <a:ea typeface="Majalla UI"/>
              </a:rPr>
              <a:t>حليب البشر</a:t>
            </a:r>
            <a:r>
              <a:rPr lang="ar-SA" dirty="0" smtClean="0">
                <a:ea typeface="Majalla UI"/>
              </a:rPr>
              <a:t>ي</a:t>
            </a:r>
            <a:r>
              <a:rPr lang="ar-AE" dirty="0" smtClean="0">
                <a:ea typeface="Majalla UI"/>
              </a:rPr>
              <a:t> للأطفال (الانسان) لنمو</a:t>
            </a:r>
            <a:r>
              <a:rPr lang="ar-SA" dirty="0" smtClean="0">
                <a:ea typeface="Majalla UI"/>
              </a:rPr>
              <a:t>ه المتوازن خاصة </a:t>
            </a:r>
            <a:r>
              <a:rPr lang="ar-AE" dirty="0" smtClean="0">
                <a:ea typeface="Majalla UI"/>
              </a:rPr>
              <a:t> الجهاز العصبي (الدماغ)</a:t>
            </a:r>
            <a:r>
              <a:rPr lang="ar-SA" dirty="0" smtClean="0">
                <a:ea typeface="Majalla UI"/>
              </a:rPr>
              <a:t> </a:t>
            </a:r>
            <a:r>
              <a:rPr lang="ar-AE" dirty="0" smtClean="0">
                <a:ea typeface="Majalla UI"/>
              </a:rPr>
              <a:t>والجهاز المناعي, لاحتواءه على المقومات المطلوبه لنموهما</a:t>
            </a:r>
            <a:endParaRPr lang="ar-SA" dirty="0" smtClean="0">
              <a:ea typeface="Majalla UI"/>
            </a:endParaRPr>
          </a:p>
          <a:p>
            <a:pPr marL="609600" indent="-609600">
              <a:lnSpc>
                <a:spcPct val="90000"/>
              </a:lnSpc>
              <a:buFont typeface="Wingdings" pitchFamily="2" charset="2"/>
              <a:buNone/>
            </a:pPr>
            <a:r>
              <a:rPr lang="ar-AE" dirty="0" smtClean="0">
                <a:ea typeface="Majalla UI"/>
              </a:rPr>
              <a:t> </a:t>
            </a:r>
            <a:r>
              <a:rPr lang="ar-SA" dirty="0" smtClean="0">
                <a:ea typeface="Majalla UI"/>
              </a:rPr>
              <a:t>	</a:t>
            </a:r>
            <a:r>
              <a:rPr lang="ar-AE" dirty="0" smtClean="0">
                <a:solidFill>
                  <a:srgbClr val="FF0000"/>
                </a:solidFill>
                <a:ea typeface="Majalla UI"/>
              </a:rPr>
              <a:t>ويتضاعف وزنه بعد </a:t>
            </a:r>
            <a:r>
              <a:rPr lang="ar-SA" dirty="0" smtClean="0">
                <a:solidFill>
                  <a:srgbClr val="FF0000"/>
                </a:solidFill>
                <a:ea typeface="Majalla UI"/>
              </a:rPr>
              <a:t>اربعة اشهر!</a:t>
            </a:r>
            <a:endParaRPr lang="en-GB"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11188" y="333375"/>
            <a:ext cx="8075612" cy="6191250"/>
          </a:xfrm>
        </p:spPr>
        <p:txBody>
          <a:bodyPr>
            <a:normAutofit fontScale="90000"/>
          </a:bodyPr>
          <a:lstStyle/>
          <a:p>
            <a:pPr algn="r" fontAlgn="auto">
              <a:spcAft>
                <a:spcPts val="0"/>
              </a:spcAft>
              <a:defRPr/>
            </a:pPr>
            <a:r>
              <a:rPr lang="ar-SA" sz="4000" smtClean="0">
                <a:solidFill>
                  <a:schemeClr val="folHlink"/>
                </a:solidFill>
              </a:rPr>
              <a:t>الرضاعة </a:t>
            </a:r>
            <a:r>
              <a:rPr lang="ar-SA" smtClean="0">
                <a:solidFill>
                  <a:schemeClr val="folHlink"/>
                </a:solidFill>
              </a:rPr>
              <a:t>الوقائية</a:t>
            </a:r>
            <a:r>
              <a:rPr lang="ar-SA" sz="4000" smtClean="0">
                <a:solidFill>
                  <a:schemeClr val="folHlink"/>
                </a:solidFill>
              </a:rPr>
              <a:t/>
            </a:r>
            <a:br>
              <a:rPr lang="ar-SA" sz="4000" smtClean="0">
                <a:solidFill>
                  <a:schemeClr val="folHlink"/>
                </a:solidFill>
              </a:rPr>
            </a:br>
            <a:r>
              <a:rPr lang="ar-SA" sz="4000" smtClean="0">
                <a:solidFill>
                  <a:schemeClr val="folHlink"/>
                </a:solidFill>
              </a:rPr>
              <a:t/>
            </a:r>
            <a:br>
              <a:rPr lang="ar-SA" sz="4000" smtClean="0">
                <a:solidFill>
                  <a:schemeClr val="folHlink"/>
                </a:solidFill>
              </a:rPr>
            </a:br>
            <a:r>
              <a:rPr lang="ar-SA" sz="4000" smtClean="0">
                <a:solidFill>
                  <a:schemeClr val="tx1"/>
                </a:solidFill>
              </a:rPr>
              <a:t>2- وقاية من الاصابة بالتهاب المعدة والأمعاء الحاد والتهاب المسالك التنفسية العليا عند الاطفال  الذين يرضعون صناعيا (رضاعه القنينه) حيث يتوفى اكثر من ثلاث ملايين منهم سنويا في بلدان العالم الثالث نتيجة للإصابة بهذه الامراض</a:t>
            </a:r>
            <a:r>
              <a:rPr lang="ar-SA" sz="4000" smtClean="0">
                <a:solidFill>
                  <a:schemeClr val="folHlink"/>
                </a:solidFill>
              </a:rPr>
              <a:t> </a:t>
            </a:r>
            <a:r>
              <a:rPr lang="ar-SA" sz="4000" smtClean="0">
                <a:solidFill>
                  <a:schemeClr val="tx1"/>
                </a:solidFill>
              </a:rPr>
              <a:t>. فضلا عن الهدر الاقتصادي في شراء الحليب واستعمال الادوية والمراجعات الطبية للحالات المرضية .</a:t>
            </a:r>
            <a:r>
              <a:rPr lang="ar-SA" sz="4000" smtClean="0">
                <a:solidFill>
                  <a:schemeClr val="folHlink"/>
                </a:solidFill>
              </a:rPr>
              <a:t/>
            </a:r>
            <a:br>
              <a:rPr lang="ar-SA" sz="4000" smtClean="0">
                <a:solidFill>
                  <a:schemeClr val="folHlink"/>
                </a:solidFill>
              </a:rPr>
            </a:br>
            <a:r>
              <a:rPr lang="ar-SA" sz="4000" smtClean="0">
                <a:solidFill>
                  <a:schemeClr val="folHlink"/>
                </a:solidFill>
              </a:rPr>
              <a:t> </a:t>
            </a:r>
            <a:endParaRPr lang="en-US" sz="4000" smtClean="0">
              <a:solidFill>
                <a:schemeClr val="folHlink"/>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fontAlgn="auto">
              <a:spcAft>
                <a:spcPts val="0"/>
              </a:spcAft>
              <a:defRPr/>
            </a:pPr>
            <a:endParaRPr lang="en-US" smtClean="0">
              <a:solidFill>
                <a:schemeClr val="tx2">
                  <a:satMod val="130000"/>
                </a:schemeClr>
              </a:solidFill>
            </a:endParaRPr>
          </a:p>
        </p:txBody>
      </p:sp>
      <p:pic>
        <p:nvPicPr>
          <p:cNvPr id="72707" name="Picture 3" descr="jamil1"/>
          <p:cNvPicPr>
            <a:picLocks noGrp="1" noChangeAspect="1" noChangeArrowheads="1"/>
          </p:cNvPicPr>
          <p:nvPr>
            <p:ph idx="1"/>
          </p:nvPr>
        </p:nvPicPr>
        <p:blipFill>
          <a:blip r:embed="rId2"/>
          <a:srcRect/>
          <a:stretch>
            <a:fillRect/>
          </a:stretch>
        </p:blipFill>
        <p:spPr>
          <a:xfrm>
            <a:off x="539750" y="0"/>
            <a:ext cx="8135938" cy="6858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2707"/>
                                        </p:tgtEl>
                                        <p:attrNameLst>
                                          <p:attrName>style.visibility</p:attrName>
                                        </p:attrNameLst>
                                      </p:cBhvr>
                                      <p:to>
                                        <p:strVal val="visible"/>
                                      </p:to>
                                    </p:set>
                                    <p:anim calcmode="lin" valueType="num">
                                      <p:cBhvr additive="base">
                                        <p:cTn id="7" dur="500" fill="hold"/>
                                        <p:tgtEl>
                                          <p:spTgt spid="72707"/>
                                        </p:tgtEl>
                                        <p:attrNameLst>
                                          <p:attrName>ppt_x</p:attrName>
                                        </p:attrNameLst>
                                      </p:cBhvr>
                                      <p:tavLst>
                                        <p:tav tm="0">
                                          <p:val>
                                            <p:strVal val="#ppt_x"/>
                                          </p:val>
                                        </p:tav>
                                        <p:tav tm="100000">
                                          <p:val>
                                            <p:strVal val="#ppt_x"/>
                                          </p:val>
                                        </p:tav>
                                      </p:tavLst>
                                    </p:anim>
                                    <p:anim calcmode="lin" valueType="num">
                                      <p:cBhvr additive="base">
                                        <p:cTn id="8" dur="500" fill="hold"/>
                                        <p:tgtEl>
                                          <p:spTgt spid="727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8018" name="Picture 2" descr="ارباح"/>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Oval 2"/>
          <p:cNvSpPr/>
          <p:nvPr/>
        </p:nvSpPr>
        <p:spPr>
          <a:xfrm>
            <a:off x="6572250" y="5286375"/>
            <a:ext cx="785813"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defRPr/>
            </a:pPr>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598018"/>
                                        </p:tgtEl>
                                        <p:attrNameLst>
                                          <p:attrName>style.visibility</p:attrName>
                                        </p:attrNameLst>
                                      </p:cBhvr>
                                      <p:to>
                                        <p:strVal val="visible"/>
                                      </p:to>
                                    </p:set>
                                    <p:anim calcmode="lin" valueType="num">
                                      <p:cBhvr>
                                        <p:cTn id="7" dur="500" fill="hold"/>
                                        <p:tgtEl>
                                          <p:spTgt spid="598018"/>
                                        </p:tgtEl>
                                        <p:attrNameLst>
                                          <p:attrName>ppt_w</p:attrName>
                                        </p:attrNameLst>
                                      </p:cBhvr>
                                      <p:tavLst>
                                        <p:tav tm="0">
                                          <p:val>
                                            <p:fltVal val="0"/>
                                          </p:val>
                                        </p:tav>
                                        <p:tav tm="100000">
                                          <p:val>
                                            <p:strVal val="#ppt_w"/>
                                          </p:val>
                                        </p:tav>
                                      </p:tavLst>
                                    </p:anim>
                                    <p:anim calcmode="lin" valueType="num">
                                      <p:cBhvr>
                                        <p:cTn id="8" dur="500" fill="hold"/>
                                        <p:tgtEl>
                                          <p:spTgt spid="598018"/>
                                        </p:tgtEl>
                                        <p:attrNameLst>
                                          <p:attrName>ppt_h</p:attrName>
                                        </p:attrNameLst>
                                      </p:cBhvr>
                                      <p:tavLst>
                                        <p:tav tm="0">
                                          <p:val>
                                            <p:fltVal val="0"/>
                                          </p:val>
                                        </p:tav>
                                        <p:tav tm="100000">
                                          <p:val>
                                            <p:strVal val="#ppt_h"/>
                                          </p:val>
                                        </p:tav>
                                      </p:tavLst>
                                    </p:anim>
                                    <p:anim calcmode="lin" valueType="num">
                                      <p:cBhvr>
                                        <p:cTn id="9" dur="500" fill="hold"/>
                                        <p:tgtEl>
                                          <p:spTgt spid="598018"/>
                                        </p:tgtEl>
                                        <p:attrNameLst>
                                          <p:attrName>ppt_x</p:attrName>
                                        </p:attrNameLst>
                                      </p:cBhvr>
                                      <p:tavLst>
                                        <p:tav tm="0">
                                          <p:val>
                                            <p:fltVal val="0.5"/>
                                          </p:val>
                                        </p:tav>
                                        <p:tav tm="100000">
                                          <p:val>
                                            <p:strVal val="#ppt_x"/>
                                          </p:val>
                                        </p:tav>
                                      </p:tavLst>
                                    </p:anim>
                                    <p:anim calcmode="lin" valueType="num">
                                      <p:cBhvr>
                                        <p:cTn id="10" dur="500" fill="hold"/>
                                        <p:tgtEl>
                                          <p:spTgt spid="59801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323850" y="333375"/>
            <a:ext cx="8424863" cy="5754688"/>
          </a:xfrm>
          <a:prstGeom prst="rect">
            <a:avLst/>
          </a:prstGeom>
          <a:noFill/>
          <a:ln w="9525">
            <a:noFill/>
            <a:miter lim="800000"/>
            <a:headEnd/>
            <a:tailEnd/>
          </a:ln>
        </p:spPr>
        <p:txBody>
          <a:bodyPr>
            <a:spAutoFit/>
          </a:bodyPr>
          <a:lstStyle/>
          <a:p>
            <a:pPr algn="just"/>
            <a:r>
              <a:rPr lang="ar-SA" sz="2800" b="1">
                <a:latin typeface="Garamond" pitchFamily="18" charset="0"/>
                <a:cs typeface="Monotype Koufi" pitchFamily="2" charset="-78"/>
              </a:rPr>
              <a:t>إن الأبحاث الحديثة أظهرت أن الجهاز المناعي والهضمي في الإنسان خلال العامين الأولين من عمر الرضيع يكونان غير مكتملين ويتعرضان للاختراق من تناول الأغذية ففي حالة استعمال الحليب الصناعي أو البقري خلال هذه الفترة الحساسة سيؤدي الى الإصابة بامراض كثيرة في المستقبل مثلاً داء السكر من نوع الأول وكما ورد في كتاب الطب </a:t>
            </a:r>
          </a:p>
          <a:p>
            <a:pPr algn="just"/>
            <a:r>
              <a:rPr lang="ar-SA" sz="2800" b="1">
                <a:latin typeface="Garamond" pitchFamily="18" charset="0"/>
                <a:cs typeface="Monotype Koufi" pitchFamily="2" charset="-78"/>
              </a:rPr>
              <a:t>الباطني المشهور لدافدسون ما نصه باللغة الإنكليزية</a:t>
            </a:r>
          </a:p>
          <a:p>
            <a:pPr algn="just" rtl="0"/>
            <a:r>
              <a:rPr lang="en-US" sz="3200">
                <a:latin typeface="Times New Roman" pitchFamily="18" charset="0"/>
                <a:cs typeface="Times New Roman" pitchFamily="18" charset="0"/>
              </a:rPr>
              <a:t>(It has been shown that children who are given cow`s milk early in infancy are more likely to develop Type I Diabetes Mellitus than those who are breastfed )</a:t>
            </a:r>
            <a:endParaRPr lang="ar-SA" sz="3200">
              <a:latin typeface="Times New Roman" pitchFamily="18" charset="0"/>
              <a:cs typeface="Times New Roman" pitchFamily="18" charset="0"/>
            </a:endParaRPr>
          </a:p>
          <a:p>
            <a:pPr algn="l" rtl="0"/>
            <a:r>
              <a:rPr lang="ar-SA" sz="3200">
                <a:latin typeface="Times New Roman" pitchFamily="18" charset="0"/>
                <a:cs typeface="Times New Roman" pitchFamily="18" charset="0"/>
              </a:rPr>
              <a:t> </a:t>
            </a:r>
            <a:r>
              <a:rPr lang="en-US" sz="2000">
                <a:latin typeface="Times New Roman" pitchFamily="18" charset="0"/>
                <a:cs typeface="Times New Roman" pitchFamily="18" charset="0"/>
              </a:rPr>
              <a:t>Davidson`s principles and practice in  Medicine P.473  18</a:t>
            </a:r>
            <a:r>
              <a:rPr lang="en-US" sz="2000" baseline="30000">
                <a:latin typeface="Times New Roman" pitchFamily="18" charset="0"/>
                <a:cs typeface="Times New Roman" pitchFamily="18" charset="0"/>
              </a:rPr>
              <a:t>th</a:t>
            </a:r>
            <a:r>
              <a:rPr lang="en-US" sz="2000">
                <a:latin typeface="Times New Roman" pitchFamily="18" charset="0"/>
                <a:cs typeface="Times New Roman" pitchFamily="18" charset="0"/>
              </a:rPr>
              <a:t> Edition (1999) Churchill livingstone U.K</a:t>
            </a:r>
            <a:endParaRPr lang="ar-IQ" sz="2000">
              <a:latin typeface="Times New Roman" pitchFamily="18" charset="0"/>
              <a:cs typeface="Times New Roman" pitchFamily="18" charset="0"/>
            </a:endParaRPr>
          </a:p>
          <a:p>
            <a:pPr algn="l" rtl="0"/>
            <a:r>
              <a:rPr lang="en-US" sz="2000">
                <a:latin typeface="Times New Roman" pitchFamily="18" charset="0"/>
                <a:cs typeface="Times New Roman" pitchFamily="18"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102402">
                                            <p:txEl>
                                              <p:pRg st="0" end="0"/>
                                            </p:txEl>
                                          </p:spTgt>
                                        </p:tgtEl>
                                        <p:attrNameLst>
                                          <p:attrName>style.visibility</p:attrName>
                                        </p:attrNameLst>
                                      </p:cBhvr>
                                      <p:to>
                                        <p:strVal val="visible"/>
                                      </p:to>
                                    </p:set>
                                    <p:animEffect transition="in" filter="diamond(in)">
                                      <p:cBhvr>
                                        <p:cTn id="7" dur="2000"/>
                                        <p:tgtEl>
                                          <p:spTgt spid="102402">
                                            <p:txEl>
                                              <p:pRg st="0" end="0"/>
                                            </p:txEl>
                                          </p:spTgt>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02402">
                                            <p:txEl>
                                              <p:pRg st="1" end="1"/>
                                            </p:txEl>
                                          </p:spTgt>
                                        </p:tgtEl>
                                        <p:attrNameLst>
                                          <p:attrName>style.visibility</p:attrName>
                                        </p:attrNameLst>
                                      </p:cBhvr>
                                      <p:to>
                                        <p:strVal val="visible"/>
                                      </p:to>
                                    </p:set>
                                    <p:animEffect transition="in" filter="diamond(in)">
                                      <p:cBhvr>
                                        <p:cTn id="10" dur="2000"/>
                                        <p:tgtEl>
                                          <p:spTgt spid="102402">
                                            <p:txEl>
                                              <p:pRg st="1" end="1"/>
                                            </p:txEl>
                                          </p:spTgt>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02402">
                                            <p:txEl>
                                              <p:pRg st="2" end="2"/>
                                            </p:txEl>
                                          </p:spTgt>
                                        </p:tgtEl>
                                        <p:attrNameLst>
                                          <p:attrName>style.visibility</p:attrName>
                                        </p:attrNameLst>
                                      </p:cBhvr>
                                      <p:to>
                                        <p:strVal val="visible"/>
                                      </p:to>
                                    </p:set>
                                    <p:animEffect transition="in" filter="diamond(in)">
                                      <p:cBhvr>
                                        <p:cTn id="13" dur="2000"/>
                                        <p:tgtEl>
                                          <p:spTgt spid="102402">
                                            <p:txEl>
                                              <p:pRg st="2" end="2"/>
                                            </p:txEl>
                                          </p:spTgt>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102402">
                                            <p:txEl>
                                              <p:pRg st="3" end="3"/>
                                            </p:txEl>
                                          </p:spTgt>
                                        </p:tgtEl>
                                        <p:attrNameLst>
                                          <p:attrName>style.visibility</p:attrName>
                                        </p:attrNameLst>
                                      </p:cBhvr>
                                      <p:to>
                                        <p:strVal val="visible"/>
                                      </p:to>
                                    </p:set>
                                    <p:animEffect transition="in" filter="diamond(in)">
                                      <p:cBhvr>
                                        <p:cTn id="16" dur="2000"/>
                                        <p:tgtEl>
                                          <p:spTgt spid="102402">
                                            <p:txEl>
                                              <p:pRg st="3" end="3"/>
                                            </p:txEl>
                                          </p:spTgt>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102402">
                                            <p:txEl>
                                              <p:pRg st="4" end="4"/>
                                            </p:txEl>
                                          </p:spTgt>
                                        </p:tgtEl>
                                        <p:attrNameLst>
                                          <p:attrName>style.visibility</p:attrName>
                                        </p:attrNameLst>
                                      </p:cBhvr>
                                      <p:to>
                                        <p:strVal val="visible"/>
                                      </p:to>
                                    </p:set>
                                    <p:animEffect transition="in" filter="diamond(in)">
                                      <p:cBhvr>
                                        <p:cTn id="19" dur="2000"/>
                                        <p:tgtEl>
                                          <p:spTgt spid="10240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xit" presetSubtype="4" fill="hold" nodeType="clickEffect">
                                  <p:stCondLst>
                                    <p:cond delay="0"/>
                                  </p:stCondLst>
                                  <p:childTnLst>
                                    <p:animEffect transition="out" filter="wipe(down)">
                                      <p:cBhvr>
                                        <p:cTn id="23" dur="500"/>
                                        <p:tgtEl>
                                          <p:spTgt spid="102402">
                                            <p:txEl>
                                              <p:pRg st="0" end="0"/>
                                            </p:txEl>
                                          </p:spTgt>
                                        </p:tgtEl>
                                      </p:cBhvr>
                                    </p:animEffect>
                                    <p:set>
                                      <p:cBhvr>
                                        <p:cTn id="24" dur="1" fill="hold">
                                          <p:stCondLst>
                                            <p:cond delay="499"/>
                                          </p:stCondLst>
                                        </p:cTn>
                                        <p:tgtEl>
                                          <p:spTgt spid="102402">
                                            <p:txEl>
                                              <p:pRg st="0" end="0"/>
                                            </p:txEl>
                                          </p:spTgt>
                                        </p:tgtEl>
                                        <p:attrNameLst>
                                          <p:attrName>style.visibility</p:attrName>
                                        </p:attrNameLst>
                                      </p:cBhvr>
                                      <p:to>
                                        <p:strVal val="hidden"/>
                                      </p:to>
                                    </p:set>
                                  </p:childTnLst>
                                </p:cTn>
                              </p:par>
                              <p:par>
                                <p:cTn id="25" presetID="22" presetClass="exit" presetSubtype="4" fill="hold" nodeType="withEffect">
                                  <p:stCondLst>
                                    <p:cond delay="0"/>
                                  </p:stCondLst>
                                  <p:childTnLst>
                                    <p:animEffect transition="out" filter="wipe(down)">
                                      <p:cBhvr>
                                        <p:cTn id="26" dur="500"/>
                                        <p:tgtEl>
                                          <p:spTgt spid="102402">
                                            <p:txEl>
                                              <p:pRg st="1" end="1"/>
                                            </p:txEl>
                                          </p:spTgt>
                                        </p:tgtEl>
                                      </p:cBhvr>
                                    </p:animEffect>
                                    <p:set>
                                      <p:cBhvr>
                                        <p:cTn id="27" dur="1" fill="hold">
                                          <p:stCondLst>
                                            <p:cond delay="499"/>
                                          </p:stCondLst>
                                        </p:cTn>
                                        <p:tgtEl>
                                          <p:spTgt spid="102402">
                                            <p:txEl>
                                              <p:pRg st="1" end="1"/>
                                            </p:txEl>
                                          </p:spTgt>
                                        </p:tgtEl>
                                        <p:attrNameLst>
                                          <p:attrName>style.visibility</p:attrName>
                                        </p:attrNameLst>
                                      </p:cBhvr>
                                      <p:to>
                                        <p:strVal val="hidden"/>
                                      </p:to>
                                    </p:set>
                                  </p:childTnLst>
                                </p:cTn>
                              </p:par>
                              <p:par>
                                <p:cTn id="28" presetID="22" presetClass="exit" presetSubtype="4" fill="hold" nodeType="withEffect">
                                  <p:stCondLst>
                                    <p:cond delay="0"/>
                                  </p:stCondLst>
                                  <p:childTnLst>
                                    <p:animEffect transition="out" filter="wipe(down)">
                                      <p:cBhvr>
                                        <p:cTn id="29" dur="500"/>
                                        <p:tgtEl>
                                          <p:spTgt spid="102402">
                                            <p:txEl>
                                              <p:pRg st="2" end="2"/>
                                            </p:txEl>
                                          </p:spTgt>
                                        </p:tgtEl>
                                      </p:cBhvr>
                                    </p:animEffect>
                                    <p:set>
                                      <p:cBhvr>
                                        <p:cTn id="30" dur="1" fill="hold">
                                          <p:stCondLst>
                                            <p:cond delay="499"/>
                                          </p:stCondLst>
                                        </p:cTn>
                                        <p:tgtEl>
                                          <p:spTgt spid="102402">
                                            <p:txEl>
                                              <p:pRg st="2" end="2"/>
                                            </p:txEl>
                                          </p:spTgt>
                                        </p:tgtEl>
                                        <p:attrNameLst>
                                          <p:attrName>style.visibility</p:attrName>
                                        </p:attrNameLst>
                                      </p:cBhvr>
                                      <p:to>
                                        <p:strVal val="hidden"/>
                                      </p:to>
                                    </p:set>
                                  </p:childTnLst>
                                </p:cTn>
                              </p:par>
                              <p:par>
                                <p:cTn id="31" presetID="22" presetClass="exit" presetSubtype="4" fill="hold" nodeType="withEffect">
                                  <p:stCondLst>
                                    <p:cond delay="0"/>
                                  </p:stCondLst>
                                  <p:childTnLst>
                                    <p:animEffect transition="out" filter="wipe(down)">
                                      <p:cBhvr>
                                        <p:cTn id="32" dur="500"/>
                                        <p:tgtEl>
                                          <p:spTgt spid="102402">
                                            <p:txEl>
                                              <p:pRg st="3" end="3"/>
                                            </p:txEl>
                                          </p:spTgt>
                                        </p:tgtEl>
                                      </p:cBhvr>
                                    </p:animEffect>
                                    <p:set>
                                      <p:cBhvr>
                                        <p:cTn id="33" dur="1" fill="hold">
                                          <p:stCondLst>
                                            <p:cond delay="499"/>
                                          </p:stCondLst>
                                        </p:cTn>
                                        <p:tgtEl>
                                          <p:spTgt spid="102402">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28" y="0"/>
            <a:ext cx="7499350" cy="1143000"/>
          </a:xfrm>
        </p:spPr>
        <p:txBody>
          <a:bodyPr/>
          <a:lstStyle/>
          <a:p>
            <a:pPr algn="just"/>
            <a:r>
              <a:rPr lang="ar-SA" dirty="0" smtClean="0">
                <a:solidFill>
                  <a:srgbClr val="FF0000"/>
                </a:solidFill>
              </a:rPr>
              <a:t>أهم المحاور</a:t>
            </a:r>
            <a:endParaRPr lang="ar-SA" dirty="0">
              <a:solidFill>
                <a:srgbClr val="FF0000"/>
              </a:solidFill>
            </a:endParaRPr>
          </a:p>
        </p:txBody>
      </p:sp>
      <p:sp>
        <p:nvSpPr>
          <p:cNvPr id="3" name="Content Placeholder 2"/>
          <p:cNvSpPr>
            <a:spLocks noGrp="1"/>
          </p:cNvSpPr>
          <p:nvPr>
            <p:ph idx="1"/>
          </p:nvPr>
        </p:nvSpPr>
        <p:spPr>
          <a:xfrm>
            <a:off x="1071538" y="1000108"/>
            <a:ext cx="7862912" cy="4800600"/>
          </a:xfrm>
        </p:spPr>
        <p:txBody>
          <a:bodyPr/>
          <a:lstStyle/>
          <a:p>
            <a:pPr>
              <a:buNone/>
            </a:pPr>
            <a:r>
              <a:rPr lang="ar-SA" sz="2400" b="1" dirty="0" smtClean="0">
                <a:latin typeface="Times New Roman" pitchFamily="18" charset="0"/>
                <a:cs typeface="Times New Roman" pitchFamily="18" charset="0"/>
              </a:rPr>
              <a:t>اولا: الرضاعة الوقائية </a:t>
            </a:r>
          </a:p>
          <a:p>
            <a:pPr marL="596900" indent="-514350" algn="just"/>
            <a:r>
              <a:rPr lang="ar-SA" sz="2400" dirty="0" smtClean="0">
                <a:latin typeface="Times New Roman" pitchFamily="18" charset="0"/>
                <a:cs typeface="Times New Roman" pitchFamily="18" charset="0"/>
              </a:rPr>
              <a:t>الرضاعة في القرآن الكريم</a:t>
            </a:r>
          </a:p>
          <a:p>
            <a:pPr marL="596900" indent="-514350" algn="just"/>
            <a:r>
              <a:rPr lang="ar-SA" sz="2400" dirty="0" smtClean="0">
                <a:latin typeface="Times New Roman" pitchFamily="18" charset="0"/>
                <a:cs typeface="Times New Roman" pitchFamily="18" charset="0"/>
              </a:rPr>
              <a:t>فوائد الرضاعة الامومية بالنسبة للطفل</a:t>
            </a:r>
          </a:p>
          <a:p>
            <a:pPr marL="596900" indent="-514350" algn="just"/>
            <a:r>
              <a:rPr lang="ar-SA" sz="2400" dirty="0" smtClean="0">
                <a:latin typeface="Times New Roman" pitchFamily="18" charset="0"/>
                <a:cs typeface="Times New Roman" pitchFamily="18" charset="0"/>
              </a:rPr>
              <a:t>فوائد الرضاعة الامومية بالنسبة للأم</a:t>
            </a:r>
          </a:p>
          <a:p>
            <a:pPr marL="596900" indent="-514350" algn="just"/>
            <a:r>
              <a:rPr lang="ar-SA" sz="2400" dirty="0" smtClean="0">
                <a:latin typeface="Times New Roman" pitchFamily="18" charset="0"/>
                <a:cs typeface="Times New Roman" pitchFamily="18" charset="0"/>
              </a:rPr>
              <a:t>ماهو البديل الأول للرضاعة الأمومية: 		                      	     الحليب البشري أم البقري؟ ولماذا؟</a:t>
            </a:r>
          </a:p>
          <a:p>
            <a:pPr>
              <a:buNone/>
            </a:pPr>
            <a:r>
              <a:rPr lang="ar-SA" sz="2400" b="1" dirty="0" smtClean="0">
                <a:latin typeface="Times New Roman" pitchFamily="18" charset="0"/>
                <a:cs typeface="Times New Roman" pitchFamily="18" charset="0"/>
              </a:rPr>
              <a:t>ثانيا: الرضاعة العلاجية</a:t>
            </a:r>
          </a:p>
          <a:p>
            <a:pPr marL="596900" indent="-514350" algn="just"/>
            <a:r>
              <a:rPr lang="ar-SA" sz="2400" dirty="0" smtClean="0">
                <a:latin typeface="Times New Roman" pitchFamily="18" charset="0"/>
                <a:cs typeface="Times New Roman" pitchFamily="18" charset="0"/>
              </a:rPr>
              <a:t>الرضاعة المحرِّمة في القرآن والسنة</a:t>
            </a:r>
          </a:p>
          <a:p>
            <a:pPr marL="596900" indent="-514350" algn="just"/>
            <a:r>
              <a:rPr lang="ar-SA" sz="2400" dirty="0" smtClean="0">
                <a:latin typeface="Times New Roman" pitchFamily="18" charset="0"/>
                <a:cs typeface="Times New Roman" pitchFamily="18" charset="0"/>
              </a:rPr>
              <a:t>الرضاعة من غير الأم كعلاج (نظرية في الطب الوراثي للتطبيق)</a:t>
            </a:r>
          </a:p>
          <a:p>
            <a:pPr marL="596900" indent="-514350" algn="just"/>
            <a:r>
              <a:rPr lang="ar-SA" sz="2400" dirty="0" smtClean="0">
                <a:latin typeface="Times New Roman" pitchFamily="18" charset="0"/>
                <a:cs typeface="Times New Roman" pitchFamily="18" charset="0"/>
              </a:rPr>
              <a:t>أهم فوائد الرضاعة العلاجية</a:t>
            </a:r>
          </a:p>
          <a:p>
            <a:pPr>
              <a:buNone/>
            </a:pPr>
            <a:r>
              <a:rPr lang="ar-SA" sz="2400" b="1" dirty="0" smtClean="0">
                <a:latin typeface="Times New Roman" pitchFamily="18" charset="0"/>
                <a:cs typeface="Times New Roman" pitchFamily="18" charset="0"/>
              </a:rPr>
              <a:t>ثالثا: التوصيات</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ar-SA">
              <a:solidFill>
                <a:schemeClr val="tx2">
                  <a:satMod val="130000"/>
                </a:schemeClr>
              </a:solidFill>
            </a:endParaRPr>
          </a:p>
        </p:txBody>
      </p:sp>
      <p:sp>
        <p:nvSpPr>
          <p:cNvPr id="38915" name="Content Placeholder 2"/>
          <p:cNvSpPr>
            <a:spLocks noGrp="1"/>
          </p:cNvSpPr>
          <p:nvPr>
            <p:ph idx="1"/>
          </p:nvPr>
        </p:nvSpPr>
        <p:spPr/>
        <p:txBody>
          <a:bodyPr/>
          <a:lstStyle/>
          <a:p>
            <a:pPr>
              <a:buFont typeface="Wingdings" pitchFamily="2" charset="2"/>
              <a:buNone/>
            </a:pPr>
            <a:r>
              <a:rPr lang="ar-SA" smtClean="0">
                <a:ea typeface="Majalla UI"/>
              </a:rPr>
              <a:t>3- زيادة الاصابة بأمراض الحساسية على المدى القريب والبعيد (</a:t>
            </a:r>
            <a:r>
              <a:rPr lang="en-GB" smtClean="0"/>
              <a:t>Allergic Diseases</a:t>
            </a:r>
            <a:r>
              <a:rPr lang="ar-IQ" smtClean="0">
                <a:ea typeface="Majalla UI"/>
              </a:rPr>
              <a:t>) كمرض الربو القصبي والاكزما الجلدية و التهاب المسالك التنفسية العليا التحسسية والتهاب الامعاء التحسسي .</a:t>
            </a:r>
            <a:endParaRPr lang="ar-SA" smtClean="0">
              <a:ea typeface="Majalla U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a:spLocks noGrp="1" noChangeArrowheads="1"/>
          </p:cNvSpPr>
          <p:nvPr>
            <p:ph type="ctrTitle"/>
          </p:nvPr>
        </p:nvSpPr>
        <p:spPr>
          <a:xfrm>
            <a:off x="685800" y="692150"/>
            <a:ext cx="7772400" cy="1152525"/>
          </a:xfrm>
        </p:spPr>
        <p:txBody>
          <a:bodyPr>
            <a:normAutofit fontScale="90000"/>
          </a:bodyPr>
          <a:lstStyle/>
          <a:p>
            <a:pPr algn="r" fontAlgn="auto">
              <a:spcAft>
                <a:spcPts val="0"/>
              </a:spcAft>
              <a:defRPr/>
            </a:pPr>
            <a:r>
              <a:rPr lang="ar-SA" sz="5400" smtClean="0">
                <a:solidFill>
                  <a:schemeClr val="folHlink"/>
                </a:solidFill>
                <a:effectLst/>
              </a:rPr>
              <a:t>الرضاعة الوقائية</a:t>
            </a:r>
            <a:r>
              <a:rPr lang="en-US" sz="5400" smtClean="0">
                <a:solidFill>
                  <a:schemeClr val="folHlink"/>
                </a:solidFill>
                <a:effectLst/>
              </a:rPr>
              <a:t/>
            </a:r>
            <a:br>
              <a:rPr lang="en-US" sz="5400" smtClean="0">
                <a:solidFill>
                  <a:schemeClr val="folHlink"/>
                </a:solidFill>
                <a:effectLst/>
              </a:rPr>
            </a:br>
            <a:endParaRPr lang="en-US" sz="5400" smtClean="0">
              <a:solidFill>
                <a:schemeClr val="folHlink"/>
              </a:solidFill>
              <a:effectLst/>
            </a:endParaRPr>
          </a:p>
        </p:txBody>
      </p:sp>
      <p:sp>
        <p:nvSpPr>
          <p:cNvPr id="68611" name="Rectangle 3"/>
          <p:cNvSpPr>
            <a:spLocks noGrp="1" noChangeArrowheads="1"/>
          </p:cNvSpPr>
          <p:nvPr>
            <p:ph type="subTitle" idx="1"/>
          </p:nvPr>
        </p:nvSpPr>
        <p:spPr>
          <a:xfrm>
            <a:off x="971550" y="1773238"/>
            <a:ext cx="7777163" cy="2952750"/>
          </a:xfrm>
        </p:spPr>
        <p:txBody>
          <a:bodyPr>
            <a:normAutofit/>
          </a:bodyPr>
          <a:lstStyle/>
          <a:p>
            <a:pPr algn="r" fontAlgn="auto">
              <a:spcAft>
                <a:spcPts val="0"/>
              </a:spcAft>
              <a:buFont typeface="Wingdings 2"/>
              <a:buNone/>
              <a:defRPr/>
            </a:pPr>
            <a:r>
              <a:rPr lang="ar-SA" dirty="0" smtClean="0"/>
              <a:t>4- زيادة الاصابة </a:t>
            </a:r>
            <a:r>
              <a:rPr lang="ar-AE" dirty="0" smtClean="0"/>
              <a:t>داء السكر من النوع الاول المعتمد على الانسولين (</a:t>
            </a:r>
            <a:r>
              <a:rPr lang="en-GB" dirty="0" smtClean="0"/>
              <a:t>IDDM</a:t>
            </a:r>
            <a:r>
              <a:rPr lang="ar-AE" dirty="0" smtClean="0"/>
              <a:t>)</a:t>
            </a:r>
            <a:r>
              <a:rPr lang="ar-SA" dirty="0" smtClean="0"/>
              <a:t> زيادة ملحوظة  لدى الاطفال خاصة في البلدان المتقدمة وزيادة وزن الاطفال واصابتهم بالسمنه التي تؤدي إلى امراض متعددة وخطيرة مستقبلا ناتجة عن السمنة .</a:t>
            </a:r>
            <a:endParaRPr lang="en-US" dirty="0"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lgn="r" fontAlgn="auto">
              <a:spcAft>
                <a:spcPts val="0"/>
              </a:spcAft>
              <a:defRPr/>
            </a:pPr>
            <a:r>
              <a:rPr lang="ar-AE" b="1" smtClean="0">
                <a:solidFill>
                  <a:schemeClr val="folHlink"/>
                </a:solidFill>
              </a:rPr>
              <a:t>الرضاعة الوقائية</a:t>
            </a:r>
            <a:endParaRPr lang="en-GB" b="1" smtClean="0">
              <a:solidFill>
                <a:schemeClr val="folHlink"/>
              </a:solidFill>
            </a:endParaRPr>
          </a:p>
        </p:txBody>
      </p:sp>
      <p:sp>
        <p:nvSpPr>
          <p:cNvPr id="41987" name="Rectangle 3"/>
          <p:cNvSpPr>
            <a:spLocks noGrp="1" noChangeArrowheads="1"/>
          </p:cNvSpPr>
          <p:nvPr>
            <p:ph idx="1"/>
          </p:nvPr>
        </p:nvSpPr>
        <p:spPr>
          <a:xfrm>
            <a:off x="0" y="1447800"/>
            <a:ext cx="8934450" cy="4800600"/>
          </a:xfrm>
        </p:spPr>
        <p:txBody>
          <a:bodyPr/>
          <a:lstStyle/>
          <a:p>
            <a:pPr>
              <a:buFont typeface="Wingdings" pitchFamily="2" charset="2"/>
              <a:buNone/>
            </a:pPr>
            <a:r>
              <a:rPr lang="ar-AE" dirty="0" smtClean="0">
                <a:solidFill>
                  <a:schemeClr val="folHlink"/>
                </a:solidFill>
                <a:ea typeface="Majalla UI"/>
              </a:rPr>
              <a:t>الدليل الطبي</a:t>
            </a:r>
            <a:endParaRPr lang="ar-SA" dirty="0" smtClean="0">
              <a:solidFill>
                <a:schemeClr val="folHlink"/>
              </a:solidFill>
              <a:ea typeface="Majalla UI"/>
            </a:endParaRPr>
          </a:p>
          <a:p>
            <a:pPr>
              <a:buFont typeface="Wingdings" pitchFamily="2" charset="2"/>
              <a:buNone/>
            </a:pPr>
            <a:r>
              <a:rPr lang="ar-SA" dirty="0" smtClean="0">
                <a:ea typeface="Majalla UI"/>
              </a:rPr>
              <a:t>5</a:t>
            </a:r>
            <a:r>
              <a:rPr lang="ar-AE" dirty="0" smtClean="0">
                <a:ea typeface="Majalla UI"/>
              </a:rPr>
              <a:t>. حليب البقر وخلائطه المصنعة منه قد تسبب الامراض المناعية الذاتية (</a:t>
            </a:r>
            <a:r>
              <a:rPr lang="en-GB" dirty="0" smtClean="0"/>
              <a:t>Autoimmune Diseases</a:t>
            </a:r>
            <a:r>
              <a:rPr lang="ar-AE" dirty="0" smtClean="0">
                <a:ea typeface="Majalla UI"/>
              </a:rPr>
              <a:t>) لدى الاطفال الرضع ومنها: </a:t>
            </a:r>
            <a:endParaRPr lang="en-GB" dirty="0" smtClean="0"/>
          </a:p>
          <a:p>
            <a:pPr>
              <a:buFont typeface="Wingdings" pitchFamily="2" charset="2"/>
              <a:buNone/>
            </a:pPr>
            <a:r>
              <a:rPr lang="ar-SA" dirty="0" smtClean="0">
                <a:ea typeface="Majalla UI"/>
              </a:rPr>
              <a:t>التهاب القولون المتقيح ومرض كرونز (</a:t>
            </a:r>
            <a:r>
              <a:rPr lang="en-US" dirty="0" smtClean="0">
                <a:ea typeface="Majalla UI"/>
              </a:rPr>
              <a:t>IBD</a:t>
            </a:r>
            <a:r>
              <a:rPr lang="ar-SA" dirty="0" smtClean="0">
                <a:ea typeface="Majalla UI"/>
              </a:rPr>
              <a:t>)</a:t>
            </a:r>
          </a:p>
          <a:p>
            <a:pPr>
              <a:buFont typeface="Wingdings" pitchFamily="2" charset="2"/>
              <a:buNone/>
            </a:pPr>
            <a:r>
              <a:rPr lang="ar-AE" dirty="0" smtClean="0">
                <a:ea typeface="Majalla UI"/>
              </a:rPr>
              <a:t>مرض تصلب الصفيحة المنتشر (</a:t>
            </a:r>
            <a:r>
              <a:rPr lang="en-GB" dirty="0" smtClean="0"/>
              <a:t>Multiple Sclerosis</a:t>
            </a:r>
            <a:r>
              <a:rPr lang="ar-AE" dirty="0" smtClean="0">
                <a:ea typeface="Majalla UI"/>
              </a:rPr>
              <a:t>)</a:t>
            </a:r>
            <a:endParaRPr lang="en-GB" dirty="0" smtClean="0"/>
          </a:p>
          <a:p>
            <a:pPr>
              <a:buFont typeface="Wingdings" pitchFamily="2" charset="2"/>
              <a:buNone/>
            </a:pPr>
            <a:r>
              <a:rPr lang="ar-AE" dirty="0" smtClean="0">
                <a:ea typeface="Majalla UI"/>
              </a:rPr>
              <a:t>وقد تم اكتشاف</a:t>
            </a:r>
            <a:r>
              <a:rPr lang="ar-SA" dirty="0" smtClean="0">
                <a:ea typeface="Majalla UI"/>
              </a:rPr>
              <a:t> بعض</a:t>
            </a:r>
            <a:r>
              <a:rPr lang="ar-AE" dirty="0" smtClean="0">
                <a:ea typeface="Majalla UI"/>
              </a:rPr>
              <a:t> الاجسام المناعية الذاتية المضادة المسببة لهذه الامراض عند هؤلاء الاطفال</a:t>
            </a:r>
            <a:r>
              <a:rPr lang="ar-SA" dirty="0" smtClean="0">
                <a:ea typeface="Majalla UI"/>
              </a:rPr>
              <a:t> </a:t>
            </a:r>
            <a:r>
              <a:rPr lang="ar-AE" dirty="0" smtClean="0">
                <a:ea typeface="Majalla UI"/>
              </a:rPr>
              <a:t> (</a:t>
            </a:r>
            <a:r>
              <a:rPr lang="en-GB" dirty="0" smtClean="0"/>
              <a:t>Auto Antibodies</a:t>
            </a:r>
            <a:r>
              <a:rPr lang="ar-AE" dirty="0" smtClean="0">
                <a:ea typeface="Majalla UI"/>
              </a:rPr>
              <a:t>)</a:t>
            </a:r>
            <a:endParaRPr lang="en-GB" dirty="0"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7"/>
          <p:cNvPicPr>
            <a:picLocks noGrp="1" noChangeAspect="1" noChangeArrowheads="1"/>
          </p:cNvPicPr>
          <p:nvPr>
            <p:ph idx="1"/>
          </p:nvPr>
        </p:nvPicPr>
        <p:blipFill>
          <a:blip r:embed="rId2"/>
          <a:srcRect/>
          <a:stretch>
            <a:fillRect/>
          </a:stretch>
        </p:blipFill>
        <p:spPr>
          <a:xfrm>
            <a:off x="539750" y="544513"/>
            <a:ext cx="8208963" cy="5980112"/>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82946"/>
                                        </p:tgtEl>
                                        <p:attrNameLst>
                                          <p:attrName>style.visibility</p:attrName>
                                        </p:attrNameLst>
                                      </p:cBhvr>
                                      <p:to>
                                        <p:strVal val="visible"/>
                                      </p:to>
                                    </p:set>
                                    <p:animEffect transition="in" filter="fade">
                                      <p:cBhvr>
                                        <p:cTn id="7" dur="1000"/>
                                        <p:tgtEl>
                                          <p:spTgt spid="82946"/>
                                        </p:tgtEl>
                                      </p:cBhvr>
                                    </p:animEffect>
                                    <p:anim calcmode="lin" valueType="num">
                                      <p:cBhvr>
                                        <p:cTn id="8" dur="1000" fill="hold"/>
                                        <p:tgtEl>
                                          <p:spTgt spid="82946"/>
                                        </p:tgtEl>
                                        <p:attrNameLst>
                                          <p:attrName>ppt_x</p:attrName>
                                        </p:attrNameLst>
                                      </p:cBhvr>
                                      <p:tavLst>
                                        <p:tav tm="0">
                                          <p:val>
                                            <p:strVal val="#ppt_x"/>
                                          </p:val>
                                        </p:tav>
                                        <p:tav tm="100000">
                                          <p:val>
                                            <p:strVal val="#ppt_x"/>
                                          </p:val>
                                        </p:tav>
                                      </p:tavLst>
                                    </p:anim>
                                    <p:anim calcmode="lin" valueType="num">
                                      <p:cBhvr>
                                        <p:cTn id="9" dur="900" decel="100000" fill="hold"/>
                                        <p:tgtEl>
                                          <p:spTgt spid="8294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294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xit" presetSubtype="4" fill="hold" nodeType="clickEffect">
                                  <p:stCondLst>
                                    <p:cond delay="0"/>
                                  </p:stCondLst>
                                  <p:childTnLst>
                                    <p:animEffect transition="out" filter="wipe(down)">
                                      <p:cBhvr>
                                        <p:cTn id="14" dur="500"/>
                                        <p:tgtEl>
                                          <p:spTgt spid="82946"/>
                                        </p:tgtEl>
                                      </p:cBhvr>
                                    </p:animEffect>
                                    <p:set>
                                      <p:cBhvr>
                                        <p:cTn id="15" dur="1" fill="hold">
                                          <p:stCondLst>
                                            <p:cond delay="499"/>
                                          </p:stCondLst>
                                        </p:cTn>
                                        <p:tgtEl>
                                          <p:spTgt spid="829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lgn="r" fontAlgn="auto">
              <a:spcAft>
                <a:spcPts val="0"/>
              </a:spcAft>
              <a:defRPr/>
            </a:pPr>
            <a:r>
              <a:rPr lang="ar-AE" b="1" smtClean="0">
                <a:solidFill>
                  <a:schemeClr val="folHlink"/>
                </a:solidFill>
              </a:rPr>
              <a:t>الرضاعة الوقائية</a:t>
            </a:r>
            <a:endParaRPr lang="en-GB" b="1" smtClean="0">
              <a:solidFill>
                <a:schemeClr val="folHlink"/>
              </a:solidFill>
            </a:endParaRPr>
          </a:p>
        </p:txBody>
      </p:sp>
      <p:sp>
        <p:nvSpPr>
          <p:cNvPr id="43011" name="Rectangle 3"/>
          <p:cNvSpPr>
            <a:spLocks noGrp="1" noChangeArrowheads="1"/>
          </p:cNvSpPr>
          <p:nvPr>
            <p:ph idx="1"/>
          </p:nvPr>
        </p:nvSpPr>
        <p:spPr>
          <a:xfrm>
            <a:off x="-142908" y="1981200"/>
            <a:ext cx="8963058" cy="4114800"/>
          </a:xfrm>
        </p:spPr>
        <p:txBody>
          <a:bodyPr/>
          <a:lstStyle/>
          <a:p>
            <a:r>
              <a:rPr lang="ar-AE" dirty="0" smtClean="0">
                <a:solidFill>
                  <a:schemeClr val="folHlink"/>
                </a:solidFill>
                <a:ea typeface="Majalla UI"/>
              </a:rPr>
              <a:t>الدليل الطبي</a:t>
            </a:r>
          </a:p>
          <a:p>
            <a:pPr>
              <a:buFont typeface="Wingdings" pitchFamily="2" charset="2"/>
              <a:buNone/>
            </a:pPr>
            <a:r>
              <a:rPr lang="ar-SA" dirty="0" smtClean="0">
                <a:ea typeface="Majalla UI"/>
              </a:rPr>
              <a:t>6</a:t>
            </a:r>
            <a:r>
              <a:rPr lang="ar-AE" dirty="0" smtClean="0">
                <a:ea typeface="Majalla UI"/>
              </a:rPr>
              <a:t>. حليب البقر والخلائط المصنعة منه قد تنقل مرض جنون البقر الى الاطفال مسببة الانماط البشرية لهذا المرض عندهم بنفس الطريقة لانتقاله الى البالغين عند تناولهم لحومها المصابة بعامل بروتين برايون المتحول (</a:t>
            </a:r>
            <a:r>
              <a:rPr lang="en-US" dirty="0" smtClean="0">
                <a:ea typeface="Majalla UI"/>
              </a:rPr>
              <a:t>Modified </a:t>
            </a:r>
            <a:r>
              <a:rPr lang="en-GB" dirty="0" err="1" smtClean="0"/>
              <a:t>Prion</a:t>
            </a:r>
            <a:r>
              <a:rPr lang="en-GB" dirty="0" smtClean="0"/>
              <a:t> Protein</a:t>
            </a:r>
            <a:r>
              <a:rPr lang="ar-AE" dirty="0" smtClean="0">
                <a:ea typeface="Majalla UI"/>
              </a:rPr>
              <a:t>)</a:t>
            </a:r>
            <a:endParaRPr lang="ar-SA" dirty="0" smtClean="0">
              <a:ea typeface="Majalla UI"/>
            </a:endParaRPr>
          </a:p>
          <a:p>
            <a:pPr>
              <a:buFont typeface="Wingdings" pitchFamily="2" charset="2"/>
              <a:buNone/>
            </a:pPr>
            <a:r>
              <a:rPr lang="en-GB" dirty="0" smtClean="0"/>
              <a:t> </a:t>
            </a:r>
            <a:r>
              <a:rPr lang="ar-AE" dirty="0" smtClean="0">
                <a:ea typeface="Majalla UI"/>
              </a:rPr>
              <a:t>بسبب تغذية هذه الابقار بالبروتين الحيواني المصدر بدل تغذيتها بالنبات أو الاعشاب التي خلقها الله لتتغذى عليها. قال تعالى: </a:t>
            </a:r>
            <a:endParaRPr lang="en-US" dirty="0" smtClean="0">
              <a:ea typeface="Majalla UI"/>
            </a:endParaRPr>
          </a:p>
          <a:p>
            <a:pPr>
              <a:buFont typeface="Wingdings" pitchFamily="2" charset="2"/>
              <a:buNone/>
            </a:pPr>
            <a:r>
              <a:rPr lang="ar-AE" dirty="0" smtClean="0">
                <a:ea typeface="Majalla UI"/>
              </a:rPr>
              <a:t>(كلو</a:t>
            </a:r>
            <a:r>
              <a:rPr lang="ar-SA" dirty="0" smtClean="0">
                <a:ea typeface="Majalla UI"/>
              </a:rPr>
              <a:t>ا</a:t>
            </a:r>
            <a:r>
              <a:rPr lang="ar-AE" dirty="0" smtClean="0">
                <a:ea typeface="Majalla UI"/>
              </a:rPr>
              <a:t> </a:t>
            </a:r>
            <a:r>
              <a:rPr lang="ar-AE" dirty="0" smtClean="0">
                <a:solidFill>
                  <a:srgbClr val="FF0000"/>
                </a:solidFill>
                <a:ea typeface="Majalla UI"/>
              </a:rPr>
              <a:t>وأرعوا انعامكم </a:t>
            </a:r>
            <a:r>
              <a:rPr lang="ar-AE" dirty="0" smtClean="0">
                <a:ea typeface="Majalla UI"/>
              </a:rPr>
              <a:t>ان في ذلك لآيات لأولي النهى) طه: 54.</a:t>
            </a:r>
            <a:endParaRPr lang="en-GB" dirty="0"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algn="r" fontAlgn="auto">
              <a:spcAft>
                <a:spcPts val="0"/>
              </a:spcAft>
              <a:defRPr/>
            </a:pPr>
            <a:r>
              <a:rPr lang="ar-AE" b="1" smtClean="0">
                <a:solidFill>
                  <a:schemeClr val="folHlink"/>
                </a:solidFill>
              </a:rPr>
              <a:t>الرضاعة الوقائية</a:t>
            </a:r>
            <a:endParaRPr lang="en-GB" b="1" smtClean="0">
              <a:solidFill>
                <a:schemeClr val="folHlink"/>
              </a:solidFill>
            </a:endParaRPr>
          </a:p>
        </p:txBody>
      </p:sp>
      <p:sp>
        <p:nvSpPr>
          <p:cNvPr id="44035" name="Rectangle 3"/>
          <p:cNvSpPr>
            <a:spLocks noGrp="1" noChangeArrowheads="1"/>
          </p:cNvSpPr>
          <p:nvPr>
            <p:ph idx="1"/>
          </p:nvPr>
        </p:nvSpPr>
        <p:spPr>
          <a:xfrm>
            <a:off x="468313" y="1773238"/>
            <a:ext cx="8218487" cy="4751387"/>
          </a:xfrm>
        </p:spPr>
        <p:txBody>
          <a:bodyPr/>
          <a:lstStyle/>
          <a:p>
            <a:pPr>
              <a:lnSpc>
                <a:spcPct val="90000"/>
              </a:lnSpc>
            </a:pPr>
            <a:r>
              <a:rPr lang="ar-AE" sz="2800" dirty="0" smtClean="0">
                <a:ea typeface="Majalla UI"/>
              </a:rPr>
              <a:t>(وقد ظهر مرض جنون البقر للمرة الاولى في الماشية البريطانية في الثمانينات وبعد طمأنة الناس اضطر المسؤلون البريطانيون للأعتراف بأن بعض الاشخاص اصيبوا بالنظير البشري  لجنون البقر </a:t>
            </a:r>
            <a:r>
              <a:rPr lang="ar-AE" sz="2800" dirty="0" smtClean="0">
                <a:solidFill>
                  <a:srgbClr val="FF0000"/>
                </a:solidFill>
                <a:ea typeface="Majalla UI"/>
              </a:rPr>
              <a:t>بعد تناول الحليب ومشتقاته</a:t>
            </a:r>
            <a:r>
              <a:rPr lang="ar-AE" sz="2800" dirty="0" smtClean="0">
                <a:ea typeface="Majalla UI"/>
              </a:rPr>
              <a:t>)* , فضلا عن أكل </a:t>
            </a:r>
            <a:r>
              <a:rPr lang="ar-AE" sz="2800" dirty="0" smtClean="0">
                <a:ea typeface="Majalla UI"/>
              </a:rPr>
              <a:t>لحومها </a:t>
            </a:r>
            <a:r>
              <a:rPr lang="ar-AE" sz="2800" dirty="0" smtClean="0">
                <a:ea typeface="Majalla UI"/>
              </a:rPr>
              <a:t>مما يؤكد </a:t>
            </a:r>
            <a:r>
              <a:rPr lang="ar-AE" sz="2800" dirty="0" smtClean="0">
                <a:ea typeface="Majalla UI"/>
              </a:rPr>
              <a:t> </a:t>
            </a:r>
            <a:r>
              <a:rPr lang="ar-AE" sz="2800" dirty="0" smtClean="0">
                <a:ea typeface="Majalla UI"/>
              </a:rPr>
              <a:t>امكانية انتقاله الى الاطفال أو الافراد الذين يشربون حليب الابقار وخلائطه المصنعة منه (</a:t>
            </a:r>
            <a:r>
              <a:rPr lang="en-GB" sz="2800" dirty="0" smtClean="0"/>
              <a:t>Cow’s milk, and its formulas</a:t>
            </a:r>
            <a:r>
              <a:rPr lang="ar-AE" sz="2800" dirty="0" smtClean="0">
                <a:ea typeface="Majalla UI"/>
              </a:rPr>
              <a:t>)  في حالة كونها تحمل هذا الداء الوبيل! </a:t>
            </a:r>
          </a:p>
          <a:p>
            <a:pPr>
              <a:lnSpc>
                <a:spcPct val="90000"/>
              </a:lnSpc>
            </a:pPr>
            <a:r>
              <a:rPr lang="ar-AE" sz="2800" dirty="0" smtClean="0">
                <a:ea typeface="Majalla UI"/>
              </a:rPr>
              <a:t>وقد تم تسجيل أكثر من 148 حالة وفاة نتيجة اصابتهم بهذا المرض في بريطانيا وحدها </a:t>
            </a:r>
            <a:endParaRPr lang="en-GB" sz="2800" dirty="0" smtClean="0"/>
          </a:p>
          <a:p>
            <a:pPr>
              <a:lnSpc>
                <a:spcPct val="90000"/>
              </a:lnSpc>
              <a:buFont typeface="Wingdings" pitchFamily="2" charset="2"/>
              <a:buNone/>
            </a:pPr>
            <a:endParaRPr lang="ar-AE" sz="2800" dirty="0" smtClean="0">
              <a:ea typeface="Majalla UI"/>
            </a:endParaRPr>
          </a:p>
          <a:p>
            <a:pPr>
              <a:lnSpc>
                <a:spcPct val="90000"/>
              </a:lnSpc>
              <a:buFont typeface="Wingdings" pitchFamily="2" charset="2"/>
              <a:buNone/>
            </a:pPr>
            <a:r>
              <a:rPr lang="ar-AE" sz="2000" dirty="0" smtClean="0">
                <a:ea typeface="Majalla UI"/>
              </a:rPr>
              <a:t>*مجلة ساينس (</a:t>
            </a:r>
            <a:r>
              <a:rPr lang="en-GB" sz="2000" dirty="0" smtClean="0"/>
              <a:t>Science</a:t>
            </a:r>
            <a:r>
              <a:rPr lang="ar-AE" sz="2000" dirty="0" smtClean="0">
                <a:ea typeface="Majalla UI"/>
              </a:rPr>
              <a:t>) العدد الصادر في نوفمبر 2004, ماغي فوكس.</a:t>
            </a:r>
            <a:endParaRPr lang="en-GB" sz="2000" dirty="0"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6994" name="Picture 2" descr="موت"/>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596994"/>
                                        </p:tgtEl>
                                        <p:attrNameLst>
                                          <p:attrName>style.visibility</p:attrName>
                                        </p:attrNameLst>
                                      </p:cBhvr>
                                      <p:to>
                                        <p:strVal val="visible"/>
                                      </p:to>
                                    </p:set>
                                    <p:anim calcmode="lin" valueType="num">
                                      <p:cBhvr additive="base">
                                        <p:cTn id="7" dur="500" fill="hold"/>
                                        <p:tgtEl>
                                          <p:spTgt spid="596994"/>
                                        </p:tgtEl>
                                        <p:attrNameLst>
                                          <p:attrName>ppt_x</p:attrName>
                                        </p:attrNameLst>
                                      </p:cBhvr>
                                      <p:tavLst>
                                        <p:tav tm="0">
                                          <p:val>
                                            <p:strVal val="0-#ppt_w/2"/>
                                          </p:val>
                                        </p:tav>
                                        <p:tav tm="100000">
                                          <p:val>
                                            <p:strVal val="#ppt_x"/>
                                          </p:val>
                                        </p:tav>
                                      </p:tavLst>
                                    </p:anim>
                                    <p:anim calcmode="lin" valueType="num">
                                      <p:cBhvr additive="base">
                                        <p:cTn id="8" dur="500" fill="hold"/>
                                        <p:tgtEl>
                                          <p:spTgt spid="59699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gn="ctr" fontAlgn="auto">
              <a:spcAft>
                <a:spcPts val="0"/>
              </a:spcAft>
              <a:defRPr/>
            </a:pPr>
            <a:r>
              <a:rPr lang="ar-AE" sz="5400" b="1" dirty="0" smtClean="0">
                <a:solidFill>
                  <a:schemeClr val="folHlink"/>
                </a:solidFill>
              </a:rPr>
              <a:t>الرضاعة الوقائية</a:t>
            </a:r>
            <a:endParaRPr lang="en-GB" sz="5400" b="1" dirty="0" smtClean="0">
              <a:solidFill>
                <a:schemeClr val="folHlink"/>
              </a:solidFill>
            </a:endParaRPr>
          </a:p>
        </p:txBody>
      </p:sp>
      <p:sp>
        <p:nvSpPr>
          <p:cNvPr id="47107" name="Rectangle 3"/>
          <p:cNvSpPr>
            <a:spLocks noGrp="1" noChangeArrowheads="1"/>
          </p:cNvSpPr>
          <p:nvPr>
            <p:ph idx="1"/>
          </p:nvPr>
        </p:nvSpPr>
        <p:spPr>
          <a:xfrm>
            <a:off x="571472" y="2214554"/>
            <a:ext cx="8820150" cy="4114800"/>
          </a:xfrm>
        </p:spPr>
        <p:txBody>
          <a:bodyPr/>
          <a:lstStyle/>
          <a:p>
            <a:pPr algn="ctr">
              <a:buFont typeface="Wingdings" pitchFamily="2" charset="2"/>
              <a:buNone/>
            </a:pPr>
            <a:r>
              <a:rPr lang="ar-AE" sz="4000" b="1" dirty="0" smtClean="0">
                <a:ea typeface="Majalla UI"/>
              </a:rPr>
              <a:t>الحليب البشري </a:t>
            </a:r>
            <a:r>
              <a:rPr lang="ar-AE" sz="4000" b="1" dirty="0" smtClean="0">
                <a:solidFill>
                  <a:schemeClr val="folHlink"/>
                </a:solidFill>
                <a:ea typeface="Majalla UI"/>
              </a:rPr>
              <a:t>(حليب المرضعات)</a:t>
            </a:r>
            <a:r>
              <a:rPr lang="ar-AE" sz="4000" b="1" dirty="0" smtClean="0">
                <a:ea typeface="Majalla UI"/>
              </a:rPr>
              <a:t> هو البديل للرضاعة الامومية وليس الحليب البقري </a:t>
            </a:r>
            <a:endParaRPr lang="en-GB" sz="4000" b="1" dirty="0" smtClean="0"/>
          </a:p>
          <a:p>
            <a:pPr algn="ctr">
              <a:buFont typeface="Wingdings" pitchFamily="2" charset="2"/>
              <a:buNone/>
            </a:pPr>
            <a:r>
              <a:rPr lang="ar-AE" sz="4000" b="1" dirty="0" smtClean="0">
                <a:solidFill>
                  <a:schemeClr val="folHlink"/>
                </a:solidFill>
                <a:ea typeface="Majalla UI"/>
              </a:rPr>
              <a:t>(خلائط الرضع)</a:t>
            </a:r>
          </a:p>
          <a:p>
            <a:pPr algn="ctr">
              <a:buFont typeface="Wingdings" pitchFamily="2" charset="2"/>
              <a:buNone/>
            </a:pPr>
            <a:r>
              <a:rPr lang="en-GB" sz="3600" b="1" dirty="0" smtClean="0"/>
              <a:t>Human milk </a:t>
            </a:r>
            <a:r>
              <a:rPr lang="en-GB" sz="3600" b="1" dirty="0" smtClean="0">
                <a:solidFill>
                  <a:schemeClr val="folHlink"/>
                </a:solidFill>
              </a:rPr>
              <a:t>Vs</a:t>
            </a:r>
            <a:r>
              <a:rPr lang="en-GB" sz="3600" b="1" dirty="0" smtClean="0"/>
              <a:t> Cows milk formulas</a:t>
            </a:r>
          </a:p>
          <a:p>
            <a:pPr algn="ctr">
              <a:buFont typeface="Wingdings" pitchFamily="2" charset="2"/>
              <a:buNone/>
            </a:pPr>
            <a:r>
              <a:rPr lang="en-GB" sz="3600" b="1" dirty="0" smtClean="0">
                <a:solidFill>
                  <a:schemeClr val="folHlink"/>
                </a:solidFill>
              </a:rPr>
              <a:t>(Breastfeeding)         (</a:t>
            </a:r>
            <a:r>
              <a:rPr lang="en-GB" sz="3600" b="1" dirty="0" err="1" smtClean="0">
                <a:solidFill>
                  <a:schemeClr val="folHlink"/>
                </a:solidFill>
              </a:rPr>
              <a:t>Bottlefeeding</a:t>
            </a:r>
            <a:r>
              <a:rPr lang="en-GB" sz="3600" b="1" dirty="0" smtClean="0">
                <a:solidFill>
                  <a:schemeClr val="folHlink"/>
                </a:solidFill>
              </a:rPr>
              <a: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p:nvPr>
        </p:nvSpPr>
        <p:spPr>
          <a:xfrm>
            <a:off x="457200" y="381000"/>
            <a:ext cx="8686800" cy="6048375"/>
          </a:xfrm>
        </p:spPr>
        <p:txBody>
          <a:bodyPr/>
          <a:lstStyle/>
          <a:p>
            <a:pPr algn="ctr" rtl="0">
              <a:buFont typeface="Wingdings 2" pitchFamily="18" charset="2"/>
              <a:buNone/>
              <a:defRPr/>
            </a:pPr>
            <a:r>
              <a:rPr lang="ar-SA" dirty="0" smtClean="0">
                <a:solidFill>
                  <a:srgbClr val="FF0000"/>
                </a:solidFill>
              </a:rPr>
              <a:t>توصيات وتعليمات منظمة الصحة العالمية بخصوص بدائل الرضاعة الامومية</a:t>
            </a:r>
            <a:endParaRPr lang="en-US" dirty="0" smtClean="0">
              <a:solidFill>
                <a:srgbClr val="FF0000"/>
              </a:solidFill>
            </a:endParaRPr>
          </a:p>
          <a:p>
            <a:pPr algn="just" rtl="0">
              <a:buFont typeface="Wingdings 2" pitchFamily="18" charset="2"/>
              <a:buNone/>
              <a:defRPr/>
            </a:pPr>
            <a:r>
              <a:rPr lang="en-US" sz="2800" dirty="0" smtClean="0">
                <a:latin typeface="Times New Roman" pitchFamily="18" charset="0"/>
                <a:cs typeface="Times New Roman" pitchFamily="18" charset="0"/>
              </a:rPr>
              <a:t>According to a WHO 2001 report, alternatives to breastfeeding include:</a:t>
            </a:r>
          </a:p>
          <a:p>
            <a:pPr marL="650875" indent="-514350" algn="just" rtl="0">
              <a:buNone/>
              <a:defRPr/>
            </a:pPr>
            <a:r>
              <a:rPr lang="en-US" sz="2800" dirty="0" smtClean="0">
                <a:latin typeface="Times New Roman" pitchFamily="18" charset="0"/>
                <a:cs typeface="Times New Roman" pitchFamily="18" charset="0"/>
              </a:rPr>
              <a:t>1- Expressed breast milk from an infant’s own mother</a:t>
            </a:r>
            <a:endParaRPr lang="en-US" sz="2800" u="sng" dirty="0" smtClean="0">
              <a:latin typeface="Times New Roman" pitchFamily="18" charset="0"/>
              <a:cs typeface="Times New Roman" pitchFamily="18" charset="0"/>
            </a:endParaRPr>
          </a:p>
          <a:p>
            <a:pPr marL="650875" indent="-514350" algn="just" rtl="0">
              <a:buNone/>
              <a:defRPr/>
            </a:pPr>
            <a:r>
              <a:rPr lang="en-US" sz="2800" dirty="0" smtClean="0">
                <a:latin typeface="Times New Roman" pitchFamily="18" charset="0"/>
                <a:cs typeface="Times New Roman" pitchFamily="18" charset="0"/>
              </a:rPr>
              <a:t>2- Breast milk from a healthy wet-nurse or a human-milk bank </a:t>
            </a:r>
          </a:p>
          <a:p>
            <a:pPr marL="650875" indent="-514350" algn="just" rtl="0">
              <a:buNone/>
              <a:defRPr/>
            </a:pPr>
            <a:r>
              <a:rPr lang="en-US" sz="2800" dirty="0" smtClean="0">
                <a:latin typeface="Times New Roman" pitchFamily="18" charset="0"/>
                <a:cs typeface="Times New Roman" pitchFamily="18" charset="0"/>
              </a:rPr>
              <a:t>3-  A breast-milk substitute fed with a cup, which is a safer method than a feeding bottle and teat.</a:t>
            </a:r>
          </a:p>
          <a:p>
            <a:pPr marL="650875" indent="-514350" algn="just" rtl="0">
              <a:buNone/>
              <a:defRPr/>
            </a:pPr>
            <a:endParaRPr lang="en-US" sz="2800" dirty="0" smtClean="0">
              <a:latin typeface="Times New Roman" pitchFamily="18" charset="0"/>
              <a:cs typeface="Times New Roman" pitchFamily="18" charset="0"/>
            </a:endParaRPr>
          </a:p>
          <a:p>
            <a:pPr algn="ctr" rtl="0">
              <a:buFont typeface="Wingdings 2" pitchFamily="18" charset="2"/>
              <a:buNone/>
              <a:defRPr/>
            </a:pPr>
            <a:r>
              <a:rPr lang="en-US" sz="2000" dirty="0" smtClean="0"/>
              <a:t>World Health Organization(24-11-2001)."</a:t>
            </a:r>
            <a:r>
              <a:rPr lang="en-US" sz="2000" dirty="0" smtClean="0">
                <a:hlinkClick r:id="rId2" tooltip="http://web.archive.org/web/20071129082404/http://www.who.int/gb/ebwha/pdf_files/EB109/eeb10912.pdf"/>
              </a:rPr>
              <a:t>Infant and Young Child Nutrition: Global strategy for infant and young child feeding</a:t>
            </a:r>
            <a:r>
              <a:rPr lang="en-US" sz="2000" dirty="0" smtClean="0"/>
              <a:t>”, WHO Executive Board 109th Session provisional agenda </a:t>
            </a:r>
            <a:r>
              <a:rPr lang="en-US" sz="2000" dirty="0" smtClean="0">
                <a:solidFill>
                  <a:schemeClr val="bg1"/>
                </a:solidFill>
              </a:rPr>
              <a:t>item 3.8 (EB109/12).  </a:t>
            </a:r>
            <a:endParaRPr lang="ar-SA" sz="2000" dirty="0" smtClean="0">
              <a:solidFill>
                <a:schemeClr val="bg1"/>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Content Placeholder 1"/>
          <p:cNvSpPr>
            <a:spLocks noGrp="1"/>
          </p:cNvSpPr>
          <p:nvPr>
            <p:ph/>
          </p:nvPr>
        </p:nvSpPr>
        <p:spPr/>
        <p:txBody>
          <a:bodyPr/>
          <a:lstStyle/>
          <a:p>
            <a:endParaRPr lang="en-US" dirty="0" smtClean="0"/>
          </a:p>
          <a:p>
            <a:pPr algn="just" rtl="0">
              <a:buFont typeface="Wingdings 2" pitchFamily="18" charset="2"/>
              <a:buNone/>
            </a:pPr>
            <a:endParaRPr lang="en-US" dirty="0" smtClean="0">
              <a:solidFill>
                <a:schemeClr val="bg1"/>
              </a:solidFill>
            </a:endParaRPr>
          </a:p>
          <a:p>
            <a:pPr algn="just" rtl="0">
              <a:buFont typeface="Wingdings 2" pitchFamily="18" charset="2"/>
              <a:buNone/>
            </a:pPr>
            <a:endParaRPr lang="en-US" dirty="0" smtClean="0">
              <a:solidFill>
                <a:schemeClr val="bg1"/>
              </a:solidFill>
            </a:endParaRPr>
          </a:p>
          <a:p>
            <a:pPr algn="just" rtl="0">
              <a:buFont typeface="Wingdings 2" pitchFamily="18" charset="2"/>
              <a:buNone/>
            </a:pPr>
            <a:endParaRPr lang="en-US" dirty="0" smtClean="0">
              <a:solidFill>
                <a:schemeClr val="bg1"/>
              </a:solidFill>
            </a:endParaRPr>
          </a:p>
          <a:p>
            <a:pPr algn="just" rtl="0">
              <a:buFont typeface="Wingdings 2" pitchFamily="18" charset="2"/>
              <a:buNone/>
            </a:pPr>
            <a:endParaRPr lang="en-US" dirty="0" smtClean="0">
              <a:solidFill>
                <a:schemeClr val="bg1"/>
              </a:solidFill>
            </a:endParaRPr>
          </a:p>
          <a:p>
            <a:pPr algn="just" rtl="0">
              <a:buFont typeface="Wingdings 2" pitchFamily="18" charset="2"/>
              <a:buNone/>
            </a:pPr>
            <a:endParaRPr lang="en-US" dirty="0" smtClean="0">
              <a:solidFill>
                <a:schemeClr val="bg1"/>
              </a:solidFill>
            </a:endParaRPr>
          </a:p>
          <a:p>
            <a:pPr algn="just" rtl="0">
              <a:buFont typeface="Wingdings 2" pitchFamily="18" charset="2"/>
              <a:buNone/>
            </a:pPr>
            <a:endParaRPr lang="en-US" dirty="0" smtClean="0">
              <a:solidFill>
                <a:schemeClr val="bg1"/>
              </a:solidFill>
            </a:endParaRPr>
          </a:p>
          <a:p>
            <a:pPr algn="just" rtl="0">
              <a:buFont typeface="Wingdings 2" pitchFamily="18" charset="2"/>
              <a:buNone/>
            </a:pPr>
            <a:endParaRPr lang="en-US" sz="4400" dirty="0" smtClean="0">
              <a:solidFill>
                <a:schemeClr val="bg1"/>
              </a:solidFill>
            </a:endParaRPr>
          </a:p>
          <a:p>
            <a:pPr algn="ctr" rtl="0">
              <a:buFont typeface="Wingdings 2" pitchFamily="18" charset="2"/>
              <a:buNone/>
            </a:pPr>
            <a:r>
              <a:rPr lang="en-US" sz="4400" dirty="0" smtClean="0">
                <a:solidFill>
                  <a:schemeClr val="bg1"/>
                </a:solidFill>
              </a:rPr>
              <a:t>Manual breast pump</a:t>
            </a:r>
          </a:p>
          <a:p>
            <a:endParaRPr lang="ar-SA" dirty="0" smtClean="0"/>
          </a:p>
        </p:txBody>
      </p:sp>
      <p:pic>
        <p:nvPicPr>
          <p:cNvPr id="76803" name="Picture 2" descr="120px-Manual_Breast_Pump_2005_SeanMcClean.jpg"/>
          <p:cNvPicPr>
            <a:picLocks noChangeAspect="1"/>
          </p:cNvPicPr>
          <p:nvPr/>
        </p:nvPicPr>
        <p:blipFill>
          <a:blip r:embed="rId3"/>
          <a:srcRect/>
          <a:stretch>
            <a:fillRect/>
          </a:stretch>
        </p:blipFill>
        <p:spPr bwMode="auto">
          <a:xfrm>
            <a:off x="2500312" y="714390"/>
            <a:ext cx="4000513" cy="5334018"/>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28" y="0"/>
            <a:ext cx="7499350" cy="1143000"/>
          </a:xfrm>
        </p:spPr>
        <p:txBody>
          <a:bodyPr>
            <a:normAutofit/>
          </a:bodyPr>
          <a:lstStyle/>
          <a:p>
            <a:pPr algn="ctr"/>
            <a:r>
              <a:rPr lang="ar-SA" sz="4000" dirty="0" smtClean="0">
                <a:solidFill>
                  <a:srgbClr val="FF0000"/>
                </a:solidFill>
                <a:effectLst/>
              </a:rPr>
              <a:t>المنظومة القرآنية في الكون والأنسان</a:t>
            </a:r>
            <a:endParaRPr lang="ar-SA" sz="4000" dirty="0">
              <a:solidFill>
                <a:srgbClr val="FF0000"/>
              </a:solidFill>
              <a:effectLst/>
            </a:endParaRPr>
          </a:p>
        </p:txBody>
      </p:sp>
      <p:sp>
        <p:nvSpPr>
          <p:cNvPr id="3" name="Content Placeholder 2"/>
          <p:cNvSpPr>
            <a:spLocks noGrp="1"/>
          </p:cNvSpPr>
          <p:nvPr>
            <p:ph idx="1"/>
          </p:nvPr>
        </p:nvSpPr>
        <p:spPr/>
        <p:txBody>
          <a:bodyPr/>
          <a:lstStyle/>
          <a:p>
            <a:endParaRPr lang="ar-SA" dirty="0"/>
          </a:p>
        </p:txBody>
      </p:sp>
      <p:sp>
        <p:nvSpPr>
          <p:cNvPr id="4" name="Oval 4"/>
          <p:cNvSpPr>
            <a:spLocks noChangeArrowheads="1"/>
          </p:cNvSpPr>
          <p:nvPr/>
        </p:nvSpPr>
        <p:spPr bwMode="auto">
          <a:xfrm>
            <a:off x="1200096" y="1576372"/>
            <a:ext cx="7010400" cy="4953000"/>
          </a:xfrm>
          <a:prstGeom prst="ellipse">
            <a:avLst/>
          </a:prstGeom>
          <a:solidFill>
            <a:srgbClr val="FFFFFF"/>
          </a:solidFill>
          <a:ln w="28575">
            <a:solidFill>
              <a:srgbClr val="000000"/>
            </a:solidFill>
            <a:round/>
            <a:headEnd/>
            <a:tailEnd/>
          </a:ln>
        </p:spPr>
        <p:txBody>
          <a:bodyPr/>
          <a:lstStyle/>
          <a:p>
            <a:pPr algn="l" eaLnBrk="1" hangingPunct="1"/>
            <a:endParaRPr lang="en-US" sz="2400" dirty="0">
              <a:latin typeface="Times New Roman" pitchFamily="18" charset="0"/>
            </a:endParaRPr>
          </a:p>
        </p:txBody>
      </p:sp>
      <p:grpSp>
        <p:nvGrpSpPr>
          <p:cNvPr id="5" name="Group 5"/>
          <p:cNvGrpSpPr>
            <a:grpSpLocks/>
          </p:cNvGrpSpPr>
          <p:nvPr/>
        </p:nvGrpSpPr>
        <p:grpSpPr bwMode="auto">
          <a:xfrm>
            <a:off x="500034" y="3176572"/>
            <a:ext cx="1676400" cy="1447800"/>
            <a:chOff x="7587" y="1152"/>
            <a:chExt cx="1830" cy="1737"/>
          </a:xfrm>
        </p:grpSpPr>
        <p:sp>
          <p:nvSpPr>
            <p:cNvPr id="6" name="Oval 6"/>
            <p:cNvSpPr>
              <a:spLocks noChangeArrowheads="1"/>
            </p:cNvSpPr>
            <p:nvPr/>
          </p:nvSpPr>
          <p:spPr bwMode="auto">
            <a:xfrm>
              <a:off x="7716" y="1152"/>
              <a:ext cx="1584" cy="1584"/>
            </a:xfrm>
            <a:prstGeom prst="ellipse">
              <a:avLst/>
            </a:prstGeom>
            <a:gradFill rotWithShape="0">
              <a:gsLst>
                <a:gs pos="0">
                  <a:srgbClr val="FFFFFF"/>
                </a:gs>
                <a:gs pos="100000">
                  <a:srgbClr val="FFFFFF">
                    <a:gamma/>
                    <a:shade val="66275"/>
                    <a:invGamma/>
                  </a:srgbClr>
                </a:gs>
              </a:gsLst>
              <a:path path="rect">
                <a:fillToRect r="100000" b="100000"/>
              </a:path>
            </a:gradFill>
            <a:ln w="9525">
              <a:solidFill>
                <a:srgbClr val="000000"/>
              </a:solidFill>
              <a:round/>
              <a:headEnd/>
              <a:tailEnd/>
            </a:ln>
          </p:spPr>
          <p:txBody>
            <a:bodyPr/>
            <a:lstStyle/>
            <a:p>
              <a:pPr algn="ctr"/>
              <a:r>
                <a:rPr lang="ar-SA" sz="2000" b="1" dirty="0">
                  <a:solidFill>
                    <a:srgbClr val="FF0000"/>
                  </a:solidFill>
                  <a:latin typeface="MCS Jeddah E_U 3d." pitchFamily="2" charset="-78"/>
                  <a:cs typeface="MCS Jeddah S_U normal." pitchFamily="2" charset="-78"/>
                </a:rPr>
                <a:t>الإنسان </a:t>
              </a:r>
            </a:p>
            <a:p>
              <a:pPr algn="ctr"/>
              <a:r>
                <a:rPr lang="ar-SA" sz="2000" b="1" dirty="0">
                  <a:solidFill>
                    <a:srgbClr val="FF0000"/>
                  </a:solidFill>
                  <a:latin typeface="MCS Jeddah E_U 3d." pitchFamily="2" charset="-78"/>
                  <a:cs typeface="MCS Jeddah S_U normal." pitchFamily="2" charset="-78"/>
                </a:rPr>
                <a:t>( الأنفس )</a:t>
              </a:r>
              <a:endParaRPr lang="en-US" sz="2000" b="1" dirty="0">
                <a:solidFill>
                  <a:srgbClr val="FF0000"/>
                </a:solidFill>
                <a:latin typeface="MCS Jeddah E_U 3d." pitchFamily="2" charset="-78"/>
                <a:cs typeface="MCS Jeddah S_U normal." pitchFamily="2" charset="-78"/>
              </a:endParaRPr>
            </a:p>
          </p:txBody>
        </p:sp>
        <p:sp>
          <p:nvSpPr>
            <p:cNvPr id="7" name="Text Box 7"/>
            <p:cNvSpPr txBox="1">
              <a:spLocks noChangeArrowheads="1"/>
            </p:cNvSpPr>
            <p:nvPr/>
          </p:nvSpPr>
          <p:spPr bwMode="auto">
            <a:xfrm>
              <a:off x="7587" y="1239"/>
              <a:ext cx="1830" cy="1650"/>
            </a:xfrm>
            <a:prstGeom prst="rect">
              <a:avLst/>
            </a:prstGeom>
            <a:noFill/>
            <a:ln w="9525">
              <a:noFill/>
              <a:miter lim="800000"/>
              <a:headEnd/>
              <a:tailEnd/>
            </a:ln>
          </p:spPr>
          <p:txBody>
            <a:bodyPr/>
            <a:lstStyle/>
            <a:p>
              <a:pPr algn="ctr" rtl="1"/>
              <a:endParaRPr lang="ar-AE" sz="1000" b="1">
                <a:solidFill>
                  <a:schemeClr val="bg2"/>
                </a:solidFill>
                <a:latin typeface="MCS Jeddah E_U 3d." pitchFamily="2" charset="-78"/>
                <a:cs typeface="MCS Jeddah E_U 3d." pitchFamily="2" charset="-78"/>
              </a:endParaRPr>
            </a:p>
          </p:txBody>
        </p:sp>
      </p:grpSp>
      <p:grpSp>
        <p:nvGrpSpPr>
          <p:cNvPr id="8" name="Group 8"/>
          <p:cNvGrpSpPr>
            <a:grpSpLocks/>
          </p:cNvGrpSpPr>
          <p:nvPr/>
        </p:nvGrpSpPr>
        <p:grpSpPr bwMode="auto">
          <a:xfrm>
            <a:off x="7500958" y="3303572"/>
            <a:ext cx="1371600" cy="1371600"/>
            <a:chOff x="7587" y="1152"/>
            <a:chExt cx="1830" cy="1737"/>
          </a:xfrm>
        </p:grpSpPr>
        <p:sp>
          <p:nvSpPr>
            <p:cNvPr id="9" name="Oval 9"/>
            <p:cNvSpPr>
              <a:spLocks noChangeArrowheads="1"/>
            </p:cNvSpPr>
            <p:nvPr/>
          </p:nvSpPr>
          <p:spPr bwMode="auto">
            <a:xfrm>
              <a:off x="7716" y="1152"/>
              <a:ext cx="1584" cy="1584"/>
            </a:xfrm>
            <a:prstGeom prst="ellipse">
              <a:avLst/>
            </a:prstGeom>
            <a:gradFill rotWithShape="0">
              <a:gsLst>
                <a:gs pos="0">
                  <a:srgbClr val="FFFFFF"/>
                </a:gs>
                <a:gs pos="100000">
                  <a:srgbClr val="FFFFFF">
                    <a:gamma/>
                    <a:shade val="66275"/>
                    <a:invGamma/>
                  </a:srgbClr>
                </a:gs>
              </a:gsLst>
              <a:path path="rect">
                <a:fillToRect r="100000" b="100000"/>
              </a:path>
            </a:gradFill>
            <a:ln w="9525">
              <a:solidFill>
                <a:srgbClr val="000000"/>
              </a:solidFill>
              <a:round/>
              <a:headEnd/>
              <a:tailEnd/>
            </a:ln>
          </p:spPr>
          <p:txBody>
            <a:bodyPr/>
            <a:lstStyle/>
            <a:p>
              <a:endParaRPr lang="en-US"/>
            </a:p>
          </p:txBody>
        </p:sp>
        <p:sp>
          <p:nvSpPr>
            <p:cNvPr id="10" name="Text Box 10"/>
            <p:cNvSpPr txBox="1">
              <a:spLocks noChangeArrowheads="1"/>
            </p:cNvSpPr>
            <p:nvPr/>
          </p:nvSpPr>
          <p:spPr bwMode="auto">
            <a:xfrm>
              <a:off x="7587" y="1239"/>
              <a:ext cx="1830" cy="1650"/>
            </a:xfrm>
            <a:prstGeom prst="rect">
              <a:avLst/>
            </a:prstGeom>
            <a:noFill/>
            <a:ln w="9525">
              <a:noFill/>
              <a:miter lim="800000"/>
              <a:headEnd/>
              <a:tailEnd/>
            </a:ln>
          </p:spPr>
          <p:txBody>
            <a:bodyPr/>
            <a:lstStyle/>
            <a:p>
              <a:pPr algn="ctr" rtl="1"/>
              <a:endParaRPr lang="ar-AE" sz="800" b="1" dirty="0">
                <a:solidFill>
                  <a:schemeClr val="bg2"/>
                </a:solidFill>
                <a:latin typeface="MCS Jeddah E_U 3d." pitchFamily="2" charset="-78"/>
                <a:cs typeface="MCS Jeddah E_U 3d." pitchFamily="2" charset="-78"/>
              </a:endParaRPr>
            </a:p>
            <a:p>
              <a:pPr algn="ctr"/>
              <a:r>
                <a:rPr lang="ar-SA" sz="2000" b="1" dirty="0">
                  <a:solidFill>
                    <a:srgbClr val="FF0000"/>
                  </a:solidFill>
                  <a:latin typeface="MCS Jeddah E_U 3d." pitchFamily="2" charset="-78"/>
                  <a:cs typeface="MCS Jeddah S_U normal." pitchFamily="2" charset="-78"/>
                </a:rPr>
                <a:t>الكون</a:t>
              </a:r>
            </a:p>
            <a:p>
              <a:pPr algn="ctr"/>
              <a:r>
                <a:rPr lang="ar-SA" sz="2000" b="1" dirty="0">
                  <a:solidFill>
                    <a:srgbClr val="FF0000"/>
                  </a:solidFill>
                  <a:latin typeface="MCS Jeddah E_U 3d." pitchFamily="2" charset="-78"/>
                  <a:cs typeface="MCS Jeddah S_U normal." pitchFamily="2" charset="-78"/>
                </a:rPr>
                <a:t>( الافاق )</a:t>
              </a:r>
            </a:p>
          </p:txBody>
        </p:sp>
      </p:grpSp>
      <p:grpSp>
        <p:nvGrpSpPr>
          <p:cNvPr id="11" name="Group 11"/>
          <p:cNvGrpSpPr>
            <a:grpSpLocks/>
          </p:cNvGrpSpPr>
          <p:nvPr/>
        </p:nvGrpSpPr>
        <p:grpSpPr bwMode="auto">
          <a:xfrm>
            <a:off x="4127507" y="5643578"/>
            <a:ext cx="1444625" cy="1295400"/>
            <a:chOff x="7587" y="1152"/>
            <a:chExt cx="1830" cy="1737"/>
          </a:xfrm>
        </p:grpSpPr>
        <p:sp>
          <p:nvSpPr>
            <p:cNvPr id="12" name="Oval 12"/>
            <p:cNvSpPr>
              <a:spLocks noChangeArrowheads="1"/>
            </p:cNvSpPr>
            <p:nvPr/>
          </p:nvSpPr>
          <p:spPr bwMode="auto">
            <a:xfrm>
              <a:off x="7716" y="1152"/>
              <a:ext cx="1584" cy="1584"/>
            </a:xfrm>
            <a:prstGeom prst="ellipse">
              <a:avLst/>
            </a:prstGeom>
            <a:gradFill rotWithShape="0">
              <a:gsLst>
                <a:gs pos="0">
                  <a:srgbClr val="FFFFFF"/>
                </a:gs>
                <a:gs pos="100000">
                  <a:srgbClr val="FFFFFF">
                    <a:gamma/>
                    <a:shade val="66275"/>
                    <a:invGamma/>
                  </a:srgbClr>
                </a:gs>
              </a:gsLst>
              <a:path path="rect">
                <a:fillToRect r="100000" b="100000"/>
              </a:path>
            </a:gradFill>
            <a:ln w="9525">
              <a:solidFill>
                <a:srgbClr val="000000"/>
              </a:solidFill>
              <a:round/>
              <a:headEnd/>
              <a:tailEnd/>
            </a:ln>
          </p:spPr>
          <p:txBody>
            <a:bodyPr/>
            <a:lstStyle/>
            <a:p>
              <a:endParaRPr lang="ar-SA"/>
            </a:p>
          </p:txBody>
        </p:sp>
        <p:sp>
          <p:nvSpPr>
            <p:cNvPr id="13" name="Text Box 13"/>
            <p:cNvSpPr txBox="1">
              <a:spLocks noChangeArrowheads="1"/>
            </p:cNvSpPr>
            <p:nvPr/>
          </p:nvSpPr>
          <p:spPr bwMode="auto">
            <a:xfrm>
              <a:off x="7587" y="1239"/>
              <a:ext cx="1830" cy="1650"/>
            </a:xfrm>
            <a:prstGeom prst="rect">
              <a:avLst/>
            </a:prstGeom>
            <a:noFill/>
            <a:ln w="9525">
              <a:noFill/>
              <a:miter lim="800000"/>
              <a:headEnd/>
              <a:tailEnd/>
            </a:ln>
          </p:spPr>
          <p:txBody>
            <a:bodyPr/>
            <a:lstStyle/>
            <a:p>
              <a:pPr algn="ctr"/>
              <a:r>
                <a:rPr lang="ar-SA" sz="2000" b="1" dirty="0">
                  <a:solidFill>
                    <a:srgbClr val="FF0000"/>
                  </a:solidFill>
                  <a:latin typeface="MCS Jeddah E_U 3d." pitchFamily="2" charset="-78"/>
                  <a:cs typeface="MCS Jeddah S_U normal." pitchFamily="2" charset="-78"/>
                </a:rPr>
                <a:t>العلم </a:t>
              </a:r>
            </a:p>
            <a:p>
              <a:pPr algn="ctr"/>
              <a:r>
                <a:rPr lang="ar-SA" sz="2000" b="1" dirty="0">
                  <a:solidFill>
                    <a:srgbClr val="FF0000"/>
                  </a:solidFill>
                  <a:latin typeface="MCS Jeddah E_U 3d." pitchFamily="2" charset="-78"/>
                  <a:cs typeface="MCS Jeddah S_U normal." pitchFamily="2" charset="-78"/>
                </a:rPr>
                <a:t>( المعرفة )</a:t>
              </a:r>
            </a:p>
          </p:txBody>
        </p:sp>
      </p:grpSp>
      <p:grpSp>
        <p:nvGrpSpPr>
          <p:cNvPr id="14" name="Group 14"/>
          <p:cNvGrpSpPr>
            <a:grpSpLocks/>
          </p:cNvGrpSpPr>
          <p:nvPr/>
        </p:nvGrpSpPr>
        <p:grpSpPr bwMode="auto">
          <a:xfrm>
            <a:off x="4200532" y="1142984"/>
            <a:ext cx="1371600" cy="1219200"/>
            <a:chOff x="7587" y="1152"/>
            <a:chExt cx="1830" cy="1737"/>
          </a:xfrm>
        </p:grpSpPr>
        <p:sp>
          <p:nvSpPr>
            <p:cNvPr id="15" name="Oval 15"/>
            <p:cNvSpPr>
              <a:spLocks noChangeArrowheads="1"/>
            </p:cNvSpPr>
            <p:nvPr/>
          </p:nvSpPr>
          <p:spPr bwMode="auto">
            <a:xfrm>
              <a:off x="7716" y="1152"/>
              <a:ext cx="1584" cy="1584"/>
            </a:xfrm>
            <a:prstGeom prst="ellipse">
              <a:avLst/>
            </a:prstGeom>
            <a:gradFill rotWithShape="0">
              <a:gsLst>
                <a:gs pos="0">
                  <a:srgbClr val="FFFFFF"/>
                </a:gs>
                <a:gs pos="100000">
                  <a:srgbClr val="FFFFFF">
                    <a:gamma/>
                    <a:shade val="66275"/>
                    <a:invGamma/>
                  </a:srgbClr>
                </a:gs>
              </a:gsLst>
              <a:path path="rect">
                <a:fillToRect r="100000" b="100000"/>
              </a:path>
            </a:gradFill>
            <a:ln w="9525">
              <a:solidFill>
                <a:srgbClr val="000000"/>
              </a:solidFill>
              <a:round/>
              <a:headEnd/>
              <a:tailEnd/>
            </a:ln>
          </p:spPr>
          <p:txBody>
            <a:bodyPr/>
            <a:lstStyle/>
            <a:p>
              <a:endParaRPr lang="ar-SA"/>
            </a:p>
          </p:txBody>
        </p:sp>
        <p:sp>
          <p:nvSpPr>
            <p:cNvPr id="16" name="Text Box 16"/>
            <p:cNvSpPr txBox="1">
              <a:spLocks noChangeArrowheads="1"/>
            </p:cNvSpPr>
            <p:nvPr/>
          </p:nvSpPr>
          <p:spPr bwMode="auto">
            <a:xfrm>
              <a:off x="7587" y="1239"/>
              <a:ext cx="1830" cy="1650"/>
            </a:xfrm>
            <a:prstGeom prst="rect">
              <a:avLst/>
            </a:prstGeom>
            <a:noFill/>
            <a:ln w="9525">
              <a:noFill/>
              <a:miter lim="800000"/>
              <a:headEnd/>
              <a:tailEnd/>
            </a:ln>
          </p:spPr>
          <p:txBody>
            <a:bodyPr/>
            <a:lstStyle/>
            <a:p>
              <a:pPr algn="ctr" rtl="1"/>
              <a:r>
                <a:rPr lang="ar-SA" sz="2000" b="1" dirty="0">
                  <a:solidFill>
                    <a:srgbClr val="FF0000"/>
                  </a:solidFill>
                  <a:latin typeface="MCS Jeddah E_U 3d." pitchFamily="2" charset="-78"/>
                  <a:cs typeface="MCS Jeddah S_U normal." pitchFamily="2" charset="-78"/>
                </a:rPr>
                <a:t>الحق</a:t>
              </a:r>
            </a:p>
            <a:p>
              <a:pPr algn="ctr" rtl="1"/>
              <a:r>
                <a:rPr lang="ar-SA" sz="2000" b="1" dirty="0">
                  <a:solidFill>
                    <a:srgbClr val="FF0000"/>
                  </a:solidFill>
                  <a:latin typeface="MCS Jeddah E_U 3d." pitchFamily="2" charset="-78"/>
                  <a:cs typeface="MCS Jeddah S_U normal." pitchFamily="2" charset="-78"/>
                </a:rPr>
                <a:t>الآيات</a:t>
              </a:r>
            </a:p>
          </p:txBody>
        </p:sp>
      </p:grpSp>
      <p:sp>
        <p:nvSpPr>
          <p:cNvPr id="17" name="AutoShape 17"/>
          <p:cNvSpPr>
            <a:spLocks noChangeArrowheads="1"/>
          </p:cNvSpPr>
          <p:nvPr/>
        </p:nvSpPr>
        <p:spPr bwMode="auto">
          <a:xfrm>
            <a:off x="2214546" y="2285992"/>
            <a:ext cx="5334000" cy="3276600"/>
          </a:xfrm>
          <a:custGeom>
            <a:avLst/>
            <a:gdLst>
              <a:gd name="G0" fmla="+- 5400 0 0"/>
              <a:gd name="G1" fmla="+- 8100 0 0"/>
              <a:gd name="G2" fmla="+- 2700 0 0"/>
              <a:gd name="G3" fmla="+- 9450 0 0"/>
              <a:gd name="G4" fmla="+- 21600 0 8100"/>
              <a:gd name="G5" fmla="+- 21600 0 9450"/>
              <a:gd name="G6" fmla="+- 5400 21600 0"/>
              <a:gd name="G7" fmla="*/ G6 1 2"/>
              <a:gd name="G8" fmla="+- 21600 0 5400"/>
              <a:gd name="G9" fmla="+- 21600 0 2700"/>
              <a:gd name="T0" fmla="*/ G0 w 21600"/>
              <a:gd name="T1" fmla="*/ G0 h 21600"/>
              <a:gd name="T2" fmla="*/ G8 w 21600"/>
              <a:gd name="T3" fmla="*/ G8 h 21600"/>
            </a:gdLst>
            <a:ahLst/>
            <a:cxnLst>
              <a:cxn ang="0">
                <a:pos x="r" y="vc"/>
              </a:cxn>
              <a:cxn ang="5400000">
                <a:pos x="hc" y="b"/>
              </a:cxn>
              <a:cxn ang="10800000">
                <a:pos x="l" y="vc"/>
              </a:cxn>
              <a:cxn ang="16200000">
                <a:pos x="hc" y="t"/>
              </a:cxn>
            </a:cxnLst>
            <a:rect l="T0" t="T1" r="T2" b="T3"/>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solidFill>
            <a:schemeClr val="folHlink"/>
          </a:solidFill>
          <a:ln w="9525">
            <a:solidFill>
              <a:schemeClr val="tx1"/>
            </a:solidFill>
            <a:miter lim="800000"/>
            <a:headEnd/>
            <a:tailEnd/>
          </a:ln>
          <a:effectLst/>
        </p:spPr>
        <p:txBody>
          <a:bodyPr wrap="none" anchor="ctr"/>
          <a:lstStyle/>
          <a:p>
            <a:pPr algn="ctr" eaLnBrk="1" hangingPunct="1"/>
            <a:endParaRPr lang="ar-SA" sz="2400">
              <a:solidFill>
                <a:schemeClr val="bg2"/>
              </a:solidFill>
              <a:latin typeface="Times New Roman" pitchFamily="18" charset="0"/>
            </a:endParaRPr>
          </a:p>
        </p:txBody>
      </p:sp>
      <p:sp>
        <p:nvSpPr>
          <p:cNvPr id="46" name="Text Box 18"/>
          <p:cNvSpPr txBox="1">
            <a:spLocks noChangeArrowheads="1"/>
          </p:cNvSpPr>
          <p:nvPr/>
        </p:nvSpPr>
        <p:spPr bwMode="auto">
          <a:xfrm>
            <a:off x="4071934" y="3286124"/>
            <a:ext cx="1584325" cy="1190625"/>
          </a:xfrm>
          <a:prstGeom prst="rect">
            <a:avLst/>
          </a:prstGeom>
          <a:noFill/>
          <a:ln w="9525">
            <a:noFill/>
            <a:miter lim="800000"/>
            <a:headEnd/>
            <a:tailEnd/>
          </a:ln>
          <a:effectLst/>
        </p:spPr>
        <p:txBody>
          <a:bodyPr>
            <a:spAutoFit/>
          </a:bodyPr>
          <a:lstStyle/>
          <a:p>
            <a:pPr algn="ctr" eaLnBrk="1" hangingPunct="1"/>
            <a:r>
              <a:rPr lang="ar-SA" sz="3600" b="1" dirty="0">
                <a:solidFill>
                  <a:srgbClr val="FF0000"/>
                </a:solidFill>
                <a:latin typeface="Times New Roman" pitchFamily="18" charset="0"/>
                <a:cs typeface="MCS Jeddah S_U normal." pitchFamily="2" charset="-78"/>
              </a:rPr>
              <a:t>القرآن (الوحي)</a:t>
            </a:r>
            <a:endParaRPr lang="en-US" sz="3600" b="1" dirty="0">
              <a:solidFill>
                <a:srgbClr val="FF0000"/>
              </a:solidFill>
              <a:latin typeface="Times New Roman" pitchFamily="18" charset="0"/>
              <a:cs typeface="MCS Jeddah S_U normal." pitchFamily="2" charset="-78"/>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body" sz="half" idx="1"/>
          </p:nvPr>
        </p:nvSpPr>
        <p:spPr>
          <a:xfrm>
            <a:off x="468313" y="549275"/>
            <a:ext cx="8362950" cy="5721350"/>
          </a:xfrm>
        </p:spPr>
        <p:txBody>
          <a:bodyPr/>
          <a:lstStyle/>
          <a:p>
            <a:pPr algn="just">
              <a:buFont typeface="Wingdings" pitchFamily="2" charset="2"/>
              <a:buNone/>
            </a:pPr>
            <a:r>
              <a:rPr lang="ar-SA" sz="4400" dirty="0" smtClean="0">
                <a:solidFill>
                  <a:schemeClr val="folHlink"/>
                </a:solidFill>
                <a:cs typeface="Simplified Arabic" pitchFamily="2" charset="-78"/>
              </a:rPr>
              <a:t>الرضاعة العلاجية</a:t>
            </a:r>
            <a:r>
              <a:rPr lang="ar-SA" sz="2800" dirty="0" smtClean="0">
                <a:cs typeface="Simplified Arabic" pitchFamily="2" charset="-78"/>
              </a:rPr>
              <a:t> </a:t>
            </a:r>
          </a:p>
          <a:p>
            <a:pPr algn="just">
              <a:buFont typeface="Wingdings" pitchFamily="2" charset="2"/>
              <a:buNone/>
            </a:pPr>
            <a:endParaRPr lang="ar-SA" sz="2800" dirty="0" smtClean="0">
              <a:cs typeface="Simplified Arabic" pitchFamily="2" charset="-78"/>
            </a:endParaRPr>
          </a:p>
          <a:p>
            <a:pPr algn="just">
              <a:buFont typeface="Wingdings" pitchFamily="2" charset="2"/>
              <a:buNone/>
            </a:pPr>
            <a:r>
              <a:rPr lang="ar-SA" sz="2800" dirty="0" smtClean="0">
                <a:cs typeface="Simplified Arabic" pitchFamily="2" charset="-78"/>
              </a:rPr>
              <a:t>قال تعالى: </a:t>
            </a:r>
            <a:r>
              <a:rPr lang="ar-SA" dirty="0" smtClean="0">
                <a:cs typeface="Simplified Arabic" pitchFamily="2" charset="-78"/>
              </a:rPr>
              <a:t>(</a:t>
            </a:r>
            <a:r>
              <a:rPr lang="ar-SA" b="1" dirty="0" smtClean="0">
                <a:cs typeface="DecoType Naskh Variants" pitchFamily="2" charset="-78"/>
              </a:rPr>
              <a:t>حُرِّمَتْ عَلَيْكُمْ أُمَّهَاتُكُمْ وَبَنَاتُكُمْ وَأَخَوَاتُكُمْ وَعَمَّاتُكُمْ  وخالاتكم وبنات الأخ  وبنات الأخت وأمهاتكم اللاتي أرضعنكم   </a:t>
            </a:r>
            <a:r>
              <a:rPr lang="ar-SA" b="1" dirty="0" smtClean="0">
                <a:solidFill>
                  <a:srgbClr val="FF0000"/>
                </a:solidFill>
                <a:cs typeface="DecoType Naskh Variants" pitchFamily="2" charset="-78"/>
              </a:rPr>
              <a:t>وَأَخَوَاتُكُمْ مِنْ الرَّضَاعَة</a:t>
            </a:r>
            <a:r>
              <a:rPr lang="ar-SA" b="1" dirty="0" smtClean="0">
                <a:solidFill>
                  <a:srgbClr val="FF0000"/>
                </a:solidFill>
                <a:cs typeface="DecoType Naskh Variants" pitchFamily="2" charset="-78"/>
                <a:sym typeface="AGA Arabesque" pitchFamily="2" charset="2"/>
              </a:rPr>
              <a:t>  </a:t>
            </a:r>
            <a:r>
              <a:rPr lang="ar-SA" dirty="0" smtClean="0">
                <a:cs typeface="Simplified Arabic" pitchFamily="2" charset="-78"/>
                <a:sym typeface="AGA Arabesque" pitchFamily="2" charset="2"/>
              </a:rPr>
              <a:t>)</a:t>
            </a:r>
            <a:r>
              <a:rPr lang="ar-SA" sz="2400" dirty="0" smtClean="0">
                <a:ea typeface="Majalla UI"/>
                <a:sym typeface="AGA Arabesque" pitchFamily="2" charset="2"/>
              </a:rPr>
              <a:t>  (</a:t>
            </a:r>
            <a:r>
              <a:rPr lang="ar-SA" sz="2400" dirty="0" smtClean="0">
                <a:cs typeface="Simplified Arabic" pitchFamily="2" charset="-78"/>
              </a:rPr>
              <a:t>النساء/23)</a:t>
            </a:r>
          </a:p>
          <a:p>
            <a:pPr algn="just">
              <a:buFont typeface="Wingdings" pitchFamily="2" charset="2"/>
              <a:buNone/>
            </a:pPr>
            <a:r>
              <a:rPr lang="ar-SA" sz="2800" dirty="0" smtClean="0">
                <a:cs typeface="Simplified Arabic" pitchFamily="2" charset="-78"/>
              </a:rPr>
              <a:t> </a:t>
            </a:r>
          </a:p>
          <a:p>
            <a:pPr algn="just">
              <a:buFont typeface="Wingdings" pitchFamily="2" charset="2"/>
              <a:buNone/>
            </a:pPr>
            <a:r>
              <a:rPr lang="ar-SA" sz="2800" dirty="0" smtClean="0">
                <a:cs typeface="Monotype Koufi" pitchFamily="2" charset="-78"/>
              </a:rPr>
              <a:t>وقال الرسول الكريم محمد صلى الله عليه وسلم: </a:t>
            </a:r>
          </a:p>
          <a:p>
            <a:pPr algn="just">
              <a:buFont typeface="Wingdings" pitchFamily="2" charset="2"/>
              <a:buNone/>
            </a:pPr>
            <a:r>
              <a:rPr lang="ar-SA" sz="4800" b="1" dirty="0" smtClean="0">
                <a:solidFill>
                  <a:srgbClr val="FF9933"/>
                </a:solidFill>
                <a:cs typeface="Monotype Koufi" pitchFamily="2" charset="-78"/>
              </a:rPr>
              <a:t>( </a:t>
            </a:r>
            <a:r>
              <a:rPr lang="ar-SA" b="1" dirty="0" smtClean="0">
                <a:solidFill>
                  <a:srgbClr val="FF0000"/>
                </a:solidFill>
                <a:cs typeface="DecoType Naskh Variants" pitchFamily="2" charset="-78"/>
              </a:rPr>
              <a:t>يحرم من الرضاعة ما يحرم من النسب</a:t>
            </a:r>
            <a:r>
              <a:rPr lang="ar-SA" sz="4800" b="1" dirty="0" smtClean="0">
                <a:solidFill>
                  <a:srgbClr val="FF9933"/>
                </a:solidFill>
                <a:cs typeface="Monotype Koufi" pitchFamily="2" charset="-78"/>
              </a:rPr>
              <a:t>)</a:t>
            </a:r>
            <a:r>
              <a:rPr lang="ar-SA" sz="2800" dirty="0" smtClean="0">
                <a:cs typeface="Monotype Koufi" pitchFamily="2" charset="-78"/>
              </a:rPr>
              <a:t> </a:t>
            </a:r>
          </a:p>
          <a:p>
            <a:pPr algn="just">
              <a:buFont typeface="Wingdings" pitchFamily="2" charset="2"/>
              <a:buNone/>
            </a:pPr>
            <a:r>
              <a:rPr lang="ar-SA" sz="2800" dirty="0" smtClean="0">
                <a:cs typeface="Monotype Koufi" pitchFamily="2" charset="-78"/>
              </a:rPr>
              <a:t>رواه الأمام مسلم من حديث عائشة وابن عباس (رض الله عنهما).</a:t>
            </a:r>
            <a:endParaRPr lang="en-US" sz="2800" dirty="0" smtClean="0">
              <a:cs typeface="Monotype Koufi"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754">
                                            <p:txEl>
                                              <p:pRg st="2" end="2"/>
                                            </p:txEl>
                                          </p:spTgt>
                                        </p:tgtEl>
                                        <p:attrNameLst>
                                          <p:attrName>style.visibility</p:attrName>
                                        </p:attrNameLst>
                                      </p:cBhvr>
                                      <p:to>
                                        <p:strVal val="visible"/>
                                      </p:to>
                                    </p:set>
                                    <p:animEffect transition="in" filter="fade">
                                      <p:cBhvr>
                                        <p:cTn id="7" dur="2000"/>
                                        <p:tgtEl>
                                          <p:spTgt spid="7475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4754">
                                            <p:txEl>
                                              <p:pRg st="0" end="0"/>
                                            </p:txEl>
                                          </p:spTgt>
                                        </p:tgtEl>
                                        <p:attrNameLst>
                                          <p:attrName>style.visibility</p:attrName>
                                        </p:attrNameLst>
                                      </p:cBhvr>
                                      <p:to>
                                        <p:strVal val="visible"/>
                                      </p:to>
                                    </p:set>
                                    <p:animEffect transition="in" filter="fade">
                                      <p:cBhvr>
                                        <p:cTn id="12" dur="2000"/>
                                        <p:tgtEl>
                                          <p:spTgt spid="7475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4754">
                                            <p:txEl>
                                              <p:pRg st="4" end="4"/>
                                            </p:txEl>
                                          </p:spTgt>
                                        </p:tgtEl>
                                        <p:attrNameLst>
                                          <p:attrName>style.visibility</p:attrName>
                                        </p:attrNameLst>
                                      </p:cBhvr>
                                      <p:to>
                                        <p:strVal val="visible"/>
                                      </p:to>
                                    </p:set>
                                    <p:animEffect transition="in" filter="fade">
                                      <p:cBhvr>
                                        <p:cTn id="17" dur="2000"/>
                                        <p:tgtEl>
                                          <p:spTgt spid="74754">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74754">
                                            <p:txEl>
                                              <p:pRg st="5" end="5"/>
                                            </p:txEl>
                                          </p:spTgt>
                                        </p:tgtEl>
                                        <p:attrNameLst>
                                          <p:attrName>style.visibility</p:attrName>
                                        </p:attrNameLst>
                                      </p:cBhvr>
                                      <p:to>
                                        <p:strVal val="visible"/>
                                      </p:to>
                                    </p:set>
                                    <p:animEffect transition="in" filter="fade">
                                      <p:cBhvr>
                                        <p:cTn id="20" dur="2000"/>
                                        <p:tgtEl>
                                          <p:spTgt spid="74754">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74754">
                                            <p:txEl>
                                              <p:pRg st="6" end="6"/>
                                            </p:txEl>
                                          </p:spTgt>
                                        </p:tgtEl>
                                        <p:attrNameLst>
                                          <p:attrName>style.visibility</p:attrName>
                                        </p:attrNameLst>
                                      </p:cBhvr>
                                      <p:to>
                                        <p:strVal val="visible"/>
                                      </p:to>
                                    </p:set>
                                    <p:animEffect transition="in" filter="fade">
                                      <p:cBhvr>
                                        <p:cTn id="23" dur="2000"/>
                                        <p:tgtEl>
                                          <p:spTgt spid="74754">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xit" presetSubtype="4" fill="hold" nodeType="clickEffect">
                                  <p:stCondLst>
                                    <p:cond delay="0"/>
                                  </p:stCondLst>
                                  <p:childTnLst>
                                    <p:animEffect transition="out" filter="wipe(down)">
                                      <p:cBhvr>
                                        <p:cTn id="27" dur="500"/>
                                        <p:tgtEl>
                                          <p:spTgt spid="74754">
                                            <p:txEl>
                                              <p:pRg st="2" end="2"/>
                                            </p:txEl>
                                          </p:spTgt>
                                        </p:tgtEl>
                                      </p:cBhvr>
                                    </p:animEffect>
                                    <p:set>
                                      <p:cBhvr>
                                        <p:cTn id="28" dur="1" fill="hold">
                                          <p:stCondLst>
                                            <p:cond delay="499"/>
                                          </p:stCondLst>
                                        </p:cTn>
                                        <p:tgtEl>
                                          <p:spTgt spid="74754">
                                            <p:txEl>
                                              <p:pRg st="2" end="2"/>
                                            </p:txEl>
                                          </p:spTgt>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xit" presetSubtype="4" fill="hold" nodeType="clickEffect">
                                  <p:stCondLst>
                                    <p:cond delay="0"/>
                                  </p:stCondLst>
                                  <p:childTnLst>
                                    <p:animEffect transition="out" filter="wipe(down)">
                                      <p:cBhvr>
                                        <p:cTn id="32" dur="500"/>
                                        <p:tgtEl>
                                          <p:spTgt spid="74754">
                                            <p:txEl>
                                              <p:pRg st="0" end="0"/>
                                            </p:txEl>
                                          </p:spTgt>
                                        </p:tgtEl>
                                      </p:cBhvr>
                                    </p:animEffect>
                                    <p:set>
                                      <p:cBhvr>
                                        <p:cTn id="33" dur="1" fill="hold">
                                          <p:stCondLst>
                                            <p:cond delay="499"/>
                                          </p:stCondLst>
                                        </p:cTn>
                                        <p:tgtEl>
                                          <p:spTgt spid="74754">
                                            <p:txEl>
                                              <p:pRg st="0" end="0"/>
                                            </p:txEl>
                                          </p:spTgt>
                                        </p:tgtEl>
                                        <p:attrNameLst>
                                          <p:attrName>style.visibility</p:attrName>
                                        </p:attrNameLst>
                                      </p:cBhvr>
                                      <p:to>
                                        <p:strVal val="hidden"/>
                                      </p:to>
                                    </p:set>
                                  </p:childTnLst>
                                </p:cTn>
                              </p:par>
                              <p:par>
                                <p:cTn id="34" presetID="22" presetClass="exit" presetSubtype="4" fill="hold" nodeType="withEffect">
                                  <p:stCondLst>
                                    <p:cond delay="0"/>
                                  </p:stCondLst>
                                  <p:childTnLst>
                                    <p:animEffect transition="out" filter="wipe(down)">
                                      <p:cBhvr>
                                        <p:cTn id="35" dur="500"/>
                                        <p:tgtEl>
                                          <p:spTgt spid="74754">
                                            <p:txEl>
                                              <p:pRg st="3" end="3"/>
                                            </p:txEl>
                                          </p:spTgt>
                                        </p:tgtEl>
                                      </p:cBhvr>
                                    </p:animEffect>
                                    <p:set>
                                      <p:cBhvr>
                                        <p:cTn id="36" dur="1" fill="hold">
                                          <p:stCondLst>
                                            <p:cond delay="499"/>
                                          </p:stCondLst>
                                        </p:cTn>
                                        <p:tgtEl>
                                          <p:spTgt spid="74754">
                                            <p:txEl>
                                              <p:pRg st="3" end="3"/>
                                            </p:txEl>
                                          </p:spTgt>
                                        </p:tgtEl>
                                        <p:attrNameLst>
                                          <p:attrName>style.visibility</p:attrName>
                                        </p:attrNameLst>
                                      </p:cBhvr>
                                      <p:to>
                                        <p:strVal val="hidden"/>
                                      </p:to>
                                    </p:set>
                                  </p:childTnLst>
                                </p:cTn>
                              </p:par>
                              <p:par>
                                <p:cTn id="37" presetID="22" presetClass="exit" presetSubtype="4" fill="hold" nodeType="withEffect">
                                  <p:stCondLst>
                                    <p:cond delay="0"/>
                                  </p:stCondLst>
                                  <p:childTnLst>
                                    <p:animEffect transition="out" filter="wipe(down)">
                                      <p:cBhvr>
                                        <p:cTn id="38" dur="500"/>
                                        <p:tgtEl>
                                          <p:spTgt spid="74754">
                                            <p:txEl>
                                              <p:pRg st="4" end="4"/>
                                            </p:txEl>
                                          </p:spTgt>
                                        </p:tgtEl>
                                      </p:cBhvr>
                                    </p:animEffect>
                                    <p:set>
                                      <p:cBhvr>
                                        <p:cTn id="39" dur="1" fill="hold">
                                          <p:stCondLst>
                                            <p:cond delay="499"/>
                                          </p:stCondLst>
                                        </p:cTn>
                                        <p:tgtEl>
                                          <p:spTgt spid="74754">
                                            <p:txEl>
                                              <p:pRg st="4" end="4"/>
                                            </p:txEl>
                                          </p:spTgt>
                                        </p:tgtEl>
                                        <p:attrNameLst>
                                          <p:attrName>style.visibility</p:attrName>
                                        </p:attrNameLst>
                                      </p:cBhvr>
                                      <p:to>
                                        <p:strVal val="hidden"/>
                                      </p:to>
                                    </p:set>
                                  </p:childTnLst>
                                </p:cTn>
                              </p:par>
                              <p:par>
                                <p:cTn id="40" presetID="22" presetClass="exit" presetSubtype="4" fill="hold" nodeType="withEffect">
                                  <p:stCondLst>
                                    <p:cond delay="0"/>
                                  </p:stCondLst>
                                  <p:childTnLst>
                                    <p:animEffect transition="out" filter="wipe(down)">
                                      <p:cBhvr>
                                        <p:cTn id="41" dur="500"/>
                                        <p:tgtEl>
                                          <p:spTgt spid="74754">
                                            <p:txEl>
                                              <p:pRg st="5" end="5"/>
                                            </p:txEl>
                                          </p:spTgt>
                                        </p:tgtEl>
                                      </p:cBhvr>
                                    </p:animEffect>
                                    <p:set>
                                      <p:cBhvr>
                                        <p:cTn id="42" dur="1" fill="hold">
                                          <p:stCondLst>
                                            <p:cond delay="499"/>
                                          </p:stCondLst>
                                        </p:cTn>
                                        <p:tgtEl>
                                          <p:spTgt spid="74754">
                                            <p:txEl>
                                              <p:pRg st="5" end="5"/>
                                            </p:txEl>
                                          </p:spTgt>
                                        </p:tgtEl>
                                        <p:attrNameLst>
                                          <p:attrName>style.visibility</p:attrName>
                                        </p:attrNameLst>
                                      </p:cBhvr>
                                      <p:to>
                                        <p:strVal val="hidden"/>
                                      </p:to>
                                    </p:set>
                                  </p:childTnLst>
                                </p:cTn>
                              </p:par>
                              <p:par>
                                <p:cTn id="43" presetID="22" presetClass="exit" presetSubtype="4" fill="hold" nodeType="withEffect">
                                  <p:stCondLst>
                                    <p:cond delay="0"/>
                                  </p:stCondLst>
                                  <p:childTnLst>
                                    <p:animEffect transition="out" filter="wipe(down)">
                                      <p:cBhvr>
                                        <p:cTn id="44" dur="500"/>
                                        <p:tgtEl>
                                          <p:spTgt spid="74754">
                                            <p:txEl>
                                              <p:pRg st="6" end="6"/>
                                            </p:txEl>
                                          </p:spTgt>
                                        </p:tgtEl>
                                      </p:cBhvr>
                                    </p:animEffect>
                                    <p:set>
                                      <p:cBhvr>
                                        <p:cTn id="45" dur="1" fill="hold">
                                          <p:stCondLst>
                                            <p:cond delay="499"/>
                                          </p:stCondLst>
                                        </p:cTn>
                                        <p:tgtEl>
                                          <p:spTgt spid="74754">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idx="1"/>
          </p:nvPr>
        </p:nvSpPr>
        <p:spPr>
          <a:xfrm>
            <a:off x="1071563" y="476250"/>
            <a:ext cx="7821612" cy="5649913"/>
          </a:xfrm>
        </p:spPr>
        <p:txBody>
          <a:bodyPr>
            <a:normAutofit lnSpcReduction="10000"/>
          </a:bodyPr>
          <a:lstStyle/>
          <a:p>
            <a:pPr marL="365760" indent="-283464" algn="just" fontAlgn="auto">
              <a:lnSpc>
                <a:spcPct val="90000"/>
              </a:lnSpc>
              <a:spcAft>
                <a:spcPts val="0"/>
              </a:spcAft>
              <a:buFont typeface="Arial" pitchFamily="34" charset="0"/>
              <a:buChar char="•"/>
              <a:defRPr/>
            </a:pPr>
            <a:r>
              <a:rPr lang="ar-SA" dirty="0" smtClean="0">
                <a:cs typeface="Monotype Koufi" pitchFamily="2" charset="-78"/>
              </a:rPr>
              <a:t>كان العرب والقريشيون على وجه الخصوص يحرصون على زيادة الصفات الحميدة في المولود في اختيار المرضعات السليمات لأولادهم ومثال ذلك إرضاع حليمة السعدية لرسول الله صلى الله عليه وسلم حيث سئل عن سر فصاحته فقال: </a:t>
            </a:r>
            <a:r>
              <a:rPr lang="ar-SA" sz="2800" b="1" dirty="0" smtClean="0">
                <a:solidFill>
                  <a:srgbClr val="FF0000"/>
                </a:solidFill>
                <a:cs typeface="Monotype Koufi" pitchFamily="2" charset="-78"/>
              </a:rPr>
              <a:t>( أنا أعربكم أنا من قريش ولساني لسان بني سعد بن بكر</a:t>
            </a:r>
            <a:r>
              <a:rPr lang="ar-SA" sz="2800" b="1" dirty="0" smtClean="0">
                <a:solidFill>
                  <a:srgbClr val="FFC000"/>
                </a:solidFill>
                <a:effectLst>
                  <a:outerShdw blurRad="38100" dist="38100" dir="2700000" algn="tl">
                    <a:srgbClr val="000000">
                      <a:alpha val="43137"/>
                    </a:srgbClr>
                  </a:outerShdw>
                </a:effectLst>
                <a:cs typeface="Monotype Koufi" pitchFamily="2" charset="-78"/>
              </a:rPr>
              <a:t>)</a:t>
            </a:r>
            <a:r>
              <a:rPr lang="ar-SA" dirty="0" smtClean="0">
                <a:solidFill>
                  <a:srgbClr val="FFC000"/>
                </a:solidFill>
                <a:effectLst>
                  <a:outerShdw blurRad="38100" dist="38100" dir="2700000" algn="tl">
                    <a:srgbClr val="000000">
                      <a:alpha val="43137"/>
                    </a:srgbClr>
                  </a:outerShdw>
                </a:effectLst>
                <a:cs typeface="Monotype Koufi" pitchFamily="2" charset="-78"/>
              </a:rPr>
              <a:t> </a:t>
            </a:r>
            <a:r>
              <a:rPr lang="ar-SA" dirty="0" smtClean="0">
                <a:cs typeface="Monotype Koufi" pitchFamily="2" charset="-78"/>
              </a:rPr>
              <a:t>. </a:t>
            </a:r>
            <a:r>
              <a:rPr lang="ar-SA" sz="2400" b="1" dirty="0" smtClean="0">
                <a:cs typeface="Simplified Arabic" pitchFamily="2" charset="-78"/>
              </a:rPr>
              <a:t>السيوطي /الجامع الصغير / حديث صحيح 2696</a:t>
            </a:r>
            <a:r>
              <a:rPr lang="en-US" dirty="0" smtClean="0"/>
              <a:t> </a:t>
            </a:r>
            <a:endParaRPr lang="ar-SA" dirty="0" smtClean="0">
              <a:cs typeface="Monotype Koufi" pitchFamily="2" charset="-78"/>
            </a:endParaRPr>
          </a:p>
          <a:p>
            <a:pPr marL="365760" indent="-283464" algn="just" fontAlgn="auto">
              <a:lnSpc>
                <a:spcPct val="90000"/>
              </a:lnSpc>
              <a:spcAft>
                <a:spcPts val="0"/>
              </a:spcAft>
              <a:buFont typeface="Arial" pitchFamily="34" charset="0"/>
              <a:buChar char="•"/>
              <a:defRPr/>
            </a:pPr>
            <a:r>
              <a:rPr lang="ar-SA" dirty="0" smtClean="0">
                <a:cs typeface="Monotype Koufi" pitchFamily="2" charset="-78"/>
              </a:rPr>
              <a:t>وقال رسول الله صلى الله عليه وسلم :</a:t>
            </a:r>
          </a:p>
          <a:p>
            <a:pPr marL="365760" indent="-283464" algn="just" fontAlgn="auto">
              <a:lnSpc>
                <a:spcPct val="90000"/>
              </a:lnSpc>
              <a:spcAft>
                <a:spcPts val="0"/>
              </a:spcAft>
              <a:buFont typeface="Wingdings" pitchFamily="2" charset="2"/>
              <a:buNone/>
              <a:defRPr/>
            </a:pPr>
            <a:r>
              <a:rPr lang="ar-SA" sz="2800" b="1" dirty="0" smtClean="0">
                <a:solidFill>
                  <a:srgbClr val="FF0000"/>
                </a:solidFill>
                <a:cs typeface="Monotype Koufi" pitchFamily="2" charset="-78"/>
              </a:rPr>
              <a:t>      (لاتسترضعوا الورهاء والحمقاء فإن اللبن يورث) </a:t>
            </a:r>
          </a:p>
          <a:p>
            <a:pPr marL="365760" indent="-283464" algn="just" fontAlgn="auto">
              <a:lnSpc>
                <a:spcPct val="90000"/>
              </a:lnSpc>
              <a:spcAft>
                <a:spcPts val="0"/>
              </a:spcAft>
              <a:buFont typeface="Wingdings" pitchFamily="2" charset="2"/>
              <a:buNone/>
              <a:defRPr/>
            </a:pPr>
            <a:r>
              <a:rPr lang="ar-SA" sz="2800" b="1" dirty="0" smtClean="0">
                <a:cs typeface="Monotype Koufi" pitchFamily="2" charset="-78"/>
              </a:rPr>
              <a:t>عن عائشة (رضي الله عنها) مجمع الزوائد - الصفحة أو الرقم: 4/265</a:t>
            </a:r>
            <a:endParaRPr lang="ar-SA" dirty="0" smtClean="0">
              <a:cs typeface="Monotype Koufi" pitchFamily="2" charset="-78"/>
            </a:endParaRPr>
          </a:p>
          <a:p>
            <a:pPr marL="365760" indent="-283464" algn="just" fontAlgn="auto">
              <a:lnSpc>
                <a:spcPct val="90000"/>
              </a:lnSpc>
              <a:spcAft>
                <a:spcPts val="0"/>
              </a:spcAft>
              <a:buFont typeface="Arial" pitchFamily="34" charset="0"/>
              <a:buChar char="•"/>
              <a:defRPr/>
            </a:pPr>
            <a:r>
              <a:rPr lang="ar-SA" dirty="0" smtClean="0">
                <a:cs typeface="Monotype Koufi" pitchFamily="2" charset="-78"/>
              </a:rPr>
              <a:t>  وقال سيدنا علي بن ابي طالب رضي الله عنه وكرم الله وجهة :</a:t>
            </a:r>
          </a:p>
          <a:p>
            <a:pPr marL="365760" indent="-283464" algn="just" fontAlgn="auto">
              <a:lnSpc>
                <a:spcPct val="90000"/>
              </a:lnSpc>
              <a:spcAft>
                <a:spcPts val="0"/>
              </a:spcAft>
              <a:buFont typeface="Wingdings" pitchFamily="2" charset="2"/>
              <a:buNone/>
              <a:defRPr/>
            </a:pPr>
            <a:r>
              <a:rPr lang="ar-SA" sz="2800" b="1" dirty="0" smtClean="0">
                <a:solidFill>
                  <a:srgbClr val="FF0000"/>
                </a:solidFill>
                <a:cs typeface="Monotype Koufi" pitchFamily="2" charset="-78"/>
              </a:rPr>
              <a:t>     (تخيروا للرضاع كما تخيروا للنكاح فإن الرضاع يغلب الطباع)</a:t>
            </a:r>
            <a:r>
              <a:rPr lang="ar-SA" dirty="0" smtClean="0">
                <a:solidFill>
                  <a:srgbClr val="FFC000"/>
                </a:solidFill>
                <a:effectLst>
                  <a:outerShdw blurRad="38100" dist="38100" dir="2700000" algn="tl">
                    <a:srgbClr val="000000">
                      <a:alpha val="43137"/>
                    </a:srgbClr>
                  </a:outerShdw>
                </a:effectLst>
                <a:cs typeface="Monotype Koufi" pitchFamily="2" charset="-78"/>
              </a:rPr>
              <a:t> </a:t>
            </a:r>
            <a:r>
              <a:rPr lang="ar-SA" dirty="0" smtClean="0">
                <a:solidFill>
                  <a:srgbClr val="FF0000"/>
                </a:solidFill>
                <a:effectLst>
                  <a:outerShdw blurRad="38100" dist="38100" dir="2700000" algn="tl">
                    <a:srgbClr val="000000">
                      <a:alpha val="43137"/>
                    </a:srgbClr>
                  </a:outerShdw>
                </a:effectLst>
                <a:cs typeface="Monotype Koufi" pitchFamily="2" charset="-78"/>
              </a:rPr>
              <a:t>.</a:t>
            </a:r>
          </a:p>
          <a:p>
            <a:pPr marL="365760" indent="-283464" algn="just" fontAlgn="auto">
              <a:lnSpc>
                <a:spcPct val="90000"/>
              </a:lnSpc>
              <a:spcAft>
                <a:spcPts val="0"/>
              </a:spcAft>
              <a:buFont typeface="Wingdings" pitchFamily="2" charset="2"/>
              <a:buNone/>
              <a:defRPr/>
            </a:pPr>
            <a:r>
              <a:rPr lang="ar-SA" dirty="0" smtClean="0">
                <a:solidFill>
                  <a:srgbClr val="FF9933"/>
                </a:solidFill>
                <a:cs typeface="Monotype Koufi" pitchFamily="2" charset="-78"/>
              </a:rPr>
              <a:t> </a:t>
            </a:r>
            <a:r>
              <a:rPr lang="ar-SA" sz="2400" b="1" dirty="0" smtClean="0">
                <a:cs typeface="Simplified Arabic" pitchFamily="2" charset="-78"/>
              </a:rPr>
              <a:t>الحر العاملي / الوسائل – 15/188.</a:t>
            </a:r>
          </a:p>
          <a:p>
            <a:pPr marL="365760" indent="-283464" fontAlgn="auto">
              <a:lnSpc>
                <a:spcPct val="90000"/>
              </a:lnSpc>
              <a:spcAft>
                <a:spcPts val="0"/>
              </a:spcAft>
              <a:buFont typeface="Wingdings" pitchFamily="2" charset="2"/>
              <a:buNone/>
              <a:defRPr/>
            </a:pPr>
            <a:endParaRPr lang="en-US" dirty="0" smtClean="0"/>
          </a:p>
          <a:p>
            <a:pPr marL="365760" indent="-283464" fontAlgn="auto">
              <a:lnSpc>
                <a:spcPct val="90000"/>
              </a:lnSpc>
              <a:spcAft>
                <a:spcPts val="0"/>
              </a:spcAft>
              <a:buFont typeface="Wingdings 2"/>
              <a:buChar char=""/>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5778">
                                            <p:txEl>
                                              <p:pRg st="4" end="4"/>
                                            </p:txEl>
                                          </p:spTgt>
                                        </p:tgtEl>
                                        <p:attrNameLst>
                                          <p:attrName>style.visibility</p:attrName>
                                        </p:attrNameLst>
                                      </p:cBhvr>
                                      <p:to>
                                        <p:strVal val="visible"/>
                                      </p:to>
                                    </p:set>
                                    <p:anim calcmode="lin" valueType="num">
                                      <p:cBhvr>
                                        <p:cTn id="7" dur="500" fill="hold"/>
                                        <p:tgtEl>
                                          <p:spTgt spid="75778">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75778">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75778">
                                            <p:txEl>
                                              <p:pRg st="5" end="5"/>
                                            </p:txEl>
                                          </p:spTgt>
                                        </p:tgtEl>
                                        <p:attrNameLst>
                                          <p:attrName>style.visibility</p:attrName>
                                        </p:attrNameLst>
                                      </p:cBhvr>
                                      <p:to>
                                        <p:strVal val="visible"/>
                                      </p:to>
                                    </p:set>
                                    <p:anim calcmode="lin" valueType="num">
                                      <p:cBhvr>
                                        <p:cTn id="13" dur="500" fill="hold"/>
                                        <p:tgtEl>
                                          <p:spTgt spid="75778">
                                            <p:txEl>
                                              <p:pRg st="5" end="5"/>
                                            </p:txEl>
                                          </p:spTgt>
                                        </p:tgtEl>
                                        <p:attrNameLst>
                                          <p:attrName>ppt_w</p:attrName>
                                        </p:attrNameLst>
                                      </p:cBhvr>
                                      <p:tavLst>
                                        <p:tav tm="0">
                                          <p:val>
                                            <p:fltVal val="0"/>
                                          </p:val>
                                        </p:tav>
                                        <p:tav tm="100000">
                                          <p:val>
                                            <p:strVal val="#ppt_w"/>
                                          </p:val>
                                        </p:tav>
                                      </p:tavLst>
                                    </p:anim>
                                    <p:anim calcmode="lin" valueType="num">
                                      <p:cBhvr>
                                        <p:cTn id="14" dur="500" fill="hold"/>
                                        <p:tgtEl>
                                          <p:spTgt spid="75778">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75778">
                                            <p:txEl>
                                              <p:pRg st="6" end="6"/>
                                            </p:txEl>
                                          </p:spTgt>
                                        </p:tgtEl>
                                        <p:attrNameLst>
                                          <p:attrName>style.visibility</p:attrName>
                                        </p:attrNameLst>
                                      </p:cBhvr>
                                      <p:to>
                                        <p:strVal val="visible"/>
                                      </p:to>
                                    </p:set>
                                    <p:anim calcmode="lin" valueType="num">
                                      <p:cBhvr>
                                        <p:cTn id="19" dur="500" fill="hold"/>
                                        <p:tgtEl>
                                          <p:spTgt spid="75778">
                                            <p:txEl>
                                              <p:pRg st="6" end="6"/>
                                            </p:txEl>
                                          </p:spTgt>
                                        </p:tgtEl>
                                        <p:attrNameLst>
                                          <p:attrName>ppt_w</p:attrName>
                                        </p:attrNameLst>
                                      </p:cBhvr>
                                      <p:tavLst>
                                        <p:tav tm="0">
                                          <p:val>
                                            <p:fltVal val="0"/>
                                          </p:val>
                                        </p:tav>
                                        <p:tav tm="100000">
                                          <p:val>
                                            <p:strVal val="#ppt_w"/>
                                          </p:val>
                                        </p:tav>
                                      </p:tavLst>
                                    </p:anim>
                                    <p:anim calcmode="lin" valueType="num">
                                      <p:cBhvr>
                                        <p:cTn id="20" dur="500" fill="hold"/>
                                        <p:tgtEl>
                                          <p:spTgt spid="75778">
                                            <p:txEl>
                                              <p:pRg st="6" end="6"/>
                                            </p:txEl>
                                          </p:spTgt>
                                        </p:tgtEl>
                                        <p:attrNameLst>
                                          <p:attrName>ppt_h</p:attrName>
                                        </p:attrNameLst>
                                      </p:cBhvr>
                                      <p:tavLst>
                                        <p:tav tm="0">
                                          <p:val>
                                            <p:fltVal val="0"/>
                                          </p:val>
                                        </p:tav>
                                        <p:tav tm="100000">
                                          <p:val>
                                            <p:strVal val="#ppt_h"/>
                                          </p:val>
                                        </p:tav>
                                      </p:tavLst>
                                    </p:anim>
                                  </p:childTnLst>
                                </p:cTn>
                              </p:par>
                              <p:par>
                                <p:cTn id="21" presetID="22" presetClass="exit" presetSubtype="4" fill="hold" nodeType="withEffect">
                                  <p:stCondLst>
                                    <p:cond delay="0"/>
                                  </p:stCondLst>
                                  <p:childTnLst>
                                    <p:animEffect transition="out" filter="wipe(down)">
                                      <p:cBhvr>
                                        <p:cTn id="22" dur="500"/>
                                        <p:tgtEl>
                                          <p:spTgt spid="75778">
                                            <p:txEl>
                                              <p:pRg st="1" end="1"/>
                                            </p:txEl>
                                          </p:spTgt>
                                        </p:tgtEl>
                                      </p:cBhvr>
                                    </p:animEffect>
                                    <p:set>
                                      <p:cBhvr>
                                        <p:cTn id="23" dur="1" fill="hold">
                                          <p:stCondLst>
                                            <p:cond delay="499"/>
                                          </p:stCondLst>
                                        </p:cTn>
                                        <p:tgtEl>
                                          <p:spTgt spid="75778">
                                            <p:txEl>
                                              <p:pRg st="1" end="1"/>
                                            </p:txEl>
                                          </p:spTgt>
                                        </p:tgtEl>
                                        <p:attrNameLst>
                                          <p:attrName>style.visibility</p:attrName>
                                        </p:attrNameLst>
                                      </p:cBhvr>
                                      <p:to>
                                        <p:strVal val="hidden"/>
                                      </p:to>
                                    </p:set>
                                  </p:childTnLst>
                                </p:cTn>
                              </p:par>
                              <p:par>
                                <p:cTn id="24" presetID="22" presetClass="exit" presetSubtype="4" fill="hold" nodeType="withEffect">
                                  <p:stCondLst>
                                    <p:cond delay="0"/>
                                  </p:stCondLst>
                                  <p:childTnLst>
                                    <p:animEffect transition="out" filter="wipe(down)">
                                      <p:cBhvr>
                                        <p:cTn id="25" dur="500"/>
                                        <p:tgtEl>
                                          <p:spTgt spid="75778">
                                            <p:txEl>
                                              <p:pRg st="2" end="2"/>
                                            </p:txEl>
                                          </p:spTgt>
                                        </p:tgtEl>
                                      </p:cBhvr>
                                    </p:animEffect>
                                    <p:set>
                                      <p:cBhvr>
                                        <p:cTn id="26" dur="1" fill="hold">
                                          <p:stCondLst>
                                            <p:cond delay="499"/>
                                          </p:stCondLst>
                                        </p:cTn>
                                        <p:tgtEl>
                                          <p:spTgt spid="75778">
                                            <p:txEl>
                                              <p:pRg st="2" end="2"/>
                                            </p:txEl>
                                          </p:spTgt>
                                        </p:tgtEl>
                                        <p:attrNameLst>
                                          <p:attrName>style.visibility</p:attrName>
                                        </p:attrNameLst>
                                      </p:cBhvr>
                                      <p:to>
                                        <p:strVal val="hidden"/>
                                      </p:to>
                                    </p:set>
                                  </p:childTnLst>
                                </p:cTn>
                              </p:par>
                              <p:par>
                                <p:cTn id="27" presetID="22" presetClass="exit" presetSubtype="4" fill="hold" nodeType="withEffect">
                                  <p:stCondLst>
                                    <p:cond delay="0"/>
                                  </p:stCondLst>
                                  <p:childTnLst>
                                    <p:animEffect transition="out" filter="wipe(down)">
                                      <p:cBhvr>
                                        <p:cTn id="28" dur="500"/>
                                        <p:tgtEl>
                                          <p:spTgt spid="75778">
                                            <p:txEl>
                                              <p:pRg st="3" end="3"/>
                                            </p:txEl>
                                          </p:spTgt>
                                        </p:tgtEl>
                                      </p:cBhvr>
                                    </p:animEffect>
                                    <p:set>
                                      <p:cBhvr>
                                        <p:cTn id="29" dur="1" fill="hold">
                                          <p:stCondLst>
                                            <p:cond delay="499"/>
                                          </p:stCondLst>
                                        </p:cTn>
                                        <p:tgtEl>
                                          <p:spTgt spid="75778">
                                            <p:txEl>
                                              <p:pRg st="3" end="3"/>
                                            </p:txEl>
                                          </p:spTgt>
                                        </p:tgtEl>
                                        <p:attrNameLst>
                                          <p:attrName>style.visibility</p:attrName>
                                        </p:attrNameLst>
                                      </p:cBhvr>
                                      <p:to>
                                        <p:strVal val="hidden"/>
                                      </p:to>
                                    </p:set>
                                  </p:childTnLst>
                                </p:cTn>
                              </p:par>
                              <p:par>
                                <p:cTn id="30" presetID="22" presetClass="exit" presetSubtype="4" fill="hold" nodeType="withEffect">
                                  <p:stCondLst>
                                    <p:cond delay="0"/>
                                  </p:stCondLst>
                                  <p:childTnLst>
                                    <p:animEffect transition="out" filter="wipe(down)">
                                      <p:cBhvr>
                                        <p:cTn id="31" dur="500"/>
                                        <p:tgtEl>
                                          <p:spTgt spid="75778">
                                            <p:txEl>
                                              <p:pRg st="4" end="4"/>
                                            </p:txEl>
                                          </p:spTgt>
                                        </p:tgtEl>
                                      </p:cBhvr>
                                    </p:animEffect>
                                    <p:set>
                                      <p:cBhvr>
                                        <p:cTn id="32" dur="1" fill="hold">
                                          <p:stCondLst>
                                            <p:cond delay="499"/>
                                          </p:stCondLst>
                                        </p:cTn>
                                        <p:tgtEl>
                                          <p:spTgt spid="75778">
                                            <p:txEl>
                                              <p:pRg st="4" end="4"/>
                                            </p:txEl>
                                          </p:spTgt>
                                        </p:tgtEl>
                                        <p:attrNameLst>
                                          <p:attrName>style.visibility</p:attrName>
                                        </p:attrNameLst>
                                      </p:cBhvr>
                                      <p:to>
                                        <p:strVal val="hidden"/>
                                      </p:to>
                                    </p:set>
                                  </p:childTnLst>
                                </p:cTn>
                              </p:par>
                              <p:par>
                                <p:cTn id="33" presetID="22" presetClass="exit" presetSubtype="4" fill="hold" nodeType="withEffect">
                                  <p:stCondLst>
                                    <p:cond delay="0"/>
                                  </p:stCondLst>
                                  <p:childTnLst>
                                    <p:animEffect transition="out" filter="wipe(down)">
                                      <p:cBhvr>
                                        <p:cTn id="34" dur="500"/>
                                        <p:tgtEl>
                                          <p:spTgt spid="75778">
                                            <p:txEl>
                                              <p:pRg st="5" end="5"/>
                                            </p:txEl>
                                          </p:spTgt>
                                        </p:tgtEl>
                                      </p:cBhvr>
                                    </p:animEffect>
                                    <p:set>
                                      <p:cBhvr>
                                        <p:cTn id="35" dur="1" fill="hold">
                                          <p:stCondLst>
                                            <p:cond delay="499"/>
                                          </p:stCondLst>
                                        </p:cTn>
                                        <p:tgtEl>
                                          <p:spTgt spid="75778">
                                            <p:txEl>
                                              <p:pRg st="5" end="5"/>
                                            </p:txEl>
                                          </p:spTgt>
                                        </p:tgtEl>
                                        <p:attrNameLst>
                                          <p:attrName>style.visibility</p:attrName>
                                        </p:attrNameLst>
                                      </p:cBhvr>
                                      <p:to>
                                        <p:strVal val="hidden"/>
                                      </p:to>
                                    </p:set>
                                  </p:childTnLst>
                                </p:cTn>
                              </p:par>
                              <p:par>
                                <p:cTn id="36" presetID="22" presetClass="exit" presetSubtype="4" fill="hold" nodeType="withEffect">
                                  <p:stCondLst>
                                    <p:cond delay="0"/>
                                  </p:stCondLst>
                                  <p:childTnLst>
                                    <p:animEffect transition="out" filter="wipe(down)">
                                      <p:cBhvr>
                                        <p:cTn id="37" dur="500"/>
                                        <p:tgtEl>
                                          <p:spTgt spid="75778">
                                            <p:txEl>
                                              <p:pRg st="6" end="6"/>
                                            </p:txEl>
                                          </p:spTgt>
                                        </p:tgtEl>
                                      </p:cBhvr>
                                    </p:animEffect>
                                    <p:set>
                                      <p:cBhvr>
                                        <p:cTn id="38" dur="1" fill="hold">
                                          <p:stCondLst>
                                            <p:cond delay="499"/>
                                          </p:stCondLst>
                                        </p:cTn>
                                        <p:tgtEl>
                                          <p:spTgt spid="75778">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bwMode="auto"/>
        <p:txBody>
          <a:bodyPr vert="horz" wrap="square" lIns="91440" tIns="45720" rIns="91440" bIns="45720" numCol="1" anchorCtr="0" compatLnSpc="1">
            <a:prstTxWarp prst="textNoShape">
              <a:avLst/>
            </a:prstTxWarp>
          </a:bodyPr>
          <a:lstStyle/>
          <a:p>
            <a:pPr algn="ctr"/>
            <a:r>
              <a:rPr lang="ar-SA" dirty="0" smtClean="0">
                <a:solidFill>
                  <a:srgbClr val="FF0000"/>
                </a:solidFill>
                <a:effectLst/>
                <a:cs typeface="PT Bold Heading" pitchFamily="2" charset="-78"/>
              </a:rPr>
              <a:t>الرضاعة المحرِّمة: زمنها ومقدارها</a:t>
            </a:r>
            <a:endParaRPr lang="en-US" sz="4000" dirty="0" smtClean="0">
              <a:solidFill>
                <a:srgbClr val="FF0000"/>
              </a:solidFill>
              <a:effectLst/>
            </a:endParaRPr>
          </a:p>
        </p:txBody>
      </p:sp>
      <p:sp>
        <p:nvSpPr>
          <p:cNvPr id="76803" name="Rectangle 3"/>
          <p:cNvSpPr>
            <a:spLocks noGrp="1" noChangeArrowheads="1"/>
          </p:cNvSpPr>
          <p:nvPr>
            <p:ph idx="1"/>
          </p:nvPr>
        </p:nvSpPr>
        <p:spPr>
          <a:xfrm>
            <a:off x="1179513" y="1142984"/>
            <a:ext cx="7964487" cy="4525962"/>
          </a:xfrm>
        </p:spPr>
        <p:txBody>
          <a:bodyPr>
            <a:normAutofit fontScale="92500"/>
          </a:bodyPr>
          <a:lstStyle/>
          <a:p>
            <a:pPr marL="365760" indent="-283464" fontAlgn="auto">
              <a:spcAft>
                <a:spcPts val="0"/>
              </a:spcAft>
              <a:buFont typeface="Wingdings" pitchFamily="2" charset="2"/>
              <a:buNone/>
              <a:defRPr/>
            </a:pPr>
            <a:endParaRPr lang="ar-SA" dirty="0" smtClean="0">
              <a:cs typeface="Monotype Koufi" pitchFamily="2" charset="-78"/>
            </a:endParaRPr>
          </a:p>
          <a:p>
            <a:pPr marL="365760" indent="-283464" fontAlgn="auto">
              <a:spcAft>
                <a:spcPts val="0"/>
              </a:spcAft>
              <a:buFont typeface="Wingdings" pitchFamily="2" charset="2"/>
              <a:buNone/>
              <a:defRPr/>
            </a:pPr>
            <a:r>
              <a:rPr lang="ar-SA" dirty="0" smtClean="0">
                <a:cs typeface="Monotype Koufi" pitchFamily="2" charset="-78"/>
              </a:rPr>
              <a:t>قال رسول الله صلى الله عليه وسلم :</a:t>
            </a:r>
          </a:p>
          <a:p>
            <a:pPr marL="365760" indent="-283464" fontAlgn="auto">
              <a:spcAft>
                <a:spcPts val="0"/>
              </a:spcAft>
              <a:buFont typeface="Wingdings 2"/>
              <a:buChar char=""/>
              <a:defRPr/>
            </a:pPr>
            <a:r>
              <a:rPr lang="ar-SA" dirty="0" smtClean="0">
                <a:cs typeface="Monotype Koufi" pitchFamily="2" charset="-78"/>
              </a:rPr>
              <a:t>لايحرم  الرضعة او الرضعتان أو المصة أو المصتان           (رواه مسلم)</a:t>
            </a:r>
          </a:p>
          <a:p>
            <a:pPr marL="365760" indent="-283464" fontAlgn="auto">
              <a:spcAft>
                <a:spcPts val="0"/>
              </a:spcAft>
              <a:buFont typeface="Wingdings 2"/>
              <a:buChar char=""/>
              <a:defRPr/>
            </a:pPr>
            <a:r>
              <a:rPr lang="ar-SA" dirty="0" smtClean="0">
                <a:cs typeface="Monotype Koufi" pitchFamily="2" charset="-78"/>
              </a:rPr>
              <a:t>لايحرم من الرضاع الا ما فتق من الأمعاء وكان قبل الفطام (رواه الترمذي)</a:t>
            </a:r>
          </a:p>
          <a:p>
            <a:pPr marL="365760" indent="-283464" fontAlgn="auto">
              <a:spcAft>
                <a:spcPts val="0"/>
              </a:spcAft>
              <a:buFont typeface="Wingdings 2"/>
              <a:buChar char=""/>
              <a:defRPr/>
            </a:pPr>
            <a:r>
              <a:rPr lang="ar-SA" dirty="0" smtClean="0">
                <a:cs typeface="Monotype Koufi" pitchFamily="2" charset="-78"/>
              </a:rPr>
              <a:t>لا رضاع إلا ما كان في الحولين (رواه الدارقطني)</a:t>
            </a:r>
          </a:p>
          <a:p>
            <a:pPr marL="365760" indent="-283464" fontAlgn="auto">
              <a:spcAft>
                <a:spcPts val="0"/>
              </a:spcAft>
              <a:buFont typeface="Wingdings 2"/>
              <a:buChar char=""/>
              <a:defRPr/>
            </a:pPr>
            <a:r>
              <a:rPr lang="ar-SA" dirty="0" smtClean="0">
                <a:cs typeface="Monotype Koufi" pitchFamily="2" charset="-78"/>
              </a:rPr>
              <a:t>عن عائشة (رضي الله عنها) قالت : لا يحرم دون خمس رضعات معلومات</a:t>
            </a:r>
          </a:p>
          <a:p>
            <a:pPr marL="365760" indent="-283464" fontAlgn="auto">
              <a:spcAft>
                <a:spcPts val="0"/>
              </a:spcAft>
              <a:buFont typeface="Wingdings 2"/>
              <a:buChar char=""/>
              <a:defRPr/>
            </a:pPr>
            <a:r>
              <a:rPr lang="ar-SA" dirty="0" smtClean="0">
                <a:cs typeface="Monotype Koufi" pitchFamily="2" charset="-78"/>
              </a:rPr>
              <a:t> عن عائشة خمس رضعات [ أي فيما يحرم من الرضاع ]</a:t>
            </a:r>
          </a:p>
          <a:p>
            <a:pPr marL="365760" indent="-283464" fontAlgn="auto">
              <a:spcAft>
                <a:spcPts val="0"/>
              </a:spcAft>
              <a:buFont typeface="Wingdings" pitchFamily="2" charset="2"/>
              <a:buNone/>
              <a:defRPr/>
            </a:pPr>
            <a:r>
              <a:rPr lang="ar-SA" sz="2800" dirty="0" smtClean="0">
                <a:cs typeface="Monotype Koufi" pitchFamily="2" charset="-78"/>
              </a:rPr>
              <a:t>المصدر : فتح الباري لابن حجر العسقلاني - الصفحة أو الرقم: 9/50</a:t>
            </a:r>
          </a:p>
          <a:p>
            <a:pPr marL="365760" indent="-283464" fontAlgn="auto">
              <a:spcAft>
                <a:spcPts val="0"/>
              </a:spcAft>
              <a:buFont typeface="Wingdings" pitchFamily="2" charset="2"/>
              <a:buNone/>
              <a:defRPr/>
            </a:pPr>
            <a:endParaRPr lang="en-US" dirty="0" smtClean="0">
              <a:cs typeface="Monotype Koufi"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6802"/>
                                        </p:tgtEl>
                                        <p:attrNameLst>
                                          <p:attrName>style.visibility</p:attrName>
                                        </p:attrNameLst>
                                      </p:cBhvr>
                                      <p:to>
                                        <p:strVal val="visible"/>
                                      </p:to>
                                    </p:set>
                                    <p:anim calcmode="lin" valueType="num">
                                      <p:cBhvr additive="base">
                                        <p:cTn id="7" dur="500" fill="hold"/>
                                        <p:tgtEl>
                                          <p:spTgt spid="76802"/>
                                        </p:tgtEl>
                                        <p:attrNameLst>
                                          <p:attrName>ppt_x</p:attrName>
                                        </p:attrNameLst>
                                      </p:cBhvr>
                                      <p:tavLst>
                                        <p:tav tm="0">
                                          <p:val>
                                            <p:strVal val="#ppt_x"/>
                                          </p:val>
                                        </p:tav>
                                        <p:tav tm="100000">
                                          <p:val>
                                            <p:strVal val="#ppt_x"/>
                                          </p:val>
                                        </p:tav>
                                      </p:tavLst>
                                    </p:anim>
                                    <p:anim calcmode="lin" valueType="num">
                                      <p:cBhvr additive="base">
                                        <p:cTn id="8" dur="500" fill="hold"/>
                                        <p:tgtEl>
                                          <p:spTgt spid="7680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6803">
                                            <p:txEl>
                                              <p:pRg st="1" end="1"/>
                                            </p:txEl>
                                          </p:spTgt>
                                        </p:tgtEl>
                                        <p:attrNameLst>
                                          <p:attrName>style.visibility</p:attrName>
                                        </p:attrNameLst>
                                      </p:cBhvr>
                                      <p:to>
                                        <p:strVal val="visible"/>
                                      </p:to>
                                    </p:set>
                                    <p:animEffect transition="in" filter="fade">
                                      <p:cBhvr>
                                        <p:cTn id="13" dur="2000"/>
                                        <p:tgtEl>
                                          <p:spTgt spid="76803">
                                            <p:txEl>
                                              <p:pRg st="1" end="1"/>
                                            </p:txEl>
                                          </p:spTgt>
                                        </p:tgtEl>
                                      </p:cBhvr>
                                    </p:animEffect>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76803">
                                            <p:txEl>
                                              <p:pRg st="2" end="2"/>
                                            </p:txEl>
                                          </p:spTgt>
                                        </p:tgtEl>
                                        <p:attrNameLst>
                                          <p:attrName>style.visibility</p:attrName>
                                        </p:attrNameLst>
                                      </p:cBhvr>
                                      <p:to>
                                        <p:strVal val="visible"/>
                                      </p:to>
                                    </p:set>
                                    <p:animEffect transition="in" filter="fade">
                                      <p:cBhvr>
                                        <p:cTn id="17" dur="2000"/>
                                        <p:tgtEl>
                                          <p:spTgt spid="768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6803">
                                            <p:txEl>
                                              <p:pRg st="3" end="3"/>
                                            </p:txEl>
                                          </p:spTgt>
                                        </p:tgtEl>
                                        <p:attrNameLst>
                                          <p:attrName>style.visibility</p:attrName>
                                        </p:attrNameLst>
                                      </p:cBhvr>
                                      <p:to>
                                        <p:strVal val="visible"/>
                                      </p:to>
                                    </p:set>
                                    <p:animEffect transition="in" filter="fade">
                                      <p:cBhvr>
                                        <p:cTn id="22" dur="2000"/>
                                        <p:tgtEl>
                                          <p:spTgt spid="7680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6803">
                                            <p:txEl>
                                              <p:pRg st="4" end="4"/>
                                            </p:txEl>
                                          </p:spTgt>
                                        </p:tgtEl>
                                        <p:attrNameLst>
                                          <p:attrName>style.visibility</p:attrName>
                                        </p:attrNameLst>
                                      </p:cBhvr>
                                      <p:to>
                                        <p:strVal val="visible"/>
                                      </p:to>
                                    </p:set>
                                    <p:animEffect transition="in" filter="fade">
                                      <p:cBhvr>
                                        <p:cTn id="27" dur="2000"/>
                                        <p:tgtEl>
                                          <p:spTgt spid="7680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6803">
                                            <p:txEl>
                                              <p:pRg st="5" end="5"/>
                                            </p:txEl>
                                          </p:spTgt>
                                        </p:tgtEl>
                                        <p:attrNameLst>
                                          <p:attrName>style.visibility</p:attrName>
                                        </p:attrNameLst>
                                      </p:cBhvr>
                                      <p:to>
                                        <p:strVal val="visible"/>
                                      </p:to>
                                    </p:set>
                                    <p:animEffect transition="in" filter="fade">
                                      <p:cBhvr>
                                        <p:cTn id="32" dur="2000"/>
                                        <p:tgtEl>
                                          <p:spTgt spid="7680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6803">
                                            <p:txEl>
                                              <p:pRg st="6" end="6"/>
                                            </p:txEl>
                                          </p:spTgt>
                                        </p:tgtEl>
                                        <p:attrNameLst>
                                          <p:attrName>style.visibility</p:attrName>
                                        </p:attrNameLst>
                                      </p:cBhvr>
                                      <p:to>
                                        <p:strVal val="visible"/>
                                      </p:to>
                                    </p:set>
                                    <p:animEffect transition="in" filter="fade">
                                      <p:cBhvr>
                                        <p:cTn id="37" dur="2000"/>
                                        <p:tgtEl>
                                          <p:spTgt spid="7680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6803">
                                            <p:txEl>
                                              <p:pRg st="7" end="7"/>
                                            </p:txEl>
                                          </p:spTgt>
                                        </p:tgtEl>
                                        <p:attrNameLst>
                                          <p:attrName>style.visibility</p:attrName>
                                        </p:attrNameLst>
                                      </p:cBhvr>
                                      <p:to>
                                        <p:strVal val="visible"/>
                                      </p:to>
                                    </p:set>
                                    <p:animEffect transition="in" filter="fade">
                                      <p:cBhvr>
                                        <p:cTn id="42" dur="2000"/>
                                        <p:tgtEl>
                                          <p:spTgt spid="7680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xit" presetSubtype="4" fill="hold" nodeType="clickEffect">
                                  <p:stCondLst>
                                    <p:cond delay="0"/>
                                  </p:stCondLst>
                                  <p:childTnLst>
                                    <p:animEffect transition="out" filter="wipe(down)">
                                      <p:cBhvr>
                                        <p:cTn id="46" dur="500"/>
                                        <p:tgtEl>
                                          <p:spTgt spid="76803">
                                            <p:txEl>
                                              <p:pRg st="1" end="1"/>
                                            </p:txEl>
                                          </p:spTgt>
                                        </p:tgtEl>
                                      </p:cBhvr>
                                    </p:animEffect>
                                    <p:set>
                                      <p:cBhvr>
                                        <p:cTn id="47" dur="1" fill="hold">
                                          <p:stCondLst>
                                            <p:cond delay="499"/>
                                          </p:stCondLst>
                                        </p:cTn>
                                        <p:tgtEl>
                                          <p:spTgt spid="76803">
                                            <p:txEl>
                                              <p:pRg st="1" end="1"/>
                                            </p:txEl>
                                          </p:spTgt>
                                        </p:tgtEl>
                                        <p:attrNameLst>
                                          <p:attrName>style.visibility</p:attrName>
                                        </p:attrNameLst>
                                      </p:cBhvr>
                                      <p:to>
                                        <p:strVal val="hidden"/>
                                      </p:to>
                                    </p:set>
                                  </p:childTnLst>
                                </p:cTn>
                              </p:par>
                              <p:par>
                                <p:cTn id="48" presetID="22" presetClass="exit" presetSubtype="4" fill="hold" nodeType="withEffect">
                                  <p:stCondLst>
                                    <p:cond delay="0"/>
                                  </p:stCondLst>
                                  <p:childTnLst>
                                    <p:animEffect transition="out" filter="wipe(down)">
                                      <p:cBhvr>
                                        <p:cTn id="49" dur="500"/>
                                        <p:tgtEl>
                                          <p:spTgt spid="76803">
                                            <p:txEl>
                                              <p:pRg st="2" end="2"/>
                                            </p:txEl>
                                          </p:spTgt>
                                        </p:tgtEl>
                                      </p:cBhvr>
                                    </p:animEffect>
                                    <p:set>
                                      <p:cBhvr>
                                        <p:cTn id="50" dur="1" fill="hold">
                                          <p:stCondLst>
                                            <p:cond delay="499"/>
                                          </p:stCondLst>
                                        </p:cTn>
                                        <p:tgtEl>
                                          <p:spTgt spid="76803">
                                            <p:txEl>
                                              <p:pRg st="2" end="2"/>
                                            </p:txEl>
                                          </p:spTgt>
                                        </p:tgtEl>
                                        <p:attrNameLst>
                                          <p:attrName>style.visibility</p:attrName>
                                        </p:attrNameLst>
                                      </p:cBhvr>
                                      <p:to>
                                        <p:strVal val="hidden"/>
                                      </p:to>
                                    </p:set>
                                  </p:childTnLst>
                                </p:cTn>
                              </p:par>
                              <p:par>
                                <p:cTn id="51" presetID="22" presetClass="exit" presetSubtype="4" fill="hold" nodeType="withEffect">
                                  <p:stCondLst>
                                    <p:cond delay="0"/>
                                  </p:stCondLst>
                                  <p:childTnLst>
                                    <p:animEffect transition="out" filter="wipe(down)">
                                      <p:cBhvr>
                                        <p:cTn id="52" dur="500"/>
                                        <p:tgtEl>
                                          <p:spTgt spid="76803">
                                            <p:txEl>
                                              <p:pRg st="3" end="3"/>
                                            </p:txEl>
                                          </p:spTgt>
                                        </p:tgtEl>
                                      </p:cBhvr>
                                    </p:animEffect>
                                    <p:set>
                                      <p:cBhvr>
                                        <p:cTn id="53" dur="1" fill="hold">
                                          <p:stCondLst>
                                            <p:cond delay="499"/>
                                          </p:stCondLst>
                                        </p:cTn>
                                        <p:tgtEl>
                                          <p:spTgt spid="76803">
                                            <p:txEl>
                                              <p:pRg st="3" end="3"/>
                                            </p:txEl>
                                          </p:spTgt>
                                        </p:tgtEl>
                                        <p:attrNameLst>
                                          <p:attrName>style.visibility</p:attrName>
                                        </p:attrNameLst>
                                      </p:cBhvr>
                                      <p:to>
                                        <p:strVal val="hidden"/>
                                      </p:to>
                                    </p:set>
                                  </p:childTnLst>
                                </p:cTn>
                              </p:par>
                              <p:par>
                                <p:cTn id="54" presetID="22" presetClass="exit" presetSubtype="4" fill="hold" nodeType="withEffect">
                                  <p:stCondLst>
                                    <p:cond delay="0"/>
                                  </p:stCondLst>
                                  <p:childTnLst>
                                    <p:animEffect transition="out" filter="wipe(down)">
                                      <p:cBhvr>
                                        <p:cTn id="55" dur="500"/>
                                        <p:tgtEl>
                                          <p:spTgt spid="76803">
                                            <p:txEl>
                                              <p:pRg st="4" end="4"/>
                                            </p:txEl>
                                          </p:spTgt>
                                        </p:tgtEl>
                                      </p:cBhvr>
                                    </p:animEffect>
                                    <p:set>
                                      <p:cBhvr>
                                        <p:cTn id="56" dur="1" fill="hold">
                                          <p:stCondLst>
                                            <p:cond delay="499"/>
                                          </p:stCondLst>
                                        </p:cTn>
                                        <p:tgtEl>
                                          <p:spTgt spid="76803">
                                            <p:txEl>
                                              <p:pRg st="4" end="4"/>
                                            </p:txEl>
                                          </p:spTgt>
                                        </p:tgtEl>
                                        <p:attrNameLst>
                                          <p:attrName>style.visibility</p:attrName>
                                        </p:attrNameLst>
                                      </p:cBhvr>
                                      <p:to>
                                        <p:strVal val="hidden"/>
                                      </p:to>
                                    </p:set>
                                  </p:childTnLst>
                                </p:cTn>
                              </p:par>
                              <p:par>
                                <p:cTn id="57" presetID="22" presetClass="exit" presetSubtype="4" fill="hold" nodeType="withEffect">
                                  <p:stCondLst>
                                    <p:cond delay="0"/>
                                  </p:stCondLst>
                                  <p:childTnLst>
                                    <p:animEffect transition="out" filter="wipe(down)">
                                      <p:cBhvr>
                                        <p:cTn id="58" dur="500"/>
                                        <p:tgtEl>
                                          <p:spTgt spid="76803">
                                            <p:txEl>
                                              <p:pRg st="5" end="5"/>
                                            </p:txEl>
                                          </p:spTgt>
                                        </p:tgtEl>
                                      </p:cBhvr>
                                    </p:animEffect>
                                    <p:set>
                                      <p:cBhvr>
                                        <p:cTn id="59" dur="1" fill="hold">
                                          <p:stCondLst>
                                            <p:cond delay="499"/>
                                          </p:stCondLst>
                                        </p:cTn>
                                        <p:tgtEl>
                                          <p:spTgt spid="76803">
                                            <p:txEl>
                                              <p:pRg st="5" end="5"/>
                                            </p:txEl>
                                          </p:spTgt>
                                        </p:tgtEl>
                                        <p:attrNameLst>
                                          <p:attrName>style.visibility</p:attrName>
                                        </p:attrNameLst>
                                      </p:cBhvr>
                                      <p:to>
                                        <p:strVal val="hidden"/>
                                      </p:to>
                                    </p:set>
                                  </p:childTnLst>
                                </p:cTn>
                              </p:par>
                              <p:par>
                                <p:cTn id="60" presetID="22" presetClass="exit" presetSubtype="4" fill="hold" nodeType="withEffect">
                                  <p:stCondLst>
                                    <p:cond delay="0"/>
                                  </p:stCondLst>
                                  <p:childTnLst>
                                    <p:animEffect transition="out" filter="wipe(down)">
                                      <p:cBhvr>
                                        <p:cTn id="61" dur="500"/>
                                        <p:tgtEl>
                                          <p:spTgt spid="76803">
                                            <p:txEl>
                                              <p:pRg st="6" end="6"/>
                                            </p:txEl>
                                          </p:spTgt>
                                        </p:tgtEl>
                                      </p:cBhvr>
                                    </p:animEffect>
                                    <p:set>
                                      <p:cBhvr>
                                        <p:cTn id="62" dur="1" fill="hold">
                                          <p:stCondLst>
                                            <p:cond delay="499"/>
                                          </p:stCondLst>
                                        </p:cTn>
                                        <p:tgtEl>
                                          <p:spTgt spid="76803">
                                            <p:txEl>
                                              <p:pRg st="6" end="6"/>
                                            </p:txEl>
                                          </p:spTgt>
                                        </p:tgtEl>
                                        <p:attrNameLst>
                                          <p:attrName>style.visibility</p:attrName>
                                        </p:attrNameLst>
                                      </p:cBhvr>
                                      <p:to>
                                        <p:strVal val="hidden"/>
                                      </p:to>
                                    </p:set>
                                  </p:childTnLst>
                                </p:cTn>
                              </p:par>
                              <p:par>
                                <p:cTn id="63" presetID="22" presetClass="exit" presetSubtype="4" fill="hold" nodeType="withEffect">
                                  <p:stCondLst>
                                    <p:cond delay="0"/>
                                  </p:stCondLst>
                                  <p:childTnLst>
                                    <p:animEffect transition="out" filter="wipe(down)">
                                      <p:cBhvr>
                                        <p:cTn id="64" dur="500"/>
                                        <p:tgtEl>
                                          <p:spTgt spid="76803">
                                            <p:txEl>
                                              <p:pRg st="7" end="7"/>
                                            </p:txEl>
                                          </p:spTgt>
                                        </p:tgtEl>
                                      </p:cBhvr>
                                    </p:animEffect>
                                    <p:set>
                                      <p:cBhvr>
                                        <p:cTn id="65" dur="1" fill="hold">
                                          <p:stCondLst>
                                            <p:cond delay="499"/>
                                          </p:stCondLst>
                                        </p:cTn>
                                        <p:tgtEl>
                                          <p:spTgt spid="76803">
                                            <p:txEl>
                                              <p:pRg st="7" end="7"/>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bwMode="auto">
          <a:xfrm>
            <a:off x="468313" y="476250"/>
            <a:ext cx="8229600" cy="777875"/>
          </a:xfrm>
        </p:spPr>
        <p:txBody>
          <a:bodyPr vert="horz" wrap="square" lIns="91440" tIns="45720" rIns="91440" bIns="45720" numCol="1" anchorCtr="0" compatLnSpc="1">
            <a:prstTxWarp prst="textNoShape">
              <a:avLst/>
            </a:prstTxWarp>
          </a:bodyPr>
          <a:lstStyle/>
          <a:p>
            <a:pPr algn="ctr"/>
            <a:r>
              <a:rPr lang="ar-SA" dirty="0" smtClean="0">
                <a:solidFill>
                  <a:srgbClr val="FF0000"/>
                </a:solidFill>
                <a:effectLst/>
                <a:cs typeface="PT Bold Heading" pitchFamily="2" charset="-78"/>
              </a:rPr>
              <a:t>الرضاعة المحرِّمة: زمنها ومقدارها</a:t>
            </a:r>
            <a:endParaRPr lang="en-US" dirty="0" smtClean="0">
              <a:solidFill>
                <a:srgbClr val="FF0000"/>
              </a:solidFill>
              <a:effectLst/>
              <a:cs typeface="PT Bold Heading" pitchFamily="2" charset="-78"/>
            </a:endParaRPr>
          </a:p>
        </p:txBody>
      </p:sp>
      <p:sp>
        <p:nvSpPr>
          <p:cNvPr id="77827" name="Rectangle 3"/>
          <p:cNvSpPr>
            <a:spLocks noGrp="1" noChangeArrowheads="1"/>
          </p:cNvSpPr>
          <p:nvPr>
            <p:ph idx="1"/>
          </p:nvPr>
        </p:nvSpPr>
        <p:spPr>
          <a:xfrm>
            <a:off x="457200" y="1268413"/>
            <a:ext cx="8686800" cy="5589587"/>
          </a:xfrm>
        </p:spPr>
        <p:txBody>
          <a:bodyPr/>
          <a:lstStyle/>
          <a:p>
            <a:pPr algn="just">
              <a:lnSpc>
                <a:spcPct val="80000"/>
              </a:lnSpc>
              <a:buFont typeface="Wingdings" pitchFamily="2" charset="2"/>
              <a:buNone/>
            </a:pPr>
            <a:r>
              <a:rPr lang="ar-SA" sz="2400" dirty="0" smtClean="0">
                <a:cs typeface="Monotype Koufi" pitchFamily="2" charset="-78"/>
              </a:rPr>
              <a:t>              </a:t>
            </a:r>
          </a:p>
          <a:p>
            <a:pPr algn="just">
              <a:lnSpc>
                <a:spcPct val="80000"/>
              </a:lnSpc>
              <a:buFont typeface="Wingdings" pitchFamily="2" charset="2"/>
              <a:buNone/>
            </a:pPr>
            <a:r>
              <a:rPr lang="ar-SA" sz="2400" dirty="0" smtClean="0">
                <a:cs typeface="Monotype Koufi" pitchFamily="2" charset="-78"/>
              </a:rPr>
              <a:t>     </a:t>
            </a:r>
            <a:r>
              <a:rPr lang="ar-SA" sz="2800" dirty="0" smtClean="0">
                <a:cs typeface="Monotype Koufi" pitchFamily="2" charset="-78"/>
              </a:rPr>
              <a:t>(كان المحرم في الرضاع في عهد رسول الله صلى الله عليه وسلم عشر رضعات ثم نسخ ذلك بجعل الرضاعة المحرم خمس رضعات وقد توفي رسول الله صلى الله عليه وسلم والأمر على ذلك) رواه الإمام مسلم عن عائشة رضي الله عنها</a:t>
            </a:r>
            <a:endParaRPr lang="en-US" sz="2800" dirty="0" smtClean="0">
              <a:cs typeface="Monotype Koufi" pitchFamily="2" charset="-78"/>
            </a:endParaRPr>
          </a:p>
          <a:p>
            <a:pPr algn="just">
              <a:lnSpc>
                <a:spcPct val="80000"/>
              </a:lnSpc>
              <a:buFont typeface="Wingdings" pitchFamily="2" charset="2"/>
              <a:buNone/>
            </a:pPr>
            <a:endParaRPr lang="ar-SA" sz="2800" dirty="0" smtClean="0">
              <a:cs typeface="Monotype Koufi" pitchFamily="2" charset="-78"/>
            </a:endParaRPr>
          </a:p>
          <a:p>
            <a:pPr algn="just">
              <a:lnSpc>
                <a:spcPct val="80000"/>
              </a:lnSpc>
              <a:buFont typeface="Wingdings" pitchFamily="2" charset="2"/>
              <a:buNone/>
            </a:pPr>
            <a:r>
              <a:rPr lang="ar-SA" sz="2400" dirty="0" smtClean="0">
                <a:cs typeface="Simplified Arabic" pitchFamily="2" charset="-78"/>
              </a:rPr>
              <a:t>    وروي ذلك عن عبدالله بن مسعود وهذا قول الحنابلة والشافعية  وابن حزم الظاهري وغير هؤلاء من اهل العلم (المفصل في احكام المرأة والبيت المسلم في الشريعة الإسلامية ) د.عبدالكريم زيدان ، ج6ص249 مؤسسة الرسالة – بيروت /1997م.</a:t>
            </a:r>
            <a:endParaRPr lang="en-US" sz="2400" dirty="0" smtClean="0">
              <a:cs typeface="Simplified Arabic" pitchFamily="2" charset="-78"/>
            </a:endParaRPr>
          </a:p>
          <a:p>
            <a:pPr algn="just">
              <a:lnSpc>
                <a:spcPct val="80000"/>
              </a:lnSpc>
              <a:buFont typeface="Wingdings" pitchFamily="2" charset="2"/>
              <a:buNone/>
            </a:pPr>
            <a:endParaRPr lang="ar-SA" sz="2800" dirty="0" smtClean="0">
              <a:cs typeface="Monotype Koufi" pitchFamily="2" charset="-78"/>
            </a:endParaRPr>
          </a:p>
          <a:p>
            <a:pPr algn="just">
              <a:lnSpc>
                <a:spcPct val="80000"/>
              </a:lnSpc>
              <a:buFont typeface="Wingdings" pitchFamily="2" charset="2"/>
              <a:buNone/>
            </a:pPr>
            <a:r>
              <a:rPr lang="ar-SA" sz="2800" dirty="0" smtClean="0">
                <a:solidFill>
                  <a:srgbClr val="FF0000"/>
                </a:solidFill>
                <a:cs typeface="Monotype Koufi" pitchFamily="2" charset="-78"/>
              </a:rPr>
              <a:t>    </a:t>
            </a:r>
            <a:r>
              <a:rPr lang="ar-SA" sz="2800" b="1" dirty="0" smtClean="0">
                <a:solidFill>
                  <a:srgbClr val="FF0000"/>
                </a:solidFill>
                <a:cs typeface="Monotype Koufi" pitchFamily="2" charset="-78"/>
              </a:rPr>
              <a:t>الرضاع الوارد في الآية الكريمة والسنة النبوية بصورة مطلقة وقد فسرته السنة النبوية وبينت المراد منه وهو خمس رضعات . أي أن التحريم بالرضا ع يتعلق بهذه الخمس .</a:t>
            </a:r>
          </a:p>
          <a:p>
            <a:pPr algn="just">
              <a:lnSpc>
                <a:spcPct val="80000"/>
              </a:lnSpc>
              <a:buFont typeface="Wingdings" pitchFamily="2" charset="2"/>
              <a:buNone/>
            </a:pPr>
            <a:endParaRPr lang="ar-SA" sz="2800" dirty="0" smtClean="0">
              <a:ea typeface="Majalla UI"/>
            </a:endParaRPr>
          </a:p>
          <a:p>
            <a:pPr>
              <a:lnSpc>
                <a:spcPct val="80000"/>
              </a:lnSpc>
              <a:buFont typeface="Wingdings" pitchFamily="2" charset="2"/>
              <a:buNone/>
            </a:pPr>
            <a:endParaRPr lang="ar-SA" sz="1200" b="1" dirty="0" smtClean="0">
              <a:ea typeface="Majalla UI"/>
            </a:endParaRPr>
          </a:p>
          <a:p>
            <a:pPr>
              <a:lnSpc>
                <a:spcPct val="80000"/>
              </a:lnSpc>
              <a:buFont typeface="Wingdings" pitchFamily="2" charset="2"/>
              <a:buNone/>
            </a:pPr>
            <a:endParaRPr lang="ar-SA" sz="1200" b="1" dirty="0" smtClean="0">
              <a:ea typeface="Majalla UI"/>
            </a:endParaRPr>
          </a:p>
          <a:p>
            <a:pPr>
              <a:lnSpc>
                <a:spcPct val="80000"/>
              </a:lnSpc>
            </a:pPr>
            <a:endParaRPr lang="en-US" sz="2000" dirty="0" smtClean="0">
              <a:cs typeface="Simplified Arabic"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7827">
                                            <p:txEl>
                                              <p:pRg st="1" end="1"/>
                                            </p:txEl>
                                          </p:spTgt>
                                        </p:tgtEl>
                                        <p:attrNameLst>
                                          <p:attrName>style.visibility</p:attrName>
                                        </p:attrNameLst>
                                      </p:cBhvr>
                                      <p:to>
                                        <p:strVal val="visible"/>
                                      </p:to>
                                    </p:set>
                                    <p:animEffect transition="in" filter="fade">
                                      <p:cBhvr>
                                        <p:cTn id="7" dur="2000"/>
                                        <p:tgtEl>
                                          <p:spTgt spid="77827">
                                            <p:txEl>
                                              <p:pRg st="1" end="1"/>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77827">
                                            <p:txEl>
                                              <p:pRg st="3" end="3"/>
                                            </p:txEl>
                                          </p:spTgt>
                                        </p:tgtEl>
                                        <p:attrNameLst>
                                          <p:attrName>style.visibility</p:attrName>
                                        </p:attrNameLst>
                                      </p:cBhvr>
                                      <p:to>
                                        <p:strVal val="visible"/>
                                      </p:to>
                                    </p:set>
                                    <p:animEffect transition="in" filter="fade">
                                      <p:cBhvr>
                                        <p:cTn id="11" dur="2000"/>
                                        <p:tgtEl>
                                          <p:spTgt spid="77827">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7827">
                                            <p:txEl>
                                              <p:pRg st="5" end="5"/>
                                            </p:txEl>
                                          </p:spTgt>
                                        </p:tgtEl>
                                        <p:attrNameLst>
                                          <p:attrName>style.visibility</p:attrName>
                                        </p:attrNameLst>
                                      </p:cBhvr>
                                      <p:to>
                                        <p:strVal val="visible"/>
                                      </p:to>
                                    </p:set>
                                    <p:animEffect transition="in" filter="fade">
                                      <p:cBhvr>
                                        <p:cTn id="16" dur="2000"/>
                                        <p:tgtEl>
                                          <p:spTgt spid="77827">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xit" presetSubtype="4" fill="hold" grpId="0" nodeType="clickEffect">
                                  <p:stCondLst>
                                    <p:cond delay="0"/>
                                  </p:stCondLst>
                                  <p:childTnLst>
                                    <p:animEffect transition="out" filter="wipe(down)">
                                      <p:cBhvr>
                                        <p:cTn id="20" dur="500"/>
                                        <p:tgtEl>
                                          <p:spTgt spid="77826"/>
                                        </p:tgtEl>
                                      </p:cBhvr>
                                    </p:animEffect>
                                    <p:set>
                                      <p:cBhvr>
                                        <p:cTn id="21" dur="1" fill="hold">
                                          <p:stCondLst>
                                            <p:cond delay="499"/>
                                          </p:stCondLst>
                                        </p:cTn>
                                        <p:tgtEl>
                                          <p:spTgt spid="77826"/>
                                        </p:tgtEl>
                                        <p:attrNameLst>
                                          <p:attrName>style.visibility</p:attrName>
                                        </p:attrNameLst>
                                      </p:cBhvr>
                                      <p:to>
                                        <p:strVal val="hidden"/>
                                      </p:to>
                                    </p:set>
                                  </p:childTnLst>
                                </p:cTn>
                              </p:par>
                              <p:par>
                                <p:cTn id="22" presetID="22" presetClass="exit" presetSubtype="4" fill="hold" nodeType="withEffect">
                                  <p:stCondLst>
                                    <p:cond delay="0"/>
                                  </p:stCondLst>
                                  <p:childTnLst>
                                    <p:animEffect transition="out" filter="wipe(down)">
                                      <p:cBhvr>
                                        <p:cTn id="23" dur="500"/>
                                        <p:tgtEl>
                                          <p:spTgt spid="77827">
                                            <p:txEl>
                                              <p:pRg st="1" end="1"/>
                                            </p:txEl>
                                          </p:spTgt>
                                        </p:tgtEl>
                                      </p:cBhvr>
                                    </p:animEffect>
                                    <p:set>
                                      <p:cBhvr>
                                        <p:cTn id="24" dur="1" fill="hold">
                                          <p:stCondLst>
                                            <p:cond delay="499"/>
                                          </p:stCondLst>
                                        </p:cTn>
                                        <p:tgtEl>
                                          <p:spTgt spid="77827">
                                            <p:txEl>
                                              <p:pRg st="1" end="1"/>
                                            </p:txEl>
                                          </p:spTgt>
                                        </p:tgtEl>
                                        <p:attrNameLst>
                                          <p:attrName>style.visibility</p:attrName>
                                        </p:attrNameLst>
                                      </p:cBhvr>
                                      <p:to>
                                        <p:strVal val="hidden"/>
                                      </p:to>
                                    </p:set>
                                  </p:childTnLst>
                                </p:cTn>
                              </p:par>
                              <p:par>
                                <p:cTn id="25" presetID="22" presetClass="exit" presetSubtype="4" fill="hold" nodeType="withEffect">
                                  <p:stCondLst>
                                    <p:cond delay="0"/>
                                  </p:stCondLst>
                                  <p:childTnLst>
                                    <p:animEffect transition="out" filter="wipe(down)">
                                      <p:cBhvr>
                                        <p:cTn id="26" dur="500"/>
                                        <p:tgtEl>
                                          <p:spTgt spid="77827">
                                            <p:txEl>
                                              <p:pRg st="3" end="3"/>
                                            </p:txEl>
                                          </p:spTgt>
                                        </p:tgtEl>
                                      </p:cBhvr>
                                    </p:animEffect>
                                    <p:set>
                                      <p:cBhvr>
                                        <p:cTn id="27" dur="1" fill="hold">
                                          <p:stCondLst>
                                            <p:cond delay="499"/>
                                          </p:stCondLst>
                                        </p:cTn>
                                        <p:tgtEl>
                                          <p:spTgt spid="77827">
                                            <p:txEl>
                                              <p:pRg st="3" end="3"/>
                                            </p:txEl>
                                          </p:spTgt>
                                        </p:tgtEl>
                                        <p:attrNameLst>
                                          <p:attrName>style.visibility</p:attrName>
                                        </p:attrNameLst>
                                      </p:cBhvr>
                                      <p:to>
                                        <p:strVal val="hidden"/>
                                      </p:to>
                                    </p:set>
                                  </p:childTnLst>
                                </p:cTn>
                              </p:par>
                              <p:par>
                                <p:cTn id="28" presetID="22" presetClass="exit" presetSubtype="4" fill="hold" nodeType="withEffect">
                                  <p:stCondLst>
                                    <p:cond delay="0"/>
                                  </p:stCondLst>
                                  <p:childTnLst>
                                    <p:animEffect transition="out" filter="wipe(down)">
                                      <p:cBhvr>
                                        <p:cTn id="29" dur="500"/>
                                        <p:tgtEl>
                                          <p:spTgt spid="77827">
                                            <p:txEl>
                                              <p:pRg st="5" end="5"/>
                                            </p:txEl>
                                          </p:spTgt>
                                        </p:tgtEl>
                                      </p:cBhvr>
                                    </p:animEffect>
                                    <p:set>
                                      <p:cBhvr>
                                        <p:cTn id="30" dur="1" fill="hold">
                                          <p:stCondLst>
                                            <p:cond delay="499"/>
                                          </p:stCondLst>
                                        </p:cTn>
                                        <p:tgtEl>
                                          <p:spTgt spid="77827">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idx="1"/>
          </p:nvPr>
        </p:nvSpPr>
        <p:spPr/>
        <p:txBody>
          <a:bodyPr/>
          <a:lstStyle/>
          <a:p>
            <a:pPr algn="ctr">
              <a:buFont typeface="Wingdings" pitchFamily="2" charset="2"/>
              <a:buNone/>
            </a:pPr>
            <a:r>
              <a:rPr lang="ar-SA" sz="4000" b="1" dirty="0" smtClean="0">
                <a:solidFill>
                  <a:srgbClr val="FF0000"/>
                </a:solidFill>
                <a:cs typeface="PT Bold Heading" pitchFamily="2" charset="-78"/>
              </a:rPr>
              <a:t>فما السر في كون خمس رضعات مشبعات تجعل الغريب قريبا </a:t>
            </a:r>
            <a:r>
              <a:rPr lang="ar-SA" sz="5400" b="1" dirty="0" smtClean="0">
                <a:solidFill>
                  <a:srgbClr val="FF0000"/>
                </a:solidFill>
                <a:cs typeface="PT Bold Heading" pitchFamily="2" charset="-78"/>
              </a:rPr>
              <a:t>؟</a:t>
            </a:r>
            <a:r>
              <a:rPr lang="ar-SA" sz="4000" b="1" dirty="0" smtClean="0">
                <a:solidFill>
                  <a:srgbClr val="FF0000"/>
                </a:solidFill>
                <a:cs typeface="PT Bold Heading" pitchFamily="2" charset="-78"/>
              </a:rPr>
              <a:t>!</a:t>
            </a:r>
            <a:endParaRPr lang="en-US" sz="4000" b="1" dirty="0" smtClean="0">
              <a:solidFill>
                <a:srgbClr val="FF0000"/>
              </a:solidFill>
              <a:cs typeface="PT Bold Heading"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8850">
                                            <p:txEl>
                                              <p:pRg st="0" end="0"/>
                                            </p:txEl>
                                          </p:spTgt>
                                        </p:tgtEl>
                                        <p:attrNameLst>
                                          <p:attrName>style.visibility</p:attrName>
                                        </p:attrNameLst>
                                      </p:cBhvr>
                                      <p:to>
                                        <p:strVal val="visible"/>
                                      </p:to>
                                    </p:set>
                                    <p:animEffect transition="in" filter="fade">
                                      <p:cBhvr>
                                        <p:cTn id="7" dur="1000"/>
                                        <p:tgtEl>
                                          <p:spTgt spid="78850">
                                            <p:txEl>
                                              <p:pRg st="0" end="0"/>
                                            </p:txEl>
                                          </p:spTgt>
                                        </p:tgtEl>
                                      </p:cBhvr>
                                    </p:animEffect>
                                    <p:anim calcmode="lin" valueType="num">
                                      <p:cBhvr>
                                        <p:cTn id="8" dur="1000" fill="hold"/>
                                        <p:tgtEl>
                                          <p:spTgt spid="78850">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78850">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8850">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build="p"/>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323850" y="692150"/>
            <a:ext cx="8424863" cy="5201424"/>
          </a:xfrm>
          <a:prstGeom prst="rect">
            <a:avLst/>
          </a:prstGeom>
          <a:noFill/>
          <a:ln w="9525">
            <a:noFill/>
            <a:miter lim="800000"/>
            <a:headEnd/>
            <a:tailEnd/>
          </a:ln>
        </p:spPr>
        <p:txBody>
          <a:bodyPr>
            <a:spAutoFit/>
          </a:bodyPr>
          <a:lstStyle/>
          <a:p>
            <a:pPr algn="just"/>
            <a:r>
              <a:rPr lang="ar-SA" sz="4000" dirty="0" smtClean="0">
                <a:solidFill>
                  <a:srgbClr val="FF0000"/>
                </a:solidFill>
                <a:latin typeface="Times New Roman" pitchFamily="18" charset="0"/>
                <a:cs typeface="Monotype Koufi" pitchFamily="2" charset="-78"/>
              </a:rPr>
              <a:t>نظرية في الطب الوراثي للتطبيق</a:t>
            </a:r>
          </a:p>
          <a:p>
            <a:pPr algn="just"/>
            <a:r>
              <a:rPr lang="ar-SA" sz="3200" dirty="0" smtClean="0">
                <a:latin typeface="Times New Roman" pitchFamily="18" charset="0"/>
                <a:cs typeface="Monotype Koufi" pitchFamily="2" charset="-78"/>
              </a:rPr>
              <a:t>إن </a:t>
            </a:r>
            <a:r>
              <a:rPr lang="ar-SA" sz="3200" dirty="0">
                <a:latin typeface="Times New Roman" pitchFamily="18" charset="0"/>
                <a:cs typeface="Monotype Koufi" pitchFamily="2" charset="-78"/>
              </a:rPr>
              <a:t>هذه النصوص الشرعية تفتح مجالا واسعا لبحوث طبية تطبيقية جديدة في غاية الأهمية و الفائدة باستعمال الرضاعة </a:t>
            </a:r>
            <a:r>
              <a:rPr lang="ar-SA" sz="3200" dirty="0" smtClean="0">
                <a:latin typeface="Times New Roman" pitchFamily="18" charset="0"/>
                <a:cs typeface="Monotype Koufi" pitchFamily="2" charset="-78"/>
              </a:rPr>
              <a:t>البشرية من </a:t>
            </a:r>
            <a:r>
              <a:rPr lang="ar-SA" sz="3200" dirty="0">
                <a:latin typeface="Times New Roman" pitchFamily="18" charset="0"/>
                <a:cs typeface="Monotype Koufi" pitchFamily="2" charset="-78"/>
              </a:rPr>
              <a:t>غير الأم خلال فترة الرضاعة </a:t>
            </a:r>
            <a:r>
              <a:rPr lang="ar-SA" sz="3200" dirty="0" smtClean="0">
                <a:latin typeface="Times New Roman" pitchFamily="18" charset="0"/>
                <a:cs typeface="Monotype Koufi" pitchFamily="2" charset="-78"/>
              </a:rPr>
              <a:t>,</a:t>
            </a:r>
            <a:r>
              <a:rPr lang="ar-SA" sz="3200" dirty="0" smtClean="0">
                <a:latin typeface="Times New Roman" pitchFamily="18" charset="0"/>
                <a:cs typeface="Monotype Koufi" pitchFamily="2" charset="-78"/>
                <a:sym typeface="AGA Arabesque" pitchFamily="2" charset="2"/>
              </a:rPr>
              <a:t>حيث </a:t>
            </a:r>
            <a:r>
              <a:rPr lang="ar-SA" sz="3200" dirty="0">
                <a:latin typeface="Times New Roman" pitchFamily="18" charset="0"/>
                <a:cs typeface="Monotype Koufi" pitchFamily="2" charset="-78"/>
                <a:sym typeface="AGA Arabesque" pitchFamily="2" charset="2"/>
              </a:rPr>
              <a:t>أن قرابة الرضاعة</a:t>
            </a:r>
            <a:r>
              <a:rPr lang="ar-SA" sz="3200" dirty="0">
                <a:latin typeface="Times New Roman" pitchFamily="18" charset="0"/>
                <a:cs typeface="Simplified Arabic" pitchFamily="2" charset="-78"/>
                <a:sym typeface="AGA Arabesque" pitchFamily="2" charset="2"/>
              </a:rPr>
              <a:t> </a:t>
            </a:r>
            <a:r>
              <a:rPr lang="ar-SA" sz="3200" b="1" dirty="0">
                <a:latin typeface="Times New Roman" pitchFamily="18" charset="0"/>
                <a:cs typeface="Monotype Koufi" pitchFamily="2" charset="-78"/>
                <a:sym typeface="AGA Arabesque" pitchFamily="2" charset="2"/>
              </a:rPr>
              <a:t>سببها قد يكون في نظريتنا هو</a:t>
            </a:r>
            <a:r>
              <a:rPr lang="ar-SA" sz="3200" dirty="0">
                <a:latin typeface="Times New Roman" pitchFamily="18" charset="0"/>
                <a:cs typeface="Simplified Arabic" pitchFamily="2" charset="-78"/>
                <a:sym typeface="AGA Arabesque" pitchFamily="2" charset="2"/>
              </a:rPr>
              <a:t>:</a:t>
            </a:r>
          </a:p>
          <a:p>
            <a:pPr algn="just"/>
            <a:r>
              <a:rPr lang="ar-SA" sz="3200" dirty="0">
                <a:latin typeface="Times New Roman" pitchFamily="18" charset="0"/>
                <a:cs typeface="Simplified Arabic" pitchFamily="2" charset="-78"/>
                <a:sym typeface="AGA Arabesque" pitchFamily="2" charset="2"/>
              </a:rPr>
              <a:t> </a:t>
            </a:r>
            <a:r>
              <a:rPr lang="ar-SA" sz="3200" dirty="0">
                <a:latin typeface="Times New Roman" pitchFamily="18" charset="0"/>
                <a:cs typeface="Monotype Koufi" pitchFamily="2" charset="-78"/>
                <a:sym typeface="AGA Arabesque" pitchFamily="2" charset="2"/>
              </a:rPr>
              <a:t>انتقال الخلايا والعوامل الوراثية</a:t>
            </a:r>
            <a:r>
              <a:rPr lang="en-US" sz="3200" dirty="0">
                <a:latin typeface="Times New Roman" pitchFamily="18" charset="0"/>
                <a:cs typeface="Monotype Koufi" pitchFamily="2" charset="-78"/>
                <a:sym typeface="AGA Arabesque" pitchFamily="2" charset="2"/>
              </a:rPr>
              <a:t> </a:t>
            </a:r>
            <a:r>
              <a:rPr lang="ar-SA" sz="3200" dirty="0">
                <a:latin typeface="Times New Roman" pitchFamily="18" charset="0"/>
                <a:cs typeface="Monotype Koufi" pitchFamily="2" charset="-78"/>
                <a:sym typeface="AGA Arabesque" pitchFamily="2" charset="2"/>
              </a:rPr>
              <a:t>والمناعية</a:t>
            </a:r>
            <a:r>
              <a:rPr lang="en-US" sz="3200" dirty="0">
                <a:latin typeface="Times New Roman" pitchFamily="18" charset="0"/>
                <a:cs typeface="Monotype Koufi" pitchFamily="2" charset="-78"/>
                <a:sym typeface="AGA Arabesque" pitchFamily="2" charset="2"/>
              </a:rPr>
              <a:t> </a:t>
            </a:r>
            <a:r>
              <a:rPr lang="ar-SA" sz="3200" dirty="0">
                <a:latin typeface="Times New Roman" pitchFamily="18" charset="0"/>
                <a:cs typeface="Monotype Koufi" pitchFamily="2" charset="-78"/>
                <a:sym typeface="AGA Arabesque" pitchFamily="2" charset="2"/>
              </a:rPr>
              <a:t>من حليب الأم أو المرضعة</a:t>
            </a:r>
            <a:r>
              <a:rPr lang="en-US" sz="3200" dirty="0">
                <a:latin typeface="Times New Roman" pitchFamily="18" charset="0"/>
                <a:cs typeface="Monotype Koufi" pitchFamily="2" charset="-78"/>
                <a:sym typeface="AGA Arabesque" pitchFamily="2" charset="2"/>
              </a:rPr>
              <a:t> </a:t>
            </a:r>
            <a:r>
              <a:rPr lang="ar-SA" sz="3200" dirty="0">
                <a:latin typeface="Times New Roman" pitchFamily="18" charset="0"/>
                <a:cs typeface="Monotype Koufi" pitchFamily="2" charset="-78"/>
                <a:sym typeface="AGA Arabesque" pitchFamily="2" charset="2"/>
              </a:rPr>
              <a:t> الى الطفل</a:t>
            </a:r>
            <a:r>
              <a:rPr lang="en-US" sz="3200" dirty="0">
                <a:latin typeface="Times New Roman" pitchFamily="18" charset="0"/>
                <a:cs typeface="Monotype Koufi" pitchFamily="2" charset="-78"/>
                <a:sym typeface="AGA Arabesque" pitchFamily="2" charset="2"/>
              </a:rPr>
              <a:t> </a:t>
            </a:r>
            <a:r>
              <a:rPr lang="ar-SA" sz="3200" dirty="0">
                <a:latin typeface="Times New Roman" pitchFamily="18" charset="0"/>
                <a:cs typeface="Monotype Koufi" pitchFamily="2" charset="-78"/>
                <a:sym typeface="AGA Arabesque" pitchFamily="2" charset="2"/>
              </a:rPr>
              <a:t> الرضيع من خلال اختراقها لجهازه الهضمي قبل اكتمال نموه واندماجها مع خلاياه وانسجته اوتكوين سلسلة جديدة من هذه الخلايا المكتسبة علما أن الجهاز المناعي عند الرضيع يتقبل الجينات الغريبة كأنوية الخلايا</a:t>
            </a:r>
            <a:r>
              <a:rPr lang="en-US" sz="3200" dirty="0">
                <a:latin typeface="Times New Roman" pitchFamily="18" charset="0"/>
                <a:cs typeface="Monotype Koufi" pitchFamily="2" charset="-78"/>
                <a:sym typeface="AGA Arabesque" pitchFamily="2" charset="2"/>
              </a:rPr>
              <a:t>  (DNA) </a:t>
            </a:r>
            <a:r>
              <a:rPr lang="ar-IQ" sz="3200" dirty="0">
                <a:latin typeface="Times New Roman" pitchFamily="18" charset="0"/>
                <a:cs typeface="Monotype Koufi" pitchFamily="2" charset="-78"/>
                <a:sym typeface="AGA Arabesque" pitchFamily="2" charset="2"/>
              </a:rPr>
              <a:t>أو غيره</a:t>
            </a:r>
            <a:r>
              <a:rPr lang="ar-SA" sz="3200" dirty="0">
                <a:latin typeface="Times New Roman" pitchFamily="18" charset="0"/>
                <a:cs typeface="Monotype Koufi" pitchFamily="2" charset="-78"/>
                <a:sym typeface="AGA Arabesque" pitchFamily="2" charset="2"/>
              </a:rPr>
              <a:t>ا كالخلايا الجذعية </a:t>
            </a:r>
            <a:r>
              <a:rPr lang="en-GB" sz="3200" dirty="0">
                <a:latin typeface="Times New Roman" pitchFamily="18" charset="0"/>
                <a:cs typeface="Monotype Koufi" pitchFamily="2" charset="-78"/>
                <a:sym typeface="AGA Arabesque" pitchFamily="2" charset="2"/>
              </a:rPr>
              <a:t>(Stem Cell</a:t>
            </a:r>
            <a:r>
              <a:rPr lang="en-US" sz="3200" dirty="0">
                <a:latin typeface="Times New Roman" pitchFamily="18" charset="0"/>
                <a:cs typeface="Monotype Koufi" pitchFamily="2" charset="-78"/>
                <a:sym typeface="AGA Arabesque" pitchFamily="2" charset="2"/>
              </a:rPr>
              <a:t>s)</a:t>
            </a:r>
            <a:r>
              <a:rPr lang="ar-SA" sz="3200" dirty="0">
                <a:latin typeface="Times New Roman" pitchFamily="18" charset="0"/>
                <a:cs typeface="Monotype Koufi" pitchFamily="2" charset="-78"/>
                <a:sym typeface="AGA Arabesque" pitchFamily="2" charset="2"/>
              </a:rPr>
              <a:t> لأنه غير ناضج حاله مثل حال عدة أجهزة في الجسم لايتم نضجها الا بعد أشهر وسنوات من الولادة</a:t>
            </a:r>
            <a:r>
              <a:rPr lang="en-US" sz="3600" dirty="0">
                <a:latin typeface="Times New Roman" pitchFamily="18" charset="0"/>
                <a:cs typeface="Times New Roman" pitchFamily="18" charset="0"/>
                <a:sym typeface="AGA Arabesque" pitchFamily="2" charset="2"/>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9874">
                                            <p:txEl>
                                              <p:pRg st="1" end="1"/>
                                            </p:txEl>
                                          </p:spTgt>
                                        </p:tgtEl>
                                        <p:attrNameLst>
                                          <p:attrName>style.visibility</p:attrName>
                                        </p:attrNameLst>
                                      </p:cBhvr>
                                      <p:to>
                                        <p:strVal val="visible"/>
                                      </p:to>
                                    </p:set>
                                    <p:animEffect transition="in" filter="fade">
                                      <p:cBhvr>
                                        <p:cTn id="7" dur="2000"/>
                                        <p:tgtEl>
                                          <p:spTgt spid="79874">
                                            <p:txEl>
                                              <p:pRg st="1" end="1"/>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79874">
                                            <p:txEl>
                                              <p:pRg st="0" end="0"/>
                                            </p:txEl>
                                          </p:spTgt>
                                        </p:tgtEl>
                                        <p:attrNameLst>
                                          <p:attrName>style.visibility</p:attrName>
                                        </p:attrNameLst>
                                      </p:cBhvr>
                                      <p:to>
                                        <p:strVal val="visible"/>
                                      </p:to>
                                    </p:set>
                                    <p:animEffect transition="in" filter="fade">
                                      <p:cBhvr>
                                        <p:cTn id="11" dur="2000"/>
                                        <p:tgtEl>
                                          <p:spTgt spid="7987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9874">
                                            <p:txEl>
                                              <p:pRg st="2" end="2"/>
                                            </p:txEl>
                                          </p:spTgt>
                                        </p:tgtEl>
                                        <p:attrNameLst>
                                          <p:attrName>style.visibility</p:attrName>
                                        </p:attrNameLst>
                                      </p:cBhvr>
                                      <p:to>
                                        <p:strVal val="visible"/>
                                      </p:to>
                                    </p:set>
                                    <p:animEffect transition="in" filter="fade">
                                      <p:cBhvr>
                                        <p:cTn id="16" dur="2000"/>
                                        <p:tgtEl>
                                          <p:spTgt spid="7987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xit" presetSubtype="4" fill="hold" nodeType="clickEffect">
                                  <p:stCondLst>
                                    <p:cond delay="0"/>
                                  </p:stCondLst>
                                  <p:childTnLst>
                                    <p:animEffect transition="out" filter="wipe(down)">
                                      <p:cBhvr>
                                        <p:cTn id="20" dur="500"/>
                                        <p:tgtEl>
                                          <p:spTgt spid="79874">
                                            <p:txEl>
                                              <p:pRg st="1" end="1"/>
                                            </p:txEl>
                                          </p:spTgt>
                                        </p:tgtEl>
                                      </p:cBhvr>
                                    </p:animEffect>
                                    <p:set>
                                      <p:cBhvr>
                                        <p:cTn id="21" dur="1" fill="hold">
                                          <p:stCondLst>
                                            <p:cond delay="499"/>
                                          </p:stCondLst>
                                        </p:cTn>
                                        <p:tgtEl>
                                          <p:spTgt spid="79874">
                                            <p:txEl>
                                              <p:pRg st="1" end="1"/>
                                            </p:txEl>
                                          </p:spTgt>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xit" presetSubtype="4" fill="hold" nodeType="clickEffect">
                                  <p:stCondLst>
                                    <p:cond delay="0"/>
                                  </p:stCondLst>
                                  <p:childTnLst>
                                    <p:animEffect transition="out" filter="wipe(down)">
                                      <p:cBhvr>
                                        <p:cTn id="25" dur="500"/>
                                        <p:tgtEl>
                                          <p:spTgt spid="79874">
                                            <p:txEl>
                                              <p:pRg st="0" end="0"/>
                                            </p:txEl>
                                          </p:spTgt>
                                        </p:tgtEl>
                                      </p:cBhvr>
                                    </p:animEffect>
                                    <p:set>
                                      <p:cBhvr>
                                        <p:cTn id="26" dur="1" fill="hold">
                                          <p:stCondLst>
                                            <p:cond delay="499"/>
                                          </p:stCondLst>
                                        </p:cTn>
                                        <p:tgtEl>
                                          <p:spTgt spid="79874">
                                            <p:txEl>
                                              <p:pRg st="0" end="0"/>
                                            </p:txEl>
                                          </p:spTgt>
                                        </p:tgtEl>
                                        <p:attrNameLst>
                                          <p:attrName>style.visibility</p:attrName>
                                        </p:attrNameLst>
                                      </p:cBhvr>
                                      <p:to>
                                        <p:strVal val="hidden"/>
                                      </p:to>
                                    </p:set>
                                  </p:childTnLst>
                                </p:cTn>
                              </p:par>
                              <p:par>
                                <p:cTn id="27" presetID="22" presetClass="exit" presetSubtype="4" fill="hold" nodeType="withEffect">
                                  <p:stCondLst>
                                    <p:cond delay="0"/>
                                  </p:stCondLst>
                                  <p:childTnLst>
                                    <p:animEffect transition="out" filter="wipe(down)">
                                      <p:cBhvr>
                                        <p:cTn id="28" dur="500"/>
                                        <p:tgtEl>
                                          <p:spTgt spid="79874">
                                            <p:txEl>
                                              <p:pRg st="2" end="2"/>
                                            </p:txEl>
                                          </p:spTgt>
                                        </p:tgtEl>
                                      </p:cBhvr>
                                    </p:animEffect>
                                    <p:set>
                                      <p:cBhvr>
                                        <p:cTn id="29" dur="1" fill="hold">
                                          <p:stCondLst>
                                            <p:cond delay="499"/>
                                          </p:stCondLst>
                                        </p:cTn>
                                        <p:tgtEl>
                                          <p:spTgt spid="79874">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2624138" y="371475"/>
            <a:ext cx="9144000" cy="0"/>
          </a:xfrm>
          <a:prstGeom prst="rect">
            <a:avLst/>
          </a:prstGeom>
          <a:noFill/>
          <a:ln w="9525">
            <a:noFill/>
            <a:miter lim="800000"/>
            <a:headEnd/>
            <a:tailEnd/>
          </a:ln>
        </p:spPr>
        <p:txBody>
          <a:bodyPr>
            <a:spAutoFit/>
          </a:bodyPr>
          <a:lstStyle/>
          <a:p>
            <a:pPr algn="l" rtl="0"/>
            <a:endParaRPr lang="en-US"/>
          </a:p>
        </p:txBody>
      </p:sp>
      <p:pic>
        <p:nvPicPr>
          <p:cNvPr id="80899" name="Picture 3" descr="الرضاعه 4"/>
          <p:cNvPicPr>
            <a:picLocks noChangeAspect="1" noChangeArrowheads="1"/>
          </p:cNvPicPr>
          <p:nvPr/>
        </p:nvPicPr>
        <p:blipFill>
          <a:blip r:embed="rId2"/>
          <a:srcRect/>
          <a:stretch>
            <a:fillRect/>
          </a:stretch>
        </p:blipFill>
        <p:spPr bwMode="auto">
          <a:xfrm>
            <a:off x="1071563" y="238125"/>
            <a:ext cx="8064500" cy="60483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80899"/>
                                        </p:tgtEl>
                                        <p:attrNameLst>
                                          <p:attrName>style.visibility</p:attrName>
                                        </p:attrNameLst>
                                      </p:cBhvr>
                                      <p:to>
                                        <p:strVal val="visible"/>
                                      </p:to>
                                    </p:set>
                                    <p:animEffect transition="in" filter="fade">
                                      <p:cBhvr>
                                        <p:cTn id="7" dur="1000"/>
                                        <p:tgtEl>
                                          <p:spTgt spid="80899"/>
                                        </p:tgtEl>
                                      </p:cBhvr>
                                    </p:animEffect>
                                    <p:anim calcmode="lin" valueType="num">
                                      <p:cBhvr>
                                        <p:cTn id="8" dur="1000" fill="hold"/>
                                        <p:tgtEl>
                                          <p:spTgt spid="80899"/>
                                        </p:tgtEl>
                                        <p:attrNameLst>
                                          <p:attrName>ppt_x</p:attrName>
                                        </p:attrNameLst>
                                      </p:cBhvr>
                                      <p:tavLst>
                                        <p:tav tm="0">
                                          <p:val>
                                            <p:strVal val="#ppt_x"/>
                                          </p:val>
                                        </p:tav>
                                        <p:tav tm="100000">
                                          <p:val>
                                            <p:strVal val="#ppt_x"/>
                                          </p:val>
                                        </p:tav>
                                      </p:tavLst>
                                    </p:anim>
                                    <p:anim calcmode="lin" valueType="num">
                                      <p:cBhvr>
                                        <p:cTn id="9" dur="900" decel="100000" fill="hold"/>
                                        <p:tgtEl>
                                          <p:spTgt spid="8089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0899"/>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xit" presetSubtype="4" fill="hold" nodeType="clickEffect">
                                  <p:stCondLst>
                                    <p:cond delay="0"/>
                                  </p:stCondLst>
                                  <p:childTnLst>
                                    <p:animEffect transition="out" filter="wipe(down)">
                                      <p:cBhvr>
                                        <p:cTn id="14" dur="500"/>
                                        <p:tgtEl>
                                          <p:spTgt spid="80899"/>
                                        </p:tgtEl>
                                      </p:cBhvr>
                                    </p:animEffect>
                                    <p:set>
                                      <p:cBhvr>
                                        <p:cTn id="15" dur="1" fill="hold">
                                          <p:stCondLst>
                                            <p:cond delay="499"/>
                                          </p:stCondLst>
                                        </p:cTn>
                                        <p:tgtEl>
                                          <p:spTgt spid="8089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0" y="228600"/>
            <a:ext cx="8915400" cy="1039813"/>
          </a:xfrm>
        </p:spPr>
        <p:txBody>
          <a:bodyPr/>
          <a:lstStyle/>
          <a:p>
            <a:pPr algn="r" fontAlgn="auto">
              <a:spcAft>
                <a:spcPts val="0"/>
              </a:spcAft>
              <a:defRPr/>
            </a:pPr>
            <a:r>
              <a:rPr lang="ar-SA" sz="4000" dirty="0" smtClean="0">
                <a:solidFill>
                  <a:srgbClr val="FF0000"/>
                </a:solidFill>
                <a:cs typeface="PT Bold Heading" pitchFamily="2" charset="-78"/>
              </a:rPr>
              <a:t>بعض التطبيقات المهمة والمفيدة لهذه النظرية</a:t>
            </a:r>
            <a:endParaRPr lang="en-US" sz="4000" dirty="0" smtClean="0">
              <a:solidFill>
                <a:srgbClr val="FF0000"/>
              </a:solidFill>
              <a:cs typeface="PT Bold Heading" pitchFamily="2" charset="-78"/>
            </a:endParaRPr>
          </a:p>
        </p:txBody>
      </p:sp>
      <p:sp>
        <p:nvSpPr>
          <p:cNvPr id="83971" name="Rectangle 3"/>
          <p:cNvSpPr>
            <a:spLocks noGrp="1" noChangeArrowheads="1"/>
          </p:cNvSpPr>
          <p:nvPr>
            <p:ph idx="1"/>
          </p:nvPr>
        </p:nvSpPr>
        <p:spPr>
          <a:xfrm>
            <a:off x="323850" y="1484313"/>
            <a:ext cx="8820150" cy="4968875"/>
          </a:xfrm>
        </p:spPr>
        <p:txBody>
          <a:bodyPr/>
          <a:lstStyle/>
          <a:p>
            <a:pPr>
              <a:buFont typeface="Wingdings" pitchFamily="2" charset="2"/>
              <a:buNone/>
            </a:pPr>
            <a:r>
              <a:rPr lang="ar-SA" sz="2400" dirty="0" smtClean="0">
                <a:solidFill>
                  <a:srgbClr val="FF0000"/>
                </a:solidFill>
                <a:latin typeface="Arial" pitchFamily="34" charset="0"/>
                <a:ea typeface="Majalla UI"/>
              </a:rPr>
              <a:t> </a:t>
            </a:r>
            <a:r>
              <a:rPr lang="ar-SA" sz="2400" u="sng" dirty="0" smtClean="0">
                <a:solidFill>
                  <a:srgbClr val="FF0000"/>
                </a:solidFill>
                <a:latin typeface="Arial" pitchFamily="34" charset="0"/>
                <a:ea typeface="Majalla UI"/>
              </a:rPr>
              <a:t> </a:t>
            </a:r>
            <a:r>
              <a:rPr lang="ar-SA" sz="2400" dirty="0" smtClean="0">
                <a:solidFill>
                  <a:srgbClr val="FF0000"/>
                </a:solidFill>
                <a:latin typeface="Arial" pitchFamily="34" charset="0"/>
                <a:ea typeface="Majalla UI"/>
              </a:rPr>
              <a:t>   </a:t>
            </a:r>
            <a:r>
              <a:rPr lang="ar-SA" sz="2400" u="sng" dirty="0" smtClean="0">
                <a:solidFill>
                  <a:srgbClr val="FF0000"/>
                </a:solidFill>
                <a:latin typeface="Arial" pitchFamily="34" charset="0"/>
                <a:ea typeface="Majalla UI"/>
              </a:rPr>
              <a:t>أولاً: في حالة زرع الأعضاء</a:t>
            </a:r>
            <a:r>
              <a:rPr lang="ar-SA" sz="2400" dirty="0" smtClean="0">
                <a:solidFill>
                  <a:srgbClr val="FF0000"/>
                </a:solidFill>
                <a:latin typeface="Arial" pitchFamily="34" charset="0"/>
                <a:ea typeface="Majalla UI"/>
              </a:rPr>
              <a:t> </a:t>
            </a:r>
            <a:r>
              <a:rPr lang="ar-SA" sz="2400" dirty="0" smtClean="0">
                <a:latin typeface="Arial" pitchFamily="34" charset="0"/>
                <a:ea typeface="Majalla UI"/>
              </a:rPr>
              <a:t>: </a:t>
            </a:r>
          </a:p>
          <a:p>
            <a:pPr>
              <a:buFont typeface="Wingdings" pitchFamily="2" charset="2"/>
              <a:buNone/>
            </a:pPr>
            <a:r>
              <a:rPr lang="ar-SA" sz="2400" dirty="0" smtClean="0">
                <a:latin typeface="Arial" pitchFamily="34" charset="0"/>
                <a:ea typeface="Majalla UI"/>
              </a:rPr>
              <a:t>      </a:t>
            </a:r>
            <a:r>
              <a:rPr lang="ar-SA" sz="2800" dirty="0" smtClean="0">
                <a:latin typeface="Arial" pitchFamily="34" charset="0"/>
                <a:ea typeface="Majalla UI"/>
              </a:rPr>
              <a:t>كزرع الكُليه مثلاً حيث يفضل أن يكون المتبرع من القرابة الصلبيين خاصة من كان من الدرجة الأولى كالوالدين وأولادهم حيث تكون نسبة التطابق النسيجي </a:t>
            </a:r>
            <a:r>
              <a:rPr lang="en-US" sz="2800" dirty="0" smtClean="0">
                <a:solidFill>
                  <a:srgbClr val="FF0000"/>
                </a:solidFill>
                <a:latin typeface="Arial" pitchFamily="34" charset="0"/>
              </a:rPr>
              <a:t>)</a:t>
            </a:r>
            <a:r>
              <a:rPr lang="ar-SA" sz="2800" dirty="0" smtClean="0">
                <a:solidFill>
                  <a:srgbClr val="FF0000"/>
                </a:solidFill>
                <a:latin typeface="Arial" pitchFamily="34" charset="0"/>
                <a:ea typeface="Majalla UI"/>
              </a:rPr>
              <a:t> </a:t>
            </a:r>
            <a:r>
              <a:rPr lang="en-US" sz="2800" b="1" dirty="0" smtClean="0">
                <a:solidFill>
                  <a:srgbClr val="FF0000"/>
                </a:solidFill>
                <a:latin typeface="Arial" pitchFamily="34" charset="0"/>
              </a:rPr>
              <a:t>HLA- system</a:t>
            </a:r>
            <a:r>
              <a:rPr lang="ar-SA" sz="2800" dirty="0" smtClean="0">
                <a:latin typeface="Arial" pitchFamily="34" charset="0"/>
                <a:ea typeface="Majalla UI"/>
              </a:rPr>
              <a:t>) بينهما 50% أما بين أولاد العمومه من الدرجة الأولى فهي 12,5% وفي حالة تعذر ذلك يفض الأخوة من الرضاعة إن وجدوا قبل اللجوء إلى الغريب (والذي تكون نسبة التطابق معه عادة 0%) ، والسبب في ذلك أن الجينات(العوامل الوراثية)  في إخوة الرضاعة والعوامل المناعية قد تتشابه مع جينات أخوة النسب ومع العوامل المناعية أيضاً حيث كلما كان التشابه (التطابق) النسيجي والمناعي بينهما اكثر كانت نسبة نجاح العملية اكبر وتقبل جسم المريض للكلية المزروعة أفضل. </a:t>
            </a:r>
            <a:endParaRPr lang="ar-IQ" sz="2800" dirty="0" smtClean="0">
              <a:latin typeface="Arial" pitchFamily="34" charset="0"/>
              <a:ea typeface="Majalla UI"/>
            </a:endParaRPr>
          </a:p>
          <a:p>
            <a:endParaRPr lang="en-US" sz="2800" dirty="0" smtClean="0">
              <a:latin typeface="Arial"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83970"/>
                                        </p:tgtEl>
                                        <p:attrNameLst>
                                          <p:attrName>style.visibility</p:attrName>
                                        </p:attrNameLst>
                                      </p:cBhvr>
                                      <p:to>
                                        <p:strVal val="visible"/>
                                      </p:to>
                                    </p:set>
                                    <p:animEffect transition="in" filter="fade">
                                      <p:cBhvr>
                                        <p:cTn id="7" dur="1000"/>
                                        <p:tgtEl>
                                          <p:spTgt spid="83970"/>
                                        </p:tgtEl>
                                      </p:cBhvr>
                                    </p:animEffect>
                                    <p:anim calcmode="lin" valueType="num">
                                      <p:cBhvr>
                                        <p:cTn id="8" dur="1000" fill="hold"/>
                                        <p:tgtEl>
                                          <p:spTgt spid="83970"/>
                                        </p:tgtEl>
                                        <p:attrNameLst>
                                          <p:attrName>ppt_x</p:attrName>
                                        </p:attrNameLst>
                                      </p:cBhvr>
                                      <p:tavLst>
                                        <p:tav tm="0">
                                          <p:val>
                                            <p:strVal val="#ppt_x"/>
                                          </p:val>
                                        </p:tav>
                                        <p:tav tm="100000">
                                          <p:val>
                                            <p:strVal val="#ppt_x"/>
                                          </p:val>
                                        </p:tav>
                                      </p:tavLst>
                                    </p:anim>
                                    <p:anim calcmode="lin" valueType="num">
                                      <p:cBhvr>
                                        <p:cTn id="9" dur="900" decel="100000" fill="hold"/>
                                        <p:tgtEl>
                                          <p:spTgt spid="8397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3970"/>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83971">
                                            <p:txEl>
                                              <p:pRg st="0" end="0"/>
                                            </p:txEl>
                                          </p:spTgt>
                                        </p:tgtEl>
                                        <p:attrNameLst>
                                          <p:attrName>style.visibility</p:attrName>
                                        </p:attrNameLst>
                                      </p:cBhvr>
                                      <p:to>
                                        <p:strVal val="visible"/>
                                      </p:to>
                                    </p:set>
                                    <p:animEffect transition="in" filter="fade">
                                      <p:cBhvr>
                                        <p:cTn id="15" dur="1000"/>
                                        <p:tgtEl>
                                          <p:spTgt spid="83971">
                                            <p:txEl>
                                              <p:pRg st="0" end="0"/>
                                            </p:txEl>
                                          </p:spTgt>
                                        </p:tgtEl>
                                      </p:cBhvr>
                                    </p:animEffect>
                                    <p:anim calcmode="lin" valueType="num">
                                      <p:cBhvr>
                                        <p:cTn id="16" dur="1000" fill="hold"/>
                                        <p:tgtEl>
                                          <p:spTgt spid="83971">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83971">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8397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83971">
                                            <p:txEl>
                                              <p:pRg st="1" end="1"/>
                                            </p:txEl>
                                          </p:spTgt>
                                        </p:tgtEl>
                                        <p:attrNameLst>
                                          <p:attrName>style.visibility</p:attrName>
                                        </p:attrNameLst>
                                      </p:cBhvr>
                                      <p:to>
                                        <p:strVal val="visible"/>
                                      </p:to>
                                    </p:set>
                                    <p:animEffect transition="in" filter="fade">
                                      <p:cBhvr>
                                        <p:cTn id="23" dur="1000"/>
                                        <p:tgtEl>
                                          <p:spTgt spid="83971">
                                            <p:txEl>
                                              <p:pRg st="1" end="1"/>
                                            </p:txEl>
                                          </p:spTgt>
                                        </p:tgtEl>
                                      </p:cBhvr>
                                    </p:animEffect>
                                    <p:anim calcmode="lin" valueType="num">
                                      <p:cBhvr>
                                        <p:cTn id="24" dur="1000" fill="hold"/>
                                        <p:tgtEl>
                                          <p:spTgt spid="83971">
                                            <p:txEl>
                                              <p:pRg st="1" end="1"/>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83971">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83971">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xit" presetSubtype="4" fill="hold" nodeType="clickEffect">
                                  <p:stCondLst>
                                    <p:cond delay="0"/>
                                  </p:stCondLst>
                                  <p:childTnLst>
                                    <p:animEffect transition="out" filter="wipe(down)">
                                      <p:cBhvr>
                                        <p:cTn id="30" dur="500"/>
                                        <p:tgtEl>
                                          <p:spTgt spid="83971">
                                            <p:txEl>
                                              <p:pRg st="0" end="0"/>
                                            </p:txEl>
                                          </p:spTgt>
                                        </p:tgtEl>
                                      </p:cBhvr>
                                    </p:animEffect>
                                    <p:set>
                                      <p:cBhvr>
                                        <p:cTn id="31" dur="1" fill="hold">
                                          <p:stCondLst>
                                            <p:cond delay="499"/>
                                          </p:stCondLst>
                                        </p:cTn>
                                        <p:tgtEl>
                                          <p:spTgt spid="83971">
                                            <p:txEl>
                                              <p:pRg st="0" end="0"/>
                                            </p:txEl>
                                          </p:spTgt>
                                        </p:tgtEl>
                                        <p:attrNameLst>
                                          <p:attrName>style.visibility</p:attrName>
                                        </p:attrNameLst>
                                      </p:cBhvr>
                                      <p:to>
                                        <p:strVal val="hidden"/>
                                      </p:to>
                                    </p:set>
                                  </p:childTnLst>
                                </p:cTn>
                              </p:par>
                              <p:par>
                                <p:cTn id="32" presetID="22" presetClass="exit" presetSubtype="4" fill="hold" nodeType="withEffect">
                                  <p:stCondLst>
                                    <p:cond delay="0"/>
                                  </p:stCondLst>
                                  <p:childTnLst>
                                    <p:animEffect transition="out" filter="wipe(down)">
                                      <p:cBhvr>
                                        <p:cTn id="33" dur="500"/>
                                        <p:tgtEl>
                                          <p:spTgt spid="83971">
                                            <p:txEl>
                                              <p:pRg st="1" end="1"/>
                                            </p:txEl>
                                          </p:spTgt>
                                        </p:tgtEl>
                                      </p:cBhvr>
                                    </p:animEffect>
                                    <p:set>
                                      <p:cBhvr>
                                        <p:cTn id="34" dur="1" fill="hold">
                                          <p:stCondLst>
                                            <p:cond delay="499"/>
                                          </p:stCondLst>
                                        </p:cTn>
                                        <p:tgtEl>
                                          <p:spTgt spid="83971">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323850" y="1557338"/>
            <a:ext cx="8567738" cy="5216525"/>
          </a:xfrm>
          <a:prstGeom prst="rect">
            <a:avLst/>
          </a:prstGeom>
          <a:noFill/>
          <a:ln w="9525">
            <a:noFill/>
            <a:miter lim="800000"/>
            <a:headEnd/>
            <a:tailEnd/>
          </a:ln>
        </p:spPr>
        <p:txBody>
          <a:bodyPr>
            <a:spAutoFit/>
          </a:bodyPr>
          <a:lstStyle/>
          <a:p>
            <a:pPr algn="just"/>
            <a:r>
              <a:rPr lang="ar-SA" sz="2800" u="sng" dirty="0">
                <a:solidFill>
                  <a:srgbClr val="FF0000"/>
                </a:solidFill>
                <a:latin typeface="Garamond" pitchFamily="18" charset="0"/>
              </a:rPr>
              <a:t>ثانياً: في علاج بعض الأمراض الوراثية(احادية الموروثة ) :</a:t>
            </a:r>
            <a:r>
              <a:rPr lang="ar-SA" sz="2800" dirty="0">
                <a:solidFill>
                  <a:srgbClr val="FF0000"/>
                </a:solidFill>
                <a:latin typeface="Garamond" pitchFamily="18" charset="0"/>
              </a:rPr>
              <a:t> </a:t>
            </a:r>
          </a:p>
          <a:p>
            <a:pPr algn="just"/>
            <a:r>
              <a:rPr lang="ar-SA" sz="2800" dirty="0">
                <a:latin typeface="Garamond" pitchFamily="18" charset="0"/>
              </a:rPr>
              <a:t>والتي اكتشف الطب أن انواعها تزيد على ثلاثة الآف مرض وراثي تنتقل من الوالدين أو أحدهما إلى الذرية . وقد توصل الطب والعلم الحديثين من خلال استعمال التقنيات الحديثة من تشخيصها في خلال الحياة الجنينيه (في بطن الأم) . وفي تشخيص حالة كهذة يمكن من خلال الرضاعة من ثدي مرضعة أخرى من غير أقاربه (أجنبية) تملك بنية سليمة وصحة جيدة (خالية من الأمراض الوراثية) نلحقه بها بدلاً من امه التي تحمل الصفات الوراثية المرضية ، حيث نفترض أن الحليب من المرضعة الصحيحة سيزيح أو ينحي أو يتغلب على الصفة الوراثية المرضية التي إكتسبها من والديه وذلك من خلال اختراقه للجهاز المناعي والوراثي للرضيع وهو تطبيق لقوله تعالى: (</a:t>
            </a:r>
            <a:r>
              <a:rPr lang="ar-SA" sz="2800" dirty="0">
                <a:solidFill>
                  <a:srgbClr val="FF0000"/>
                </a:solidFill>
                <a:latin typeface="Garamond" pitchFamily="18" charset="0"/>
              </a:rPr>
              <a:t>وَإِنْ تَعَاسَرْتُمْ فَسَتُرْضِعُ لَهُ أُخْرَى</a:t>
            </a:r>
            <a:r>
              <a:rPr lang="ar-SA" sz="2800" dirty="0">
                <a:latin typeface="Garamond" pitchFamily="18" charset="0"/>
              </a:rPr>
              <a:t>)</a:t>
            </a:r>
            <a:r>
              <a:rPr lang="ar-SA" sz="2800" dirty="0">
                <a:latin typeface="Garamond" pitchFamily="18" charset="0"/>
                <a:sym typeface="AGA Arabesque" pitchFamily="2" charset="2"/>
              </a:rPr>
              <a:t> (ا</a:t>
            </a:r>
            <a:r>
              <a:rPr lang="ar-SA" sz="2800" dirty="0">
                <a:latin typeface="Garamond" pitchFamily="18" charset="0"/>
              </a:rPr>
              <a:t>لطلاق/6).</a:t>
            </a:r>
            <a:endParaRPr lang="ar-IQ" sz="2800" dirty="0">
              <a:latin typeface="Garamond" pitchFamily="18" charset="0"/>
              <a:sym typeface="AGA Arabesque" pitchFamily="2" charset="2"/>
            </a:endParaRPr>
          </a:p>
          <a:p>
            <a:pPr algn="just" rtl="0" eaLnBrk="0" hangingPunct="0"/>
            <a:endParaRPr lang="ar-IQ" sz="2800" dirty="0">
              <a:latin typeface="Garamond" pitchFamily="18" charset="0"/>
              <a:sym typeface="AGA Arabesque" pitchFamily="2" charset="2"/>
            </a:endParaRPr>
          </a:p>
        </p:txBody>
      </p:sp>
      <p:sp>
        <p:nvSpPr>
          <p:cNvPr id="84995" name="Text Box 3"/>
          <p:cNvSpPr txBox="1">
            <a:spLocks noChangeArrowheads="1"/>
          </p:cNvSpPr>
          <p:nvPr/>
        </p:nvSpPr>
        <p:spPr bwMode="auto">
          <a:xfrm>
            <a:off x="0" y="476250"/>
            <a:ext cx="8893175" cy="701675"/>
          </a:xfrm>
          <a:prstGeom prst="rect">
            <a:avLst/>
          </a:prstGeom>
          <a:noFill/>
          <a:ln w="9525">
            <a:noFill/>
            <a:miter lim="800000"/>
            <a:headEnd/>
            <a:tailEnd/>
          </a:ln>
        </p:spPr>
        <p:txBody>
          <a:bodyPr>
            <a:spAutoFit/>
          </a:bodyPr>
          <a:lstStyle/>
          <a:p>
            <a:pPr>
              <a:spcBef>
                <a:spcPct val="50000"/>
              </a:spcBef>
            </a:pPr>
            <a:r>
              <a:rPr lang="ar-SA" sz="4000" dirty="0">
                <a:solidFill>
                  <a:srgbClr val="FF0000"/>
                </a:solidFill>
                <a:effectLst>
                  <a:outerShdw blurRad="38100" dist="38100" dir="2700000" algn="tl">
                    <a:srgbClr val="000000">
                      <a:alpha val="43137"/>
                    </a:srgbClr>
                  </a:outerShdw>
                </a:effectLst>
                <a:latin typeface="Garamond" pitchFamily="18" charset="0"/>
                <a:cs typeface="PT Bold Heading" pitchFamily="2" charset="-78"/>
              </a:rPr>
              <a:t>بعض التطبيقات المهمة والمفيدة لهذه النظرية</a:t>
            </a:r>
            <a:endParaRPr lang="en-US" sz="4000" dirty="0">
              <a:solidFill>
                <a:srgbClr val="FF0000"/>
              </a:solidFill>
              <a:effectLst>
                <a:outerShdw blurRad="38100" dist="38100" dir="2700000" algn="tl">
                  <a:srgbClr val="000000">
                    <a:alpha val="43137"/>
                  </a:srgbClr>
                </a:outerShdw>
              </a:effectLst>
              <a:latin typeface="Garamond" pitchFamily="18" charset="0"/>
              <a:cs typeface="PT Bold Heading" pitchFamily="2" charset="-78"/>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84994">
                                            <p:txEl>
                                              <p:pRg st="0" end="0"/>
                                            </p:txEl>
                                          </p:spTgt>
                                        </p:tgtEl>
                                        <p:attrNameLst>
                                          <p:attrName>style.visibility</p:attrName>
                                        </p:attrNameLst>
                                      </p:cBhvr>
                                      <p:to>
                                        <p:strVal val="visible"/>
                                      </p:to>
                                    </p:set>
                                    <p:animEffect transition="in" filter="fade">
                                      <p:cBhvr>
                                        <p:cTn id="7" dur="1000"/>
                                        <p:tgtEl>
                                          <p:spTgt spid="84994">
                                            <p:txEl>
                                              <p:pRg st="0" end="0"/>
                                            </p:txEl>
                                          </p:spTgt>
                                        </p:tgtEl>
                                      </p:cBhvr>
                                    </p:animEffect>
                                    <p:anim calcmode="lin" valueType="num">
                                      <p:cBhvr>
                                        <p:cTn id="8" dur="1000" fill="hold"/>
                                        <p:tgtEl>
                                          <p:spTgt spid="8499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8499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499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84994">
                                            <p:txEl>
                                              <p:pRg st="1" end="1"/>
                                            </p:txEl>
                                          </p:spTgt>
                                        </p:tgtEl>
                                        <p:attrNameLst>
                                          <p:attrName>style.visibility</p:attrName>
                                        </p:attrNameLst>
                                      </p:cBhvr>
                                      <p:to>
                                        <p:strVal val="visible"/>
                                      </p:to>
                                    </p:set>
                                    <p:animEffect transition="in" filter="fade">
                                      <p:cBhvr>
                                        <p:cTn id="15" dur="1000"/>
                                        <p:tgtEl>
                                          <p:spTgt spid="84994">
                                            <p:txEl>
                                              <p:pRg st="1" end="1"/>
                                            </p:txEl>
                                          </p:spTgt>
                                        </p:tgtEl>
                                      </p:cBhvr>
                                    </p:animEffect>
                                    <p:anim calcmode="lin" valueType="num">
                                      <p:cBhvr>
                                        <p:cTn id="16" dur="1000" fill="hold"/>
                                        <p:tgtEl>
                                          <p:spTgt spid="84994">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84994">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8499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xit" presetSubtype="4" fill="hold" nodeType="clickEffect">
                                  <p:stCondLst>
                                    <p:cond delay="0"/>
                                  </p:stCondLst>
                                  <p:childTnLst>
                                    <p:animEffect transition="out" filter="wipe(down)">
                                      <p:cBhvr>
                                        <p:cTn id="22" dur="500"/>
                                        <p:tgtEl>
                                          <p:spTgt spid="84995">
                                            <p:txEl>
                                              <p:pRg st="0" end="0"/>
                                            </p:txEl>
                                          </p:spTgt>
                                        </p:tgtEl>
                                      </p:cBhvr>
                                    </p:animEffect>
                                    <p:set>
                                      <p:cBhvr>
                                        <p:cTn id="23" dur="1" fill="hold">
                                          <p:stCondLst>
                                            <p:cond delay="499"/>
                                          </p:stCondLst>
                                        </p:cTn>
                                        <p:tgtEl>
                                          <p:spTgt spid="84995">
                                            <p:txEl>
                                              <p:pRg st="0" end="0"/>
                                            </p:txEl>
                                          </p:spTgt>
                                        </p:tgtEl>
                                        <p:attrNameLst>
                                          <p:attrName>style.visibility</p:attrName>
                                        </p:attrNameLst>
                                      </p:cBhvr>
                                      <p:to>
                                        <p:strVal val="hidden"/>
                                      </p:to>
                                    </p:set>
                                  </p:childTnLst>
                                </p:cTn>
                              </p:par>
                              <p:par>
                                <p:cTn id="24" presetID="22" presetClass="exit" presetSubtype="4" fill="hold" nodeType="withEffect">
                                  <p:stCondLst>
                                    <p:cond delay="0"/>
                                  </p:stCondLst>
                                  <p:childTnLst>
                                    <p:animEffect transition="out" filter="wipe(down)">
                                      <p:cBhvr>
                                        <p:cTn id="25" dur="500"/>
                                        <p:tgtEl>
                                          <p:spTgt spid="84994">
                                            <p:txEl>
                                              <p:pRg st="0" end="0"/>
                                            </p:txEl>
                                          </p:spTgt>
                                        </p:tgtEl>
                                      </p:cBhvr>
                                    </p:animEffect>
                                    <p:set>
                                      <p:cBhvr>
                                        <p:cTn id="26" dur="1" fill="hold">
                                          <p:stCondLst>
                                            <p:cond delay="499"/>
                                          </p:stCondLst>
                                        </p:cTn>
                                        <p:tgtEl>
                                          <p:spTgt spid="84994">
                                            <p:txEl>
                                              <p:pRg st="0" end="0"/>
                                            </p:txEl>
                                          </p:spTgt>
                                        </p:tgtEl>
                                        <p:attrNameLst>
                                          <p:attrName>style.visibility</p:attrName>
                                        </p:attrNameLst>
                                      </p:cBhvr>
                                      <p:to>
                                        <p:strVal val="hidden"/>
                                      </p:to>
                                    </p:set>
                                  </p:childTnLst>
                                </p:cTn>
                              </p:par>
                              <p:par>
                                <p:cTn id="27" presetID="22" presetClass="exit" presetSubtype="4" fill="hold" nodeType="withEffect">
                                  <p:stCondLst>
                                    <p:cond delay="0"/>
                                  </p:stCondLst>
                                  <p:childTnLst>
                                    <p:animEffect transition="out" filter="wipe(down)">
                                      <p:cBhvr>
                                        <p:cTn id="28" dur="500"/>
                                        <p:tgtEl>
                                          <p:spTgt spid="84994">
                                            <p:txEl>
                                              <p:pRg st="1" end="1"/>
                                            </p:txEl>
                                          </p:spTgt>
                                        </p:tgtEl>
                                      </p:cBhvr>
                                    </p:animEffect>
                                    <p:set>
                                      <p:cBhvr>
                                        <p:cTn id="29" dur="1" fill="hold">
                                          <p:stCondLst>
                                            <p:cond delay="499"/>
                                          </p:stCondLst>
                                        </p:cTn>
                                        <p:tgtEl>
                                          <p:spTgt spid="84994">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6018" name="Picture 2" descr="الرضاعه 5"/>
          <p:cNvPicPr>
            <a:picLocks noGrp="1" noChangeAspect="1" noChangeArrowheads="1"/>
          </p:cNvPicPr>
          <p:nvPr>
            <p:ph idx="1"/>
          </p:nvPr>
        </p:nvPicPr>
        <p:blipFill>
          <a:blip r:embed="rId2"/>
          <a:srcRect/>
          <a:stretch>
            <a:fillRect/>
          </a:stretch>
        </p:blipFill>
        <p:spPr>
          <a:xfrm>
            <a:off x="684213" y="404813"/>
            <a:ext cx="7848600" cy="6119812"/>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86018"/>
                                        </p:tgtEl>
                                        <p:attrNameLst>
                                          <p:attrName>style.visibility</p:attrName>
                                        </p:attrNameLst>
                                      </p:cBhvr>
                                      <p:to>
                                        <p:strVal val="visible"/>
                                      </p:to>
                                    </p:set>
                                    <p:animEffect transition="in" filter="fade">
                                      <p:cBhvr>
                                        <p:cTn id="7" dur="1000"/>
                                        <p:tgtEl>
                                          <p:spTgt spid="86018"/>
                                        </p:tgtEl>
                                      </p:cBhvr>
                                    </p:animEffect>
                                    <p:anim calcmode="lin" valueType="num">
                                      <p:cBhvr>
                                        <p:cTn id="8" dur="1000" fill="hold"/>
                                        <p:tgtEl>
                                          <p:spTgt spid="86018"/>
                                        </p:tgtEl>
                                        <p:attrNameLst>
                                          <p:attrName>ppt_x</p:attrName>
                                        </p:attrNameLst>
                                      </p:cBhvr>
                                      <p:tavLst>
                                        <p:tav tm="0">
                                          <p:val>
                                            <p:strVal val="#ppt_x"/>
                                          </p:val>
                                        </p:tav>
                                        <p:tav tm="100000">
                                          <p:val>
                                            <p:strVal val="#ppt_x"/>
                                          </p:val>
                                        </p:tav>
                                      </p:tavLst>
                                    </p:anim>
                                    <p:anim calcmode="lin" valueType="num">
                                      <p:cBhvr>
                                        <p:cTn id="9" dur="900" decel="100000" fill="hold"/>
                                        <p:tgtEl>
                                          <p:spTgt spid="8601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60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115888"/>
            <a:ext cx="8229600" cy="1371600"/>
          </a:xfrm>
        </p:spPr>
        <p:txBody>
          <a:bodyPr/>
          <a:lstStyle/>
          <a:p>
            <a:pPr algn="just" fontAlgn="auto">
              <a:spcAft>
                <a:spcPts val="0"/>
              </a:spcAft>
              <a:defRPr/>
            </a:pPr>
            <a:r>
              <a:rPr lang="ar-SA" sz="2800" b="1" dirty="0" smtClean="0">
                <a:solidFill>
                  <a:schemeClr val="tx1"/>
                </a:solidFill>
                <a:cs typeface="Monotype Koufi" pitchFamily="2" charset="-78"/>
              </a:rPr>
              <a:t>ان كلمة (</a:t>
            </a:r>
            <a:r>
              <a:rPr lang="ar-SA" sz="2800" b="1" dirty="0" smtClean="0">
                <a:solidFill>
                  <a:srgbClr val="FF0000"/>
                </a:solidFill>
                <a:cs typeface="Monotype Koufi" pitchFamily="2" charset="-78"/>
              </a:rPr>
              <a:t>الرضاعة</a:t>
            </a:r>
            <a:r>
              <a:rPr lang="ar-SA" sz="2800" b="1" dirty="0" smtClean="0">
                <a:solidFill>
                  <a:schemeClr val="tx1"/>
                </a:solidFill>
                <a:cs typeface="Monotype Koufi" pitchFamily="2" charset="-78"/>
              </a:rPr>
              <a:t>) ومشتقاتها قد تكررت في القرآن الكريم اربع عشر مرة في سبع سور و ثمان آيات كريمات كما في الجدول أدناه :</a:t>
            </a:r>
            <a:endParaRPr lang="en-US" sz="2800" b="1" dirty="0" smtClean="0">
              <a:solidFill>
                <a:schemeClr val="tx1"/>
              </a:solidFill>
              <a:cs typeface="Monotype Koufi" pitchFamily="2" charset="-78"/>
            </a:endParaRPr>
          </a:p>
        </p:txBody>
      </p:sp>
      <p:graphicFrame>
        <p:nvGraphicFramePr>
          <p:cNvPr id="61493" name="Group 53"/>
          <p:cNvGraphicFramePr>
            <a:graphicFrameLocks noGrp="1"/>
          </p:cNvGraphicFramePr>
          <p:nvPr>
            <p:ph type="tbl" idx="1"/>
          </p:nvPr>
        </p:nvGraphicFramePr>
        <p:xfrm>
          <a:off x="457200" y="1479550"/>
          <a:ext cx="8229600" cy="5158118"/>
        </p:xfrm>
        <a:graphic>
          <a:graphicData uri="http://schemas.openxmlformats.org/drawingml/2006/table">
            <a:tbl>
              <a:tblPr/>
              <a:tblGrid>
                <a:gridCol w="4043363"/>
                <a:gridCol w="1673225"/>
                <a:gridCol w="2035175"/>
                <a:gridCol w="477837"/>
              </a:tblGrid>
              <a:tr h="4794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SA" sz="2800" b="0" i="0" u="none" strike="noStrike" cap="none" normalizeH="0" baseline="0" dirty="0" smtClean="0">
                          <a:ln>
                            <a:noFill/>
                          </a:ln>
                          <a:solidFill>
                            <a:schemeClr val="tx1"/>
                          </a:solidFill>
                          <a:effectLst/>
                          <a:latin typeface="Tahoma" pitchFamily="34" charset="0"/>
                          <a:cs typeface="Monotype Koufi" pitchFamily="2" charset="-78"/>
                        </a:rPr>
                        <a:t>الكلمة</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SA" sz="2800" b="0" i="0" u="none" strike="noStrike" cap="none" normalizeH="0" baseline="0" smtClean="0">
                          <a:ln>
                            <a:noFill/>
                          </a:ln>
                          <a:solidFill>
                            <a:schemeClr val="tx1"/>
                          </a:solidFill>
                          <a:effectLst/>
                          <a:latin typeface="Tahoma" pitchFamily="34" charset="0"/>
                          <a:cs typeface="Monotype Koufi" pitchFamily="2" charset="-78"/>
                        </a:rPr>
                        <a:t>رقم الآية</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SA" sz="2800" b="0" i="0" u="none" strike="noStrike" cap="none" normalizeH="0" baseline="0" dirty="0" smtClean="0">
                          <a:ln>
                            <a:noFill/>
                          </a:ln>
                          <a:solidFill>
                            <a:schemeClr val="tx1"/>
                          </a:solidFill>
                          <a:effectLst/>
                          <a:latin typeface="Tahoma" pitchFamily="34" charset="0"/>
                          <a:cs typeface="Monotype Koufi" pitchFamily="2" charset="-78"/>
                        </a:rPr>
                        <a:t>اسم السورة</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SA" sz="2800" b="1" i="0" u="none" strike="noStrike" cap="none" normalizeH="0" baseline="0" smtClean="0">
                          <a:ln>
                            <a:noFill/>
                          </a:ln>
                          <a:solidFill>
                            <a:schemeClr val="tx1"/>
                          </a:solidFill>
                          <a:effectLst/>
                          <a:latin typeface="Arial" charset="0"/>
                          <a:cs typeface="Times New Roman" pitchFamily="18" charset="0"/>
                        </a:rPr>
                        <a:t>ت</a:t>
                      </a:r>
                      <a:endParaRPr kumimoji="0" lang="ar-SA"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318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tx1"/>
                          </a:solidFill>
                          <a:effectLst/>
                          <a:latin typeface="Tahoma" pitchFamily="34" charset="0"/>
                          <a:cs typeface="Monotype Koufi" pitchFamily="2" charset="-78"/>
                        </a:rPr>
                        <a:t>يرضعن ، الرضاعة، فصالاً ،تسترضعوا</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SA" sz="2800" b="0" i="0" u="none" strike="noStrike" cap="none" normalizeH="0" baseline="0" smtClean="0">
                          <a:ln>
                            <a:noFill/>
                          </a:ln>
                          <a:solidFill>
                            <a:schemeClr val="tx1"/>
                          </a:solidFill>
                          <a:effectLst/>
                          <a:latin typeface="Tahoma" pitchFamily="34" charset="0"/>
                          <a:cs typeface="Monotype Koufi" pitchFamily="2" charset="-78"/>
                        </a:rPr>
                        <a:t>233</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SA" sz="2800" b="0" i="0" u="none" strike="noStrike" cap="none" normalizeH="0" baseline="0" dirty="0" smtClean="0">
                          <a:ln>
                            <a:noFill/>
                          </a:ln>
                          <a:solidFill>
                            <a:schemeClr val="tx1"/>
                          </a:solidFill>
                          <a:effectLst/>
                          <a:latin typeface="Tahoma" pitchFamily="34" charset="0"/>
                          <a:cs typeface="Monotype Koufi" pitchFamily="2" charset="-78"/>
                        </a:rPr>
                        <a:t>سورة البقرة</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SA" sz="2800" b="1" i="0" u="none" strike="noStrike" cap="none" normalizeH="0" baseline="0" smtClean="0">
                          <a:ln>
                            <a:noFill/>
                          </a:ln>
                          <a:solidFill>
                            <a:schemeClr val="tx1"/>
                          </a:solidFill>
                          <a:effectLst/>
                          <a:latin typeface="Arial" charset="0"/>
                          <a:cs typeface="Times New Roman" pitchFamily="18" charset="0"/>
                        </a:rPr>
                        <a:t>1.</a:t>
                      </a:r>
                      <a:endParaRPr kumimoji="0" lang="ar-SA"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445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SA" sz="2800" b="1" i="0" u="none" strike="noStrike" cap="none" normalizeH="0" baseline="0" smtClean="0">
                          <a:ln>
                            <a:noFill/>
                          </a:ln>
                          <a:solidFill>
                            <a:schemeClr val="tx1"/>
                          </a:solidFill>
                          <a:effectLst/>
                          <a:latin typeface="Tahoma" pitchFamily="34" charset="0"/>
                          <a:cs typeface="Monotype Koufi" pitchFamily="2" charset="-78"/>
                        </a:rPr>
                        <a:t>أرضعنكم ، الرضاعة</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SA" sz="2800" b="0" i="0" u="none" strike="noStrike" cap="none" normalizeH="0" baseline="0" dirty="0" smtClean="0">
                          <a:ln>
                            <a:noFill/>
                          </a:ln>
                          <a:solidFill>
                            <a:schemeClr val="tx1"/>
                          </a:solidFill>
                          <a:effectLst/>
                          <a:latin typeface="Tahoma" pitchFamily="34" charset="0"/>
                          <a:cs typeface="Monotype Koufi" pitchFamily="2" charset="-78"/>
                        </a:rPr>
                        <a:t>23 </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SA" sz="2800" b="0" i="0" u="none" strike="noStrike" cap="none" normalizeH="0" baseline="0" dirty="0" smtClean="0">
                          <a:ln>
                            <a:noFill/>
                          </a:ln>
                          <a:solidFill>
                            <a:schemeClr val="tx1"/>
                          </a:solidFill>
                          <a:effectLst/>
                          <a:latin typeface="Tahoma" pitchFamily="34" charset="0"/>
                          <a:cs typeface="Monotype Koufi" pitchFamily="2" charset="-78"/>
                        </a:rPr>
                        <a:t>سورة النساء</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SA" sz="2800" b="1" i="0" u="none" strike="noStrike" cap="none" normalizeH="0" baseline="0" smtClean="0">
                          <a:ln>
                            <a:noFill/>
                          </a:ln>
                          <a:solidFill>
                            <a:schemeClr val="tx1"/>
                          </a:solidFill>
                          <a:effectLst/>
                          <a:latin typeface="Arial" charset="0"/>
                          <a:cs typeface="Times New Roman" pitchFamily="18" charset="0"/>
                        </a:rPr>
                        <a:t>2.</a:t>
                      </a:r>
                      <a:endParaRPr kumimoji="0" lang="ar-SA"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318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tx1"/>
                          </a:solidFill>
                          <a:effectLst/>
                          <a:latin typeface="Tahoma" pitchFamily="34" charset="0"/>
                          <a:cs typeface="Monotype Koufi" pitchFamily="2" charset="-78"/>
                        </a:rPr>
                        <a:t>مرضعة ، أرضعت</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SA" sz="2800" b="0" i="0" u="none" strike="noStrike" cap="none" normalizeH="0" baseline="0" smtClean="0">
                          <a:ln>
                            <a:noFill/>
                          </a:ln>
                          <a:solidFill>
                            <a:schemeClr val="tx1"/>
                          </a:solidFill>
                          <a:effectLst/>
                          <a:latin typeface="Tahoma" pitchFamily="34" charset="0"/>
                          <a:cs typeface="Monotype Koufi" pitchFamily="2" charset="-78"/>
                        </a:rPr>
                        <a:t>2</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SA" sz="2800" b="0" i="0" u="none" strike="noStrike" cap="none" normalizeH="0" baseline="0" dirty="0" smtClean="0">
                          <a:ln>
                            <a:noFill/>
                          </a:ln>
                          <a:solidFill>
                            <a:schemeClr val="tx1"/>
                          </a:solidFill>
                          <a:effectLst/>
                          <a:latin typeface="Tahoma" pitchFamily="34" charset="0"/>
                          <a:cs typeface="Monotype Koufi" pitchFamily="2" charset="-78"/>
                        </a:rPr>
                        <a:t>سورة الحج</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SA" sz="2800" b="1" i="0" u="none" strike="noStrike" cap="none" normalizeH="0" baseline="0" smtClean="0">
                          <a:ln>
                            <a:noFill/>
                          </a:ln>
                          <a:solidFill>
                            <a:schemeClr val="tx1"/>
                          </a:solidFill>
                          <a:effectLst/>
                          <a:latin typeface="Arial" charset="0"/>
                          <a:cs typeface="Times New Roman" pitchFamily="18" charset="0"/>
                        </a:rPr>
                        <a:t>3.</a:t>
                      </a:r>
                      <a:endParaRPr kumimoji="0" lang="ar-SA"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8143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tx1"/>
                          </a:solidFill>
                          <a:effectLst/>
                          <a:latin typeface="Tahoma" pitchFamily="34" charset="0"/>
                          <a:cs typeface="Monotype Koufi" pitchFamily="2" charset="-78"/>
                        </a:rPr>
                        <a:t>ارضعيه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tx1"/>
                          </a:solidFill>
                          <a:effectLst/>
                          <a:latin typeface="Tahoma" pitchFamily="34" charset="0"/>
                          <a:cs typeface="Monotype Koufi" pitchFamily="2" charset="-78"/>
                        </a:rPr>
                        <a:t> المراضع</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SA" sz="2800" b="0" i="0" u="none" strike="noStrike" cap="none" normalizeH="0" baseline="0" smtClean="0">
                          <a:ln>
                            <a:noFill/>
                          </a:ln>
                          <a:solidFill>
                            <a:schemeClr val="tx1"/>
                          </a:solidFill>
                          <a:effectLst/>
                          <a:latin typeface="Tahoma" pitchFamily="34" charset="0"/>
                          <a:cs typeface="Monotype Koufi" pitchFamily="2" charset="-78"/>
                        </a:rPr>
                        <a:t>7</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ar-SA" sz="2800" b="0" i="0" u="none" strike="noStrike" cap="none" normalizeH="0" baseline="0" smtClean="0">
                          <a:ln>
                            <a:noFill/>
                          </a:ln>
                          <a:solidFill>
                            <a:schemeClr val="tx1"/>
                          </a:solidFill>
                          <a:effectLst/>
                          <a:latin typeface="Tahoma" pitchFamily="34" charset="0"/>
                          <a:cs typeface="Monotype Koufi" pitchFamily="2" charset="-78"/>
                        </a:rPr>
                        <a:t>12</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SA" sz="2800" b="0" i="0" u="none" strike="noStrike" cap="none" normalizeH="0" baseline="0" dirty="0" smtClean="0">
                          <a:ln>
                            <a:noFill/>
                          </a:ln>
                          <a:solidFill>
                            <a:schemeClr val="tx1"/>
                          </a:solidFill>
                          <a:effectLst/>
                          <a:latin typeface="Tahoma" pitchFamily="34" charset="0"/>
                          <a:cs typeface="Monotype Koufi" pitchFamily="2" charset="-78"/>
                        </a:rPr>
                        <a:t>سورة القصص</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SA" sz="2800" b="1" i="0" u="none" strike="noStrike" cap="none" normalizeH="0" baseline="0" smtClean="0">
                          <a:ln>
                            <a:noFill/>
                          </a:ln>
                          <a:solidFill>
                            <a:schemeClr val="tx1"/>
                          </a:solidFill>
                          <a:effectLst/>
                          <a:latin typeface="Arial" charset="0"/>
                          <a:cs typeface="Times New Roman" pitchFamily="18" charset="0"/>
                        </a:rPr>
                        <a:t>4.</a:t>
                      </a:r>
                      <a:endParaRPr kumimoji="0" lang="ar-SA"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2485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SA" sz="2800" b="1" i="0" u="none" strike="noStrike" cap="none" normalizeH="0" baseline="0" smtClean="0">
                          <a:ln>
                            <a:noFill/>
                          </a:ln>
                          <a:solidFill>
                            <a:schemeClr val="tx1"/>
                          </a:solidFill>
                          <a:effectLst/>
                          <a:latin typeface="Tahoma" pitchFamily="34" charset="0"/>
                          <a:cs typeface="Monotype Koufi" pitchFamily="2" charset="-78"/>
                        </a:rPr>
                        <a:t>وفصاله</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SA" sz="2800" b="0" i="0" u="none" strike="noStrike" cap="none" normalizeH="0" baseline="0" smtClean="0">
                          <a:ln>
                            <a:noFill/>
                          </a:ln>
                          <a:solidFill>
                            <a:schemeClr val="tx1"/>
                          </a:solidFill>
                          <a:effectLst/>
                          <a:latin typeface="Tahoma" pitchFamily="34" charset="0"/>
                          <a:cs typeface="Monotype Koufi" pitchFamily="2" charset="-78"/>
                        </a:rPr>
                        <a:t>14</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SA" sz="2800" b="0" i="0" u="none" strike="noStrike" cap="none" normalizeH="0" baseline="0" dirty="0" smtClean="0">
                          <a:ln>
                            <a:noFill/>
                          </a:ln>
                          <a:solidFill>
                            <a:schemeClr val="tx1"/>
                          </a:solidFill>
                          <a:effectLst/>
                          <a:latin typeface="Tahoma" pitchFamily="34" charset="0"/>
                          <a:cs typeface="Monotype Koufi" pitchFamily="2" charset="-78"/>
                        </a:rPr>
                        <a:t>سورة لقمان</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SA" sz="2800" b="1" i="0" u="none" strike="noStrike" cap="none" normalizeH="0" baseline="0" smtClean="0">
                          <a:ln>
                            <a:noFill/>
                          </a:ln>
                          <a:solidFill>
                            <a:schemeClr val="tx1"/>
                          </a:solidFill>
                          <a:effectLst/>
                          <a:latin typeface="Arial" charset="0"/>
                          <a:cs typeface="Times New Roman" pitchFamily="18" charset="0"/>
                        </a:rPr>
                        <a:t>5.</a:t>
                      </a:r>
                      <a:endParaRPr kumimoji="0" lang="ar-SA"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302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tx1"/>
                          </a:solidFill>
                          <a:effectLst/>
                          <a:latin typeface="Tahoma" pitchFamily="34" charset="0"/>
                          <a:cs typeface="Monotype Koufi" pitchFamily="2" charset="-78"/>
                        </a:rPr>
                        <a:t>وفصاله</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SA" sz="2800" b="0" i="0" u="none" strike="noStrike" cap="none" normalizeH="0" baseline="0" smtClean="0">
                          <a:ln>
                            <a:noFill/>
                          </a:ln>
                          <a:solidFill>
                            <a:schemeClr val="tx1"/>
                          </a:solidFill>
                          <a:effectLst/>
                          <a:latin typeface="Tahoma" pitchFamily="34" charset="0"/>
                          <a:cs typeface="Monotype Koufi" pitchFamily="2" charset="-78"/>
                        </a:rPr>
                        <a:t>15</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SA" sz="2800" b="0" i="0" u="none" strike="noStrike" cap="none" normalizeH="0" baseline="0" dirty="0" smtClean="0">
                          <a:ln>
                            <a:noFill/>
                          </a:ln>
                          <a:solidFill>
                            <a:schemeClr val="tx1"/>
                          </a:solidFill>
                          <a:effectLst/>
                          <a:latin typeface="Tahoma" pitchFamily="34" charset="0"/>
                          <a:cs typeface="Monotype Koufi" pitchFamily="2" charset="-78"/>
                        </a:rPr>
                        <a:t>سورة الاحقاف</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tx1"/>
                          </a:solidFill>
                          <a:effectLst/>
                          <a:latin typeface="Arial" charset="0"/>
                          <a:cs typeface="Times New Roman" pitchFamily="18" charset="0"/>
                        </a:rPr>
                        <a:t>6.</a:t>
                      </a:r>
                      <a:endParaRPr kumimoji="0" lang="ar-SA" sz="28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318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tx1"/>
                          </a:solidFill>
                          <a:effectLst/>
                          <a:latin typeface="Tahoma" pitchFamily="34" charset="0"/>
                          <a:cs typeface="Monotype Koufi" pitchFamily="2" charset="-78"/>
                        </a:rPr>
                        <a:t>ارضعن ، فسترضع</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SA" sz="2800" b="0" i="0" u="none" strike="noStrike" cap="none" normalizeH="0" baseline="0" smtClean="0">
                          <a:ln>
                            <a:noFill/>
                          </a:ln>
                          <a:solidFill>
                            <a:schemeClr val="tx1"/>
                          </a:solidFill>
                          <a:effectLst/>
                          <a:latin typeface="Tahoma" pitchFamily="34" charset="0"/>
                          <a:cs typeface="Monotype Koufi" pitchFamily="2" charset="-78"/>
                        </a:rPr>
                        <a:t>6</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SA" sz="2800" b="0" i="0" u="none" strike="noStrike" cap="none" normalizeH="0" baseline="0" dirty="0" smtClean="0">
                          <a:ln>
                            <a:noFill/>
                          </a:ln>
                          <a:solidFill>
                            <a:schemeClr val="tx1"/>
                          </a:solidFill>
                          <a:effectLst/>
                          <a:latin typeface="Tahoma" pitchFamily="34" charset="0"/>
                          <a:cs typeface="Monotype Koufi" pitchFamily="2" charset="-78"/>
                        </a:rPr>
                        <a:t>سورة   الطلاق</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tx1"/>
                          </a:solidFill>
                          <a:effectLst/>
                          <a:latin typeface="Arial" charset="0"/>
                          <a:cs typeface="Times New Roman" pitchFamily="18" charset="0"/>
                        </a:rPr>
                        <a:t>7.</a:t>
                      </a:r>
                      <a:endParaRPr kumimoji="0" lang="ar-SA" sz="28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algn="just" fontAlgn="auto">
              <a:spcAft>
                <a:spcPts val="0"/>
              </a:spcAft>
              <a:defRPr/>
            </a:pPr>
            <a:r>
              <a:rPr lang="ar-SA" dirty="0" smtClean="0">
                <a:solidFill>
                  <a:srgbClr val="FF0000"/>
                </a:solidFill>
                <a:cs typeface="PT Bold Heading" pitchFamily="2" charset="-78"/>
              </a:rPr>
              <a:t>الاستنباطات</a:t>
            </a:r>
            <a:endParaRPr lang="en-US" dirty="0" smtClean="0">
              <a:solidFill>
                <a:srgbClr val="FF0000"/>
              </a:solidFill>
              <a:cs typeface="PT Bold Heading" pitchFamily="2" charset="-78"/>
            </a:endParaRPr>
          </a:p>
        </p:txBody>
      </p:sp>
      <p:sp>
        <p:nvSpPr>
          <p:cNvPr id="88067" name="Rectangle 3"/>
          <p:cNvSpPr>
            <a:spLocks noGrp="1" noChangeArrowheads="1"/>
          </p:cNvSpPr>
          <p:nvPr>
            <p:ph idx="1"/>
          </p:nvPr>
        </p:nvSpPr>
        <p:spPr>
          <a:xfrm>
            <a:off x="1000125" y="1600200"/>
            <a:ext cx="7686675" cy="4924425"/>
          </a:xfrm>
        </p:spPr>
        <p:txBody>
          <a:bodyPr>
            <a:normAutofit lnSpcReduction="10000"/>
          </a:bodyPr>
          <a:lstStyle/>
          <a:p>
            <a:pPr marL="365760" indent="-283464" algn="just" fontAlgn="auto">
              <a:spcAft>
                <a:spcPts val="0"/>
              </a:spcAft>
              <a:buFont typeface="Wingdings" pitchFamily="2" charset="2"/>
              <a:buNone/>
              <a:defRPr/>
            </a:pPr>
            <a:r>
              <a:rPr lang="ar-SA" sz="3600" b="1" dirty="0" smtClean="0">
                <a:solidFill>
                  <a:srgbClr val="FF0000"/>
                </a:solidFill>
                <a:cs typeface="PT Bold Heading" pitchFamily="2" charset="-78"/>
              </a:rPr>
              <a:t>أولاً</a:t>
            </a:r>
            <a:r>
              <a:rPr lang="ar-SA" sz="3600" b="1" dirty="0" smtClean="0">
                <a:cs typeface="PT Bold Heading" pitchFamily="2" charset="-78"/>
              </a:rPr>
              <a:t>:قوله تعالى: (</a:t>
            </a:r>
            <a:r>
              <a:rPr lang="ar-SA" sz="3600" b="1" dirty="0" smtClean="0">
                <a:solidFill>
                  <a:srgbClr val="FF0000"/>
                </a:solidFill>
                <a:cs typeface="PT Bold Heading" pitchFamily="2" charset="-78"/>
              </a:rPr>
              <a:t>وإن تعاسرتم</a:t>
            </a:r>
            <a:r>
              <a:rPr lang="ar-SA" sz="3600" b="1" dirty="0" smtClean="0">
                <a:cs typeface="PT Bold Heading" pitchFamily="2" charset="-78"/>
              </a:rPr>
              <a:t>)</a:t>
            </a:r>
          </a:p>
          <a:p>
            <a:pPr marL="365760" indent="-283464" algn="just" fontAlgn="auto">
              <a:spcAft>
                <a:spcPts val="0"/>
              </a:spcAft>
              <a:buFont typeface="Wingdings" pitchFamily="2" charset="2"/>
              <a:buNone/>
              <a:defRPr/>
            </a:pPr>
            <a:r>
              <a:rPr lang="ar-SA" dirty="0" smtClean="0">
                <a:cs typeface="Monotype Koufi" pitchFamily="2" charset="-78"/>
              </a:rPr>
              <a:t> (التعاسر من العسر وهو نقيض اليسر والعسر استعمله القرآن لضيق النفقة وفي كل أمر صعب كقولك يوم عسر أي يوم يتصعب فيه الأمر </a:t>
            </a:r>
            <a:r>
              <a:rPr lang="ar-SA" dirty="0" smtClean="0">
                <a:solidFill>
                  <a:srgbClr val="FF0000"/>
                </a:solidFill>
                <a:cs typeface="Monotype Koufi" pitchFamily="2" charset="-78"/>
              </a:rPr>
              <a:t>والعسر عام يشمل كل مايضيق على الإنسان</a:t>
            </a:r>
            <a:r>
              <a:rPr lang="ar-SA" dirty="0" smtClean="0">
                <a:cs typeface="Monotype Koufi" pitchFamily="2" charset="-78"/>
              </a:rPr>
              <a:t>) </a:t>
            </a:r>
            <a:r>
              <a:rPr lang="ar-SA" sz="2400" b="1" dirty="0" smtClean="0">
                <a:cs typeface="Arabic Transparent" pitchFamily="2" charset="-78"/>
              </a:rPr>
              <a:t>الراغب الأصفهاني / مفردات الفاظ القرآن الكريم</a:t>
            </a:r>
          </a:p>
          <a:p>
            <a:pPr marL="365760" indent="-283464" algn="just" fontAlgn="auto">
              <a:spcAft>
                <a:spcPts val="0"/>
              </a:spcAft>
              <a:buFont typeface="Wingdings 2"/>
              <a:buChar char=""/>
              <a:defRPr/>
            </a:pPr>
            <a:r>
              <a:rPr lang="ar-SA" dirty="0" smtClean="0">
                <a:cs typeface="Monotype Koufi" pitchFamily="2" charset="-78"/>
              </a:rPr>
              <a:t>  فإن وجود مرض وراثي في الوالدين أو احدهما ينتقل الى الذرية أو أن الأم حامل بجنين مصاب بمرض وراثي فان الأمرسيكون عسيرا ومشكل بين الزوجين . </a:t>
            </a:r>
          </a:p>
          <a:p>
            <a:pPr marL="365760" indent="-283464" algn="just" fontAlgn="auto">
              <a:spcAft>
                <a:spcPts val="0"/>
              </a:spcAft>
              <a:buFont typeface="Wingdings 2"/>
              <a:buChar char=""/>
              <a:defRPr/>
            </a:pPr>
            <a:r>
              <a:rPr lang="ar-SA" dirty="0" smtClean="0">
                <a:cs typeface="Monotype Koufi" pitchFamily="2" charset="-78"/>
              </a:rPr>
              <a:t>  والقاعدة الفقهية تنص أن </a:t>
            </a:r>
            <a:r>
              <a:rPr lang="ar-SA" dirty="0" smtClean="0">
                <a:solidFill>
                  <a:srgbClr val="FF9933"/>
                </a:solidFill>
                <a:cs typeface="Monotype Koufi" pitchFamily="2" charset="-78"/>
              </a:rPr>
              <a:t>(</a:t>
            </a:r>
            <a:r>
              <a:rPr lang="ar-SA" dirty="0" smtClean="0">
                <a:solidFill>
                  <a:srgbClr val="FF0000"/>
                </a:solidFill>
                <a:cs typeface="Monotype Koufi" pitchFamily="2" charset="-78"/>
              </a:rPr>
              <a:t>العبرة بعموم اللفظ  وليس بخصوص السبب</a:t>
            </a:r>
            <a:r>
              <a:rPr lang="ar-SA" dirty="0" smtClean="0">
                <a:solidFill>
                  <a:srgbClr val="FF9933"/>
                </a:solidFill>
                <a:cs typeface="Monotype Koufi" pitchFamily="2" charset="-78"/>
              </a:rPr>
              <a:t>)</a:t>
            </a:r>
            <a:r>
              <a:rPr lang="ar-SA" dirty="0" smtClean="0">
                <a:cs typeface="Monotype Koufi" pitchFamily="2" charset="-78"/>
              </a:rPr>
              <a:t> الذي من أجله نزل الحكم الشرعي .</a:t>
            </a:r>
            <a:endParaRPr lang="en-US" dirty="0" smtClean="0">
              <a:cs typeface="Monotype Koufi"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8066"/>
                                        </p:tgtEl>
                                        <p:attrNameLst>
                                          <p:attrName>style.visibility</p:attrName>
                                        </p:attrNameLst>
                                      </p:cBhvr>
                                      <p:to>
                                        <p:strVal val="visible"/>
                                      </p:to>
                                    </p:set>
                                    <p:anim calcmode="lin" valueType="num">
                                      <p:cBhvr additive="base">
                                        <p:cTn id="7" dur="500" fill="hold"/>
                                        <p:tgtEl>
                                          <p:spTgt spid="88066"/>
                                        </p:tgtEl>
                                        <p:attrNameLst>
                                          <p:attrName>ppt_x</p:attrName>
                                        </p:attrNameLst>
                                      </p:cBhvr>
                                      <p:tavLst>
                                        <p:tav tm="0">
                                          <p:val>
                                            <p:strVal val="#ppt_x"/>
                                          </p:val>
                                        </p:tav>
                                        <p:tav tm="100000">
                                          <p:val>
                                            <p:strVal val="#ppt_x"/>
                                          </p:val>
                                        </p:tav>
                                      </p:tavLst>
                                    </p:anim>
                                    <p:anim calcmode="lin" valueType="num">
                                      <p:cBhvr additive="base">
                                        <p:cTn id="8" dur="500" fill="hold"/>
                                        <p:tgtEl>
                                          <p:spTgt spid="880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8067">
                                            <p:txEl>
                                              <p:pRg st="0" end="0"/>
                                            </p:txEl>
                                          </p:spTgt>
                                        </p:tgtEl>
                                        <p:attrNameLst>
                                          <p:attrName>style.visibility</p:attrName>
                                        </p:attrNameLst>
                                      </p:cBhvr>
                                      <p:to>
                                        <p:strVal val="visible"/>
                                      </p:to>
                                    </p:set>
                                    <p:anim calcmode="lin" valueType="num">
                                      <p:cBhvr additive="base">
                                        <p:cTn id="13" dur="500" fill="hold"/>
                                        <p:tgtEl>
                                          <p:spTgt spid="8806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806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8067">
                                            <p:txEl>
                                              <p:pRg st="1" end="1"/>
                                            </p:txEl>
                                          </p:spTgt>
                                        </p:tgtEl>
                                        <p:attrNameLst>
                                          <p:attrName>style.visibility</p:attrName>
                                        </p:attrNameLst>
                                      </p:cBhvr>
                                      <p:to>
                                        <p:strVal val="visible"/>
                                      </p:to>
                                    </p:set>
                                    <p:anim calcmode="lin" valueType="num">
                                      <p:cBhvr additive="base">
                                        <p:cTn id="17" dur="500" fill="hold"/>
                                        <p:tgtEl>
                                          <p:spTgt spid="8806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80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8067">
                                            <p:txEl>
                                              <p:pRg st="2" end="2"/>
                                            </p:txEl>
                                          </p:spTgt>
                                        </p:tgtEl>
                                        <p:attrNameLst>
                                          <p:attrName>style.visibility</p:attrName>
                                        </p:attrNameLst>
                                      </p:cBhvr>
                                      <p:to>
                                        <p:strVal val="visible"/>
                                      </p:to>
                                    </p:set>
                                    <p:anim calcmode="lin" valueType="num">
                                      <p:cBhvr additive="base">
                                        <p:cTn id="23" dur="500" fill="hold"/>
                                        <p:tgtEl>
                                          <p:spTgt spid="88067">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80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88067">
                                            <p:txEl>
                                              <p:pRg st="3" end="3"/>
                                            </p:txEl>
                                          </p:spTgt>
                                        </p:tgtEl>
                                        <p:attrNameLst>
                                          <p:attrName>style.visibility</p:attrName>
                                        </p:attrNameLst>
                                      </p:cBhvr>
                                      <p:to>
                                        <p:strVal val="visible"/>
                                      </p:to>
                                    </p:set>
                                    <p:anim calcmode="lin" valueType="num">
                                      <p:cBhvr additive="base">
                                        <p:cTn id="29" dur="500" fill="hold"/>
                                        <p:tgtEl>
                                          <p:spTgt spid="88067">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8067">
                                            <p:txEl>
                                              <p:pRg st="3" end="3"/>
                                            </p:txEl>
                                          </p:spTgt>
                                        </p:tgtEl>
                                        <p:attrNameLst>
                                          <p:attrName>ppt_y</p:attrName>
                                        </p:attrNameLst>
                                      </p:cBhvr>
                                      <p:tavLst>
                                        <p:tav tm="0">
                                          <p:val>
                                            <p:strVal val="1+#ppt_h/2"/>
                                          </p:val>
                                        </p:tav>
                                        <p:tav tm="100000">
                                          <p:val>
                                            <p:strVal val="#ppt_y"/>
                                          </p:val>
                                        </p:tav>
                                      </p:tavLst>
                                    </p:anim>
                                  </p:childTnLst>
                                </p:cTn>
                              </p:par>
                              <p:par>
                                <p:cTn id="31" presetID="22" presetClass="exit" presetSubtype="4" fill="hold" nodeType="withEffect">
                                  <p:stCondLst>
                                    <p:cond delay="0"/>
                                  </p:stCondLst>
                                  <p:childTnLst>
                                    <p:animEffect transition="out" filter="wipe(down)">
                                      <p:cBhvr>
                                        <p:cTn id="32" dur="500"/>
                                        <p:tgtEl>
                                          <p:spTgt spid="88067">
                                            <p:txEl>
                                              <p:pRg st="0" end="0"/>
                                            </p:txEl>
                                          </p:spTgt>
                                        </p:tgtEl>
                                      </p:cBhvr>
                                    </p:animEffect>
                                    <p:set>
                                      <p:cBhvr>
                                        <p:cTn id="33" dur="1" fill="hold">
                                          <p:stCondLst>
                                            <p:cond delay="499"/>
                                          </p:stCondLst>
                                        </p:cTn>
                                        <p:tgtEl>
                                          <p:spTgt spid="88067">
                                            <p:txEl>
                                              <p:pRg st="0" end="0"/>
                                            </p:txEl>
                                          </p:spTgt>
                                        </p:tgtEl>
                                        <p:attrNameLst>
                                          <p:attrName>style.visibility</p:attrName>
                                        </p:attrNameLst>
                                      </p:cBhvr>
                                      <p:to>
                                        <p:strVal val="hidden"/>
                                      </p:to>
                                    </p:set>
                                  </p:childTnLst>
                                </p:cTn>
                              </p:par>
                              <p:par>
                                <p:cTn id="34" presetID="22" presetClass="exit" presetSubtype="4" fill="hold" nodeType="withEffect">
                                  <p:stCondLst>
                                    <p:cond delay="0"/>
                                  </p:stCondLst>
                                  <p:childTnLst>
                                    <p:animEffect transition="out" filter="wipe(down)">
                                      <p:cBhvr>
                                        <p:cTn id="35" dur="500"/>
                                        <p:tgtEl>
                                          <p:spTgt spid="88067">
                                            <p:txEl>
                                              <p:pRg st="1" end="1"/>
                                            </p:txEl>
                                          </p:spTgt>
                                        </p:tgtEl>
                                      </p:cBhvr>
                                    </p:animEffect>
                                    <p:set>
                                      <p:cBhvr>
                                        <p:cTn id="36" dur="1" fill="hold">
                                          <p:stCondLst>
                                            <p:cond delay="499"/>
                                          </p:stCondLst>
                                        </p:cTn>
                                        <p:tgtEl>
                                          <p:spTgt spid="88067">
                                            <p:txEl>
                                              <p:pRg st="1" end="1"/>
                                            </p:txEl>
                                          </p:spTgt>
                                        </p:tgtEl>
                                        <p:attrNameLst>
                                          <p:attrName>style.visibility</p:attrName>
                                        </p:attrNameLst>
                                      </p:cBhvr>
                                      <p:to>
                                        <p:strVal val="hidden"/>
                                      </p:to>
                                    </p:set>
                                  </p:childTnLst>
                                </p:cTn>
                              </p:par>
                              <p:par>
                                <p:cTn id="37" presetID="22" presetClass="exit" presetSubtype="4" fill="hold" nodeType="withEffect">
                                  <p:stCondLst>
                                    <p:cond delay="0"/>
                                  </p:stCondLst>
                                  <p:childTnLst>
                                    <p:animEffect transition="out" filter="wipe(down)">
                                      <p:cBhvr>
                                        <p:cTn id="38" dur="500"/>
                                        <p:tgtEl>
                                          <p:spTgt spid="88067">
                                            <p:txEl>
                                              <p:pRg st="2" end="2"/>
                                            </p:txEl>
                                          </p:spTgt>
                                        </p:tgtEl>
                                      </p:cBhvr>
                                    </p:animEffect>
                                    <p:set>
                                      <p:cBhvr>
                                        <p:cTn id="39" dur="1" fill="hold">
                                          <p:stCondLst>
                                            <p:cond delay="499"/>
                                          </p:stCondLst>
                                        </p:cTn>
                                        <p:tgtEl>
                                          <p:spTgt spid="88067">
                                            <p:txEl>
                                              <p:pRg st="2" end="2"/>
                                            </p:txEl>
                                          </p:spTgt>
                                        </p:tgtEl>
                                        <p:attrNameLst>
                                          <p:attrName>style.visibility</p:attrName>
                                        </p:attrNameLst>
                                      </p:cBhvr>
                                      <p:to>
                                        <p:strVal val="hidden"/>
                                      </p:to>
                                    </p:set>
                                  </p:childTnLst>
                                </p:cTn>
                              </p:par>
                              <p:par>
                                <p:cTn id="40" presetID="22" presetClass="exit" presetSubtype="4" fill="hold" nodeType="withEffect">
                                  <p:stCondLst>
                                    <p:cond delay="0"/>
                                  </p:stCondLst>
                                  <p:childTnLst>
                                    <p:animEffect transition="out" filter="wipe(down)">
                                      <p:cBhvr>
                                        <p:cTn id="41" dur="500"/>
                                        <p:tgtEl>
                                          <p:spTgt spid="88067">
                                            <p:txEl>
                                              <p:pRg st="3" end="3"/>
                                            </p:txEl>
                                          </p:spTgt>
                                        </p:tgtEl>
                                      </p:cBhvr>
                                    </p:animEffect>
                                    <p:set>
                                      <p:cBhvr>
                                        <p:cTn id="42" dur="1" fill="hold">
                                          <p:stCondLst>
                                            <p:cond delay="499"/>
                                          </p:stCondLst>
                                        </p:cTn>
                                        <p:tgtEl>
                                          <p:spTgt spid="88067">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noRot="1" noChangeArrowheads="1"/>
          </p:cNvSpPr>
          <p:nvPr>
            <p:ph type="title"/>
          </p:nvPr>
        </p:nvSpPr>
        <p:spPr/>
        <p:txBody>
          <a:bodyPr/>
          <a:lstStyle/>
          <a:p>
            <a:pPr algn="just" fontAlgn="auto">
              <a:spcAft>
                <a:spcPts val="0"/>
              </a:spcAft>
              <a:defRPr/>
            </a:pPr>
            <a:r>
              <a:rPr lang="ar-SA" dirty="0" smtClean="0">
                <a:solidFill>
                  <a:srgbClr val="FF0000"/>
                </a:solidFill>
                <a:cs typeface="PT Bold Heading" pitchFamily="2" charset="-78"/>
              </a:rPr>
              <a:t>الاستنباطات</a:t>
            </a:r>
            <a:endParaRPr lang="en-US" dirty="0" smtClean="0">
              <a:solidFill>
                <a:srgbClr val="FF0000"/>
              </a:solidFill>
              <a:cs typeface="PT Bold Heading" pitchFamily="2" charset="-78"/>
            </a:endParaRPr>
          </a:p>
        </p:txBody>
      </p:sp>
      <p:sp>
        <p:nvSpPr>
          <p:cNvPr id="89090" name="Rectangle 2"/>
          <p:cNvSpPr>
            <a:spLocks noGrp="1" noChangeArrowheads="1"/>
          </p:cNvSpPr>
          <p:nvPr>
            <p:ph idx="1"/>
          </p:nvPr>
        </p:nvSpPr>
        <p:spPr/>
        <p:txBody>
          <a:bodyPr/>
          <a:lstStyle/>
          <a:p>
            <a:pPr>
              <a:buFont typeface="Wingdings" pitchFamily="2" charset="2"/>
              <a:buNone/>
            </a:pPr>
            <a:r>
              <a:rPr lang="ar-SA" sz="3600" b="1" dirty="0" smtClean="0">
                <a:solidFill>
                  <a:srgbClr val="FF0000"/>
                </a:solidFill>
                <a:cs typeface="PT Bold Heading" pitchFamily="2" charset="-78"/>
              </a:rPr>
              <a:t>ثانياً</a:t>
            </a:r>
            <a:r>
              <a:rPr lang="ar-SA" sz="3600" b="1" dirty="0" smtClean="0">
                <a:cs typeface="PT Bold Heading" pitchFamily="2" charset="-78"/>
              </a:rPr>
              <a:t>:قوله</a:t>
            </a:r>
            <a:r>
              <a:rPr lang="ar-SA" sz="4000" dirty="0" smtClean="0">
                <a:cs typeface="PT Bold Heading" pitchFamily="2" charset="-78"/>
              </a:rPr>
              <a:t> تعالى:</a:t>
            </a:r>
            <a:r>
              <a:rPr lang="ar-SA" sz="4000" dirty="0" smtClean="0">
                <a:ea typeface="Majalla UI"/>
              </a:rPr>
              <a:t> </a:t>
            </a:r>
            <a:r>
              <a:rPr lang="ar-SA" sz="4000" dirty="0" smtClean="0">
                <a:cs typeface="PT Bold Heading" pitchFamily="2" charset="-78"/>
              </a:rPr>
              <a:t>(</a:t>
            </a:r>
            <a:r>
              <a:rPr lang="ar-SA" sz="4000" dirty="0" smtClean="0">
                <a:solidFill>
                  <a:srgbClr val="FF0000"/>
                </a:solidFill>
                <a:cs typeface="PT Bold Heading" pitchFamily="2" charset="-78"/>
              </a:rPr>
              <a:t>فسترضع له</a:t>
            </a:r>
            <a:r>
              <a:rPr lang="ar-SA" sz="4000" dirty="0" smtClean="0">
                <a:cs typeface="PT Bold Heading" pitchFamily="2" charset="-78"/>
              </a:rPr>
              <a:t>)</a:t>
            </a:r>
            <a:r>
              <a:rPr lang="ar-SA" sz="4000" dirty="0" smtClean="0">
                <a:ea typeface="Majalla UI"/>
              </a:rPr>
              <a:t> </a:t>
            </a:r>
          </a:p>
          <a:p>
            <a:r>
              <a:rPr lang="ar-SA" sz="3600" dirty="0" smtClean="0">
                <a:cs typeface="Monotype Koufi" pitchFamily="2" charset="-78"/>
              </a:rPr>
              <a:t>(وان تضايقتم وتشاكستم فليسترضع لولده غيرها </a:t>
            </a:r>
            <a:r>
              <a:rPr lang="ar-SA" sz="3600" dirty="0" smtClean="0">
                <a:solidFill>
                  <a:srgbClr val="FF0000"/>
                </a:solidFill>
                <a:cs typeface="Monotype Koufi" pitchFamily="2" charset="-78"/>
              </a:rPr>
              <a:t>، وهو بمعنى الأمر </a:t>
            </a:r>
            <a:r>
              <a:rPr lang="ar-SA" sz="3600" dirty="0" smtClean="0">
                <a:cs typeface="Monotype Koufi" pitchFamily="2" charset="-78"/>
              </a:rPr>
              <a:t>) أي لترضع</a:t>
            </a:r>
            <a:r>
              <a:rPr lang="ar-SA" sz="3600" dirty="0" smtClean="0">
                <a:ea typeface="Majalla UI"/>
              </a:rPr>
              <a:t>   </a:t>
            </a:r>
            <a:r>
              <a:rPr lang="ar-SA" sz="2800" b="1" dirty="0" smtClean="0">
                <a:cs typeface="Arabic Transparent" pitchFamily="2" charset="-78"/>
              </a:rPr>
              <a:t>تفسير القرطبي / الجامع لأحكام القرآن</a:t>
            </a:r>
            <a:r>
              <a:rPr lang="ar-SA" sz="4000" dirty="0" smtClean="0">
                <a:ea typeface="Majalla UI"/>
              </a:rPr>
              <a:t> .</a:t>
            </a:r>
          </a:p>
          <a:p>
            <a:pPr>
              <a:buFont typeface="Wingdings" pitchFamily="2" charset="2"/>
              <a:buNone/>
            </a:pPr>
            <a:endParaRPr lang="ar-SA" sz="3600" dirty="0" smtClean="0">
              <a:cs typeface="Monotype Koufi" pitchFamily="2" charset="-78"/>
            </a:endParaRPr>
          </a:p>
          <a:p>
            <a:r>
              <a:rPr lang="ar-SA" sz="3600" dirty="0" smtClean="0">
                <a:cs typeface="Monotype Koufi" pitchFamily="2" charset="-78"/>
              </a:rPr>
              <a:t>(</a:t>
            </a:r>
            <a:r>
              <a:rPr lang="ar-SA" sz="3600" dirty="0" smtClean="0">
                <a:solidFill>
                  <a:srgbClr val="FF0000"/>
                </a:solidFill>
                <a:cs typeface="Monotype Koufi" pitchFamily="2" charset="-78"/>
              </a:rPr>
              <a:t>ليستأجر</a:t>
            </a:r>
            <a:r>
              <a:rPr lang="ar-SA" sz="3600" dirty="0" smtClean="0">
                <a:cs typeface="Monotype Koufi" pitchFamily="2" charset="-78"/>
              </a:rPr>
              <a:t> للصبي مرضعة </a:t>
            </a:r>
            <a:r>
              <a:rPr lang="ar-SA" sz="3600" dirty="0" smtClean="0">
                <a:solidFill>
                  <a:srgbClr val="FF0000"/>
                </a:solidFill>
                <a:cs typeface="Monotype Koufi" pitchFamily="2" charset="-78"/>
              </a:rPr>
              <a:t>غير أمه </a:t>
            </a:r>
            <a:r>
              <a:rPr lang="ar-SA" sz="3600" dirty="0" smtClean="0">
                <a:cs typeface="Monotype Koufi" pitchFamily="2" charset="-78"/>
              </a:rPr>
              <a:t>البائنة منه) </a:t>
            </a:r>
            <a:r>
              <a:rPr lang="ar-SA" sz="2800" b="1" dirty="0" smtClean="0">
                <a:cs typeface="Arabic Transparent" pitchFamily="2" charset="-78"/>
              </a:rPr>
              <a:t>تفسير الطبري</a:t>
            </a:r>
          </a:p>
          <a:p>
            <a:pPr>
              <a:buFont typeface="Wingdings" pitchFamily="2" charset="2"/>
              <a:buNone/>
            </a:pPr>
            <a:endParaRPr lang="en-US" sz="40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9090">
                                            <p:txEl>
                                              <p:pRg st="0" end="0"/>
                                            </p:txEl>
                                          </p:spTgt>
                                        </p:tgtEl>
                                        <p:attrNameLst>
                                          <p:attrName>style.visibility</p:attrName>
                                        </p:attrNameLst>
                                      </p:cBhvr>
                                      <p:to>
                                        <p:strVal val="visible"/>
                                      </p:to>
                                    </p:set>
                                    <p:anim calcmode="lin" valueType="num">
                                      <p:cBhvr additive="base">
                                        <p:cTn id="7" dur="500" fill="hold"/>
                                        <p:tgtEl>
                                          <p:spTgt spid="8909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909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9090">
                                            <p:txEl>
                                              <p:pRg st="1" end="1"/>
                                            </p:txEl>
                                          </p:spTgt>
                                        </p:tgtEl>
                                        <p:attrNameLst>
                                          <p:attrName>style.visibility</p:attrName>
                                        </p:attrNameLst>
                                      </p:cBhvr>
                                      <p:to>
                                        <p:strVal val="visible"/>
                                      </p:to>
                                    </p:set>
                                    <p:anim calcmode="lin" valueType="num">
                                      <p:cBhvr additive="base">
                                        <p:cTn id="11" dur="500" fill="hold"/>
                                        <p:tgtEl>
                                          <p:spTgt spid="8909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909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9090">
                                            <p:txEl>
                                              <p:pRg st="3" end="3"/>
                                            </p:txEl>
                                          </p:spTgt>
                                        </p:tgtEl>
                                        <p:attrNameLst>
                                          <p:attrName>style.visibility</p:attrName>
                                        </p:attrNameLst>
                                      </p:cBhvr>
                                      <p:to>
                                        <p:strVal val="visible"/>
                                      </p:to>
                                    </p:set>
                                    <p:anim calcmode="lin" valueType="num">
                                      <p:cBhvr additive="base">
                                        <p:cTn id="17" dur="500" fill="hold"/>
                                        <p:tgtEl>
                                          <p:spTgt spid="89090">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909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xit" presetSubtype="4" fill="hold" nodeType="clickEffect">
                                  <p:stCondLst>
                                    <p:cond delay="0"/>
                                  </p:stCondLst>
                                  <p:childTnLst>
                                    <p:animEffect transition="out" filter="wipe(down)">
                                      <p:cBhvr>
                                        <p:cTn id="22" dur="500"/>
                                        <p:tgtEl>
                                          <p:spTgt spid="89090">
                                            <p:txEl>
                                              <p:pRg st="0" end="0"/>
                                            </p:txEl>
                                          </p:spTgt>
                                        </p:tgtEl>
                                      </p:cBhvr>
                                    </p:animEffect>
                                    <p:set>
                                      <p:cBhvr>
                                        <p:cTn id="23" dur="1" fill="hold">
                                          <p:stCondLst>
                                            <p:cond delay="499"/>
                                          </p:stCondLst>
                                        </p:cTn>
                                        <p:tgtEl>
                                          <p:spTgt spid="89090">
                                            <p:txEl>
                                              <p:pRg st="0" end="0"/>
                                            </p:txEl>
                                          </p:spTgt>
                                        </p:tgtEl>
                                        <p:attrNameLst>
                                          <p:attrName>style.visibility</p:attrName>
                                        </p:attrNameLst>
                                      </p:cBhvr>
                                      <p:to>
                                        <p:strVal val="hidden"/>
                                      </p:to>
                                    </p:set>
                                  </p:childTnLst>
                                </p:cTn>
                              </p:par>
                              <p:par>
                                <p:cTn id="24" presetID="22" presetClass="exit" presetSubtype="4" fill="hold" nodeType="withEffect">
                                  <p:stCondLst>
                                    <p:cond delay="0"/>
                                  </p:stCondLst>
                                  <p:childTnLst>
                                    <p:animEffect transition="out" filter="wipe(down)">
                                      <p:cBhvr>
                                        <p:cTn id="25" dur="500"/>
                                        <p:tgtEl>
                                          <p:spTgt spid="89090">
                                            <p:txEl>
                                              <p:pRg st="1" end="1"/>
                                            </p:txEl>
                                          </p:spTgt>
                                        </p:tgtEl>
                                      </p:cBhvr>
                                    </p:animEffect>
                                    <p:set>
                                      <p:cBhvr>
                                        <p:cTn id="26" dur="1" fill="hold">
                                          <p:stCondLst>
                                            <p:cond delay="499"/>
                                          </p:stCondLst>
                                        </p:cTn>
                                        <p:tgtEl>
                                          <p:spTgt spid="89090">
                                            <p:txEl>
                                              <p:pRg st="1" end="1"/>
                                            </p:txEl>
                                          </p:spTgt>
                                        </p:tgtEl>
                                        <p:attrNameLst>
                                          <p:attrName>style.visibility</p:attrName>
                                        </p:attrNameLst>
                                      </p:cBhvr>
                                      <p:to>
                                        <p:strVal val="hidden"/>
                                      </p:to>
                                    </p:set>
                                  </p:childTnLst>
                                </p:cTn>
                              </p:par>
                              <p:par>
                                <p:cTn id="27" presetID="22" presetClass="exit" presetSubtype="4" fill="hold" nodeType="withEffect">
                                  <p:stCondLst>
                                    <p:cond delay="0"/>
                                  </p:stCondLst>
                                  <p:childTnLst>
                                    <p:animEffect transition="out" filter="wipe(down)">
                                      <p:cBhvr>
                                        <p:cTn id="28" dur="500"/>
                                        <p:tgtEl>
                                          <p:spTgt spid="89090">
                                            <p:txEl>
                                              <p:pRg st="3" end="3"/>
                                            </p:txEl>
                                          </p:spTgt>
                                        </p:tgtEl>
                                      </p:cBhvr>
                                    </p:animEffect>
                                    <p:set>
                                      <p:cBhvr>
                                        <p:cTn id="29" dur="1" fill="hold">
                                          <p:stCondLst>
                                            <p:cond delay="499"/>
                                          </p:stCondLst>
                                        </p:cTn>
                                        <p:tgtEl>
                                          <p:spTgt spid="89090">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Rot="1" noChangeArrowheads="1"/>
          </p:cNvSpPr>
          <p:nvPr>
            <p:ph type="title"/>
          </p:nvPr>
        </p:nvSpPr>
        <p:spPr/>
        <p:txBody>
          <a:bodyPr/>
          <a:lstStyle/>
          <a:p>
            <a:pPr algn="just" fontAlgn="auto">
              <a:spcAft>
                <a:spcPts val="0"/>
              </a:spcAft>
              <a:defRPr/>
            </a:pPr>
            <a:r>
              <a:rPr lang="ar-SA" dirty="0" smtClean="0">
                <a:solidFill>
                  <a:srgbClr val="FF0000"/>
                </a:solidFill>
                <a:cs typeface="PT Bold Heading" pitchFamily="2" charset="-78"/>
              </a:rPr>
              <a:t>الاستنباطات</a:t>
            </a:r>
            <a:endParaRPr lang="en-US" dirty="0" smtClean="0">
              <a:solidFill>
                <a:srgbClr val="FF0000"/>
              </a:solidFill>
              <a:cs typeface="PT Bold Heading" pitchFamily="2" charset="-78"/>
            </a:endParaRPr>
          </a:p>
        </p:txBody>
      </p:sp>
      <p:sp>
        <p:nvSpPr>
          <p:cNvPr id="90114" name="Rectangle 2"/>
          <p:cNvSpPr>
            <a:spLocks noGrp="1" noChangeArrowheads="1"/>
          </p:cNvSpPr>
          <p:nvPr>
            <p:ph idx="1"/>
          </p:nvPr>
        </p:nvSpPr>
        <p:spPr>
          <a:xfrm>
            <a:off x="428625" y="1981200"/>
            <a:ext cx="8229600" cy="4114800"/>
          </a:xfrm>
        </p:spPr>
        <p:txBody>
          <a:bodyPr>
            <a:normAutofit/>
          </a:bodyPr>
          <a:lstStyle/>
          <a:p>
            <a:pPr marL="365760" indent="-283464" fontAlgn="auto">
              <a:spcAft>
                <a:spcPts val="0"/>
              </a:spcAft>
              <a:buFont typeface="Wingdings" pitchFamily="2" charset="2"/>
              <a:buNone/>
              <a:defRPr/>
            </a:pPr>
            <a:r>
              <a:rPr lang="ar-SA" sz="3600" dirty="0" smtClean="0">
                <a:solidFill>
                  <a:srgbClr val="FF0000"/>
                </a:solidFill>
                <a:cs typeface="PT Bold Heading" pitchFamily="2" charset="-78"/>
              </a:rPr>
              <a:t>ثالثاً</a:t>
            </a:r>
            <a:r>
              <a:rPr lang="ar-SA" sz="3600" dirty="0" smtClean="0">
                <a:cs typeface="PT Bold Heading" pitchFamily="2" charset="-78"/>
              </a:rPr>
              <a:t>: قوله تعالى:(</a:t>
            </a:r>
            <a:r>
              <a:rPr lang="ar-SA" sz="3600" dirty="0" smtClean="0">
                <a:solidFill>
                  <a:srgbClr val="FF0000"/>
                </a:solidFill>
                <a:cs typeface="PT Bold Heading" pitchFamily="2" charset="-78"/>
              </a:rPr>
              <a:t>أخرى</a:t>
            </a:r>
            <a:r>
              <a:rPr lang="ar-SA" sz="3600" dirty="0" smtClean="0">
                <a:cs typeface="PT Bold Heading" pitchFamily="2" charset="-78"/>
              </a:rPr>
              <a:t>)</a:t>
            </a:r>
            <a:endParaRPr lang="ar-SA" sz="4400" dirty="0" smtClean="0">
              <a:cs typeface="Monotype Koufi" pitchFamily="2" charset="-78"/>
            </a:endParaRPr>
          </a:p>
          <a:p>
            <a:pPr marL="365760" indent="-283464" fontAlgn="auto">
              <a:spcAft>
                <a:spcPts val="0"/>
              </a:spcAft>
              <a:buFont typeface="Wingdings 2"/>
              <a:buChar char=""/>
              <a:defRPr/>
            </a:pPr>
            <a:r>
              <a:rPr lang="ar-SA" dirty="0" smtClean="0">
                <a:cs typeface="Monotype Koufi" pitchFamily="2" charset="-78"/>
              </a:rPr>
              <a:t>    (لابد من مرضعة أخرى بأجرة وهي أشفق من الأم </a:t>
            </a:r>
            <a:r>
              <a:rPr lang="ar-SA" dirty="0" smtClean="0">
                <a:solidFill>
                  <a:srgbClr val="FF0000"/>
                </a:solidFill>
                <a:cs typeface="Monotype Koufi" pitchFamily="2" charset="-78"/>
              </a:rPr>
              <a:t>وكلمة أخرى اشارة الى إمرأة ثانية تدل على المغايرة مع وجود المماثلة </a:t>
            </a:r>
            <a:r>
              <a:rPr lang="ar-SA" dirty="0" smtClean="0">
                <a:cs typeface="Monotype Koufi" pitchFamily="2" charset="-78"/>
              </a:rPr>
              <a:t>أي أخرى من صنفها كما قال تعالى :( خلطوا عملا صالحا واخر سيئاً) وقوله تعالى: (وآخر من شكله أزواج )  </a:t>
            </a:r>
          </a:p>
          <a:p>
            <a:pPr marL="365760" indent="-283464" fontAlgn="auto">
              <a:spcAft>
                <a:spcPts val="0"/>
              </a:spcAft>
              <a:buFont typeface="Wingdings" pitchFamily="2" charset="2"/>
              <a:buNone/>
              <a:defRPr/>
            </a:pPr>
            <a:r>
              <a:rPr lang="ar-SA" sz="2400" b="1" dirty="0" smtClean="0">
                <a:cs typeface="Monotype Koufi" pitchFamily="2" charset="-78"/>
              </a:rPr>
              <a:t>           </a:t>
            </a:r>
            <a:r>
              <a:rPr lang="ar-SA" sz="2400" b="1" dirty="0" smtClean="0">
                <a:cs typeface="Arabic Transparent" pitchFamily="2" charset="-78"/>
              </a:rPr>
              <a:t>محمد جمال الدين القاسمي / محاسن التأويل</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0114">
                                            <p:txEl>
                                              <p:pRg st="0" end="0"/>
                                            </p:txEl>
                                          </p:spTgt>
                                        </p:tgtEl>
                                        <p:attrNameLst>
                                          <p:attrName>style.visibility</p:attrName>
                                        </p:attrNameLst>
                                      </p:cBhvr>
                                      <p:to>
                                        <p:strVal val="visible"/>
                                      </p:to>
                                    </p:set>
                                    <p:anim calcmode="lin" valueType="num">
                                      <p:cBhvr additive="base">
                                        <p:cTn id="7" dur="500" fill="hold"/>
                                        <p:tgtEl>
                                          <p:spTgt spid="901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011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0114">
                                            <p:txEl>
                                              <p:pRg st="1" end="1"/>
                                            </p:txEl>
                                          </p:spTgt>
                                        </p:tgtEl>
                                        <p:attrNameLst>
                                          <p:attrName>style.visibility</p:attrName>
                                        </p:attrNameLst>
                                      </p:cBhvr>
                                      <p:to>
                                        <p:strVal val="visible"/>
                                      </p:to>
                                    </p:set>
                                    <p:anim calcmode="lin" valueType="num">
                                      <p:cBhvr additive="base">
                                        <p:cTn id="11" dur="500" fill="hold"/>
                                        <p:tgtEl>
                                          <p:spTgt spid="9011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011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0114">
                                            <p:txEl>
                                              <p:pRg st="2" end="2"/>
                                            </p:txEl>
                                          </p:spTgt>
                                        </p:tgtEl>
                                        <p:attrNameLst>
                                          <p:attrName>style.visibility</p:attrName>
                                        </p:attrNameLst>
                                      </p:cBhvr>
                                      <p:to>
                                        <p:strVal val="visible"/>
                                      </p:to>
                                    </p:set>
                                    <p:anim calcmode="lin" valueType="num">
                                      <p:cBhvr additive="base">
                                        <p:cTn id="15" dur="500" fill="hold"/>
                                        <p:tgtEl>
                                          <p:spTgt spid="9011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01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xit" presetSubtype="4" fill="hold" grpId="0" nodeType="clickEffect">
                                  <p:stCondLst>
                                    <p:cond delay="0"/>
                                  </p:stCondLst>
                                  <p:childTnLst>
                                    <p:animEffect transition="out" filter="wipe(down)">
                                      <p:cBhvr>
                                        <p:cTn id="20" dur="500"/>
                                        <p:tgtEl>
                                          <p:spTgt spid="90115"/>
                                        </p:tgtEl>
                                      </p:cBhvr>
                                    </p:animEffect>
                                    <p:set>
                                      <p:cBhvr>
                                        <p:cTn id="21" dur="1" fill="hold">
                                          <p:stCondLst>
                                            <p:cond delay="499"/>
                                          </p:stCondLst>
                                        </p:cTn>
                                        <p:tgtEl>
                                          <p:spTgt spid="90115"/>
                                        </p:tgtEl>
                                        <p:attrNameLst>
                                          <p:attrName>style.visibility</p:attrName>
                                        </p:attrNameLst>
                                      </p:cBhvr>
                                      <p:to>
                                        <p:strVal val="hidden"/>
                                      </p:to>
                                    </p:set>
                                  </p:childTnLst>
                                </p:cTn>
                              </p:par>
                              <p:par>
                                <p:cTn id="22" presetID="22" presetClass="exit" presetSubtype="4" fill="hold" nodeType="withEffect">
                                  <p:stCondLst>
                                    <p:cond delay="0"/>
                                  </p:stCondLst>
                                  <p:childTnLst>
                                    <p:animEffect transition="out" filter="wipe(down)">
                                      <p:cBhvr>
                                        <p:cTn id="23" dur="500"/>
                                        <p:tgtEl>
                                          <p:spTgt spid="90114">
                                            <p:txEl>
                                              <p:pRg st="0" end="0"/>
                                            </p:txEl>
                                          </p:spTgt>
                                        </p:tgtEl>
                                      </p:cBhvr>
                                    </p:animEffect>
                                    <p:set>
                                      <p:cBhvr>
                                        <p:cTn id="24" dur="1" fill="hold">
                                          <p:stCondLst>
                                            <p:cond delay="499"/>
                                          </p:stCondLst>
                                        </p:cTn>
                                        <p:tgtEl>
                                          <p:spTgt spid="90114">
                                            <p:txEl>
                                              <p:pRg st="0" end="0"/>
                                            </p:txEl>
                                          </p:spTgt>
                                        </p:tgtEl>
                                        <p:attrNameLst>
                                          <p:attrName>style.visibility</p:attrName>
                                        </p:attrNameLst>
                                      </p:cBhvr>
                                      <p:to>
                                        <p:strVal val="hidden"/>
                                      </p:to>
                                    </p:set>
                                  </p:childTnLst>
                                </p:cTn>
                              </p:par>
                              <p:par>
                                <p:cTn id="25" presetID="22" presetClass="exit" presetSubtype="4" fill="hold" nodeType="withEffect">
                                  <p:stCondLst>
                                    <p:cond delay="0"/>
                                  </p:stCondLst>
                                  <p:childTnLst>
                                    <p:animEffect transition="out" filter="wipe(down)">
                                      <p:cBhvr>
                                        <p:cTn id="26" dur="500"/>
                                        <p:tgtEl>
                                          <p:spTgt spid="90114">
                                            <p:txEl>
                                              <p:pRg st="1" end="1"/>
                                            </p:txEl>
                                          </p:spTgt>
                                        </p:tgtEl>
                                      </p:cBhvr>
                                    </p:animEffect>
                                    <p:set>
                                      <p:cBhvr>
                                        <p:cTn id="27" dur="1" fill="hold">
                                          <p:stCondLst>
                                            <p:cond delay="499"/>
                                          </p:stCondLst>
                                        </p:cTn>
                                        <p:tgtEl>
                                          <p:spTgt spid="90114">
                                            <p:txEl>
                                              <p:pRg st="1" end="1"/>
                                            </p:txEl>
                                          </p:spTgt>
                                        </p:tgtEl>
                                        <p:attrNameLst>
                                          <p:attrName>style.visibility</p:attrName>
                                        </p:attrNameLst>
                                      </p:cBhvr>
                                      <p:to>
                                        <p:strVal val="hidden"/>
                                      </p:to>
                                    </p:set>
                                  </p:childTnLst>
                                </p:cTn>
                              </p:par>
                              <p:par>
                                <p:cTn id="28" presetID="22" presetClass="exit" presetSubtype="4" fill="hold" nodeType="withEffect">
                                  <p:stCondLst>
                                    <p:cond delay="0"/>
                                  </p:stCondLst>
                                  <p:childTnLst>
                                    <p:animEffect transition="out" filter="wipe(down)">
                                      <p:cBhvr>
                                        <p:cTn id="29" dur="500"/>
                                        <p:tgtEl>
                                          <p:spTgt spid="90114">
                                            <p:txEl>
                                              <p:pRg st="2" end="2"/>
                                            </p:txEl>
                                          </p:spTgt>
                                        </p:tgtEl>
                                      </p:cBhvr>
                                    </p:animEffect>
                                    <p:set>
                                      <p:cBhvr>
                                        <p:cTn id="30" dur="1" fill="hold">
                                          <p:stCondLst>
                                            <p:cond delay="499"/>
                                          </p:stCondLst>
                                        </p:cTn>
                                        <p:tgtEl>
                                          <p:spTgt spid="90114">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fontAlgn="auto">
              <a:spcAft>
                <a:spcPts val="0"/>
              </a:spcAft>
              <a:defRPr/>
            </a:pPr>
            <a:r>
              <a:rPr lang="ar-SA" sz="3600" dirty="0" smtClean="0">
                <a:solidFill>
                  <a:srgbClr val="FF0000"/>
                </a:solidFill>
                <a:effectLst/>
                <a:latin typeface="+mn-lt"/>
              </a:rPr>
              <a:t>الرضاعة العلاجية</a:t>
            </a:r>
            <a:r>
              <a:rPr lang="en-US" sz="3600" dirty="0" smtClean="0">
                <a:solidFill>
                  <a:srgbClr val="FF0000"/>
                </a:solidFill>
                <a:effectLst/>
                <a:latin typeface="+mn-lt"/>
              </a:rPr>
              <a:t/>
            </a:r>
            <a:br>
              <a:rPr lang="en-US" sz="3600" dirty="0" smtClean="0">
                <a:solidFill>
                  <a:srgbClr val="FF0000"/>
                </a:solidFill>
                <a:effectLst/>
                <a:latin typeface="+mn-lt"/>
              </a:rPr>
            </a:br>
            <a:r>
              <a:rPr lang="en-US" sz="3600" dirty="0" smtClean="0">
                <a:solidFill>
                  <a:srgbClr val="FF0000"/>
                </a:solidFill>
                <a:effectLst/>
                <a:latin typeface="+mn-lt"/>
              </a:rPr>
              <a:t>Therapeutic breastfeeding</a:t>
            </a:r>
            <a:endParaRPr lang="ar-SA" sz="3600" dirty="0">
              <a:solidFill>
                <a:srgbClr val="FF0000"/>
              </a:solidFill>
              <a:effectLst/>
              <a:latin typeface="+mn-lt"/>
            </a:endParaRPr>
          </a:p>
        </p:txBody>
      </p:sp>
      <p:sp>
        <p:nvSpPr>
          <p:cNvPr id="84995" name="Content Placeholder 2"/>
          <p:cNvSpPr>
            <a:spLocks noGrp="1"/>
          </p:cNvSpPr>
          <p:nvPr>
            <p:ph idx="1"/>
          </p:nvPr>
        </p:nvSpPr>
        <p:spPr>
          <a:xfrm>
            <a:off x="571500" y="928688"/>
            <a:ext cx="8229600" cy="4708525"/>
          </a:xfrm>
        </p:spPr>
        <p:txBody>
          <a:bodyPr>
            <a:normAutofit fontScale="85000" lnSpcReduction="10000"/>
          </a:bodyPr>
          <a:lstStyle/>
          <a:p>
            <a:pPr marL="365760" indent="-283464" algn="just" fontAlgn="auto">
              <a:spcAft>
                <a:spcPts val="0"/>
              </a:spcAft>
              <a:buFont typeface="Wingdings 2"/>
              <a:buChar char=""/>
              <a:defRPr/>
            </a:pPr>
            <a:endParaRPr lang="ar-IQ" dirty="0" smtClean="0"/>
          </a:p>
          <a:p>
            <a:pPr marL="365760" indent="-283464" algn="just" fontAlgn="auto">
              <a:spcAft>
                <a:spcPts val="0"/>
              </a:spcAft>
              <a:buFont typeface="Wingdings 2" pitchFamily="18" charset="2"/>
              <a:buNone/>
              <a:defRPr/>
            </a:pPr>
            <a:r>
              <a:rPr lang="ar-IQ" dirty="0" smtClean="0">
                <a:solidFill>
                  <a:srgbClr val="FF0000"/>
                </a:solidFill>
              </a:rPr>
              <a:t>وهنا تأتي البشرى بالعلاج المستنبط من القرآن والسنة لهذه </a:t>
            </a:r>
            <a:r>
              <a:rPr lang="ar-SA" dirty="0" smtClean="0">
                <a:solidFill>
                  <a:srgbClr val="FF0000"/>
                </a:solidFill>
              </a:rPr>
              <a:t>الحالات</a:t>
            </a:r>
            <a:endParaRPr lang="ar-IQ" dirty="0" smtClean="0"/>
          </a:p>
          <a:p>
            <a:pPr marL="365760" indent="-283464" algn="just" fontAlgn="auto">
              <a:spcAft>
                <a:spcPts val="0"/>
              </a:spcAft>
              <a:buFont typeface="Wingdings 2" pitchFamily="18" charset="2"/>
              <a:buNone/>
              <a:defRPr/>
            </a:pPr>
            <a:r>
              <a:rPr lang="ar-IQ" dirty="0" smtClean="0"/>
              <a:t>فبدلا </a:t>
            </a:r>
            <a:r>
              <a:rPr lang="ar-SA" dirty="0" smtClean="0"/>
              <a:t>من</a:t>
            </a:r>
            <a:r>
              <a:rPr lang="ar-SA" dirty="0" smtClean="0"/>
              <a:t>:</a:t>
            </a:r>
          </a:p>
          <a:p>
            <a:pPr marL="365760" indent="-283464" algn="just" fontAlgn="auto">
              <a:spcAft>
                <a:spcPts val="0"/>
              </a:spcAft>
              <a:buFont typeface="Wingdings 2" pitchFamily="18" charset="2"/>
              <a:buNone/>
              <a:defRPr/>
            </a:pPr>
            <a:r>
              <a:rPr lang="ar-SA" dirty="0" smtClean="0"/>
              <a:t>1.</a:t>
            </a:r>
            <a:r>
              <a:rPr lang="ar-IQ" dirty="0" smtClean="0"/>
              <a:t> </a:t>
            </a:r>
            <a:r>
              <a:rPr lang="ar-IQ" dirty="0" smtClean="0">
                <a:solidFill>
                  <a:srgbClr val="FF0000"/>
                </a:solidFill>
              </a:rPr>
              <a:t>اجراء الاجهاض الطبي</a:t>
            </a:r>
            <a:r>
              <a:rPr lang="ar-IQ" dirty="0" smtClean="0"/>
              <a:t> </a:t>
            </a:r>
            <a:r>
              <a:rPr lang="ar-SA" dirty="0" smtClean="0"/>
              <a:t>: </a:t>
            </a:r>
            <a:r>
              <a:rPr lang="ar-IQ" dirty="0" smtClean="0"/>
              <a:t>للتخلص </a:t>
            </a:r>
            <a:r>
              <a:rPr lang="ar-IQ" dirty="0" smtClean="0"/>
              <a:t>من الجنين المصاب وهذه العملية محفوفة بالمضاعفات الطبية فضلا عن حرمتها الشرعية.</a:t>
            </a:r>
          </a:p>
          <a:p>
            <a:pPr marL="365760" indent="-283464" algn="just" fontAlgn="auto">
              <a:spcAft>
                <a:spcPts val="0"/>
              </a:spcAft>
              <a:buFont typeface="Wingdings 2" pitchFamily="18" charset="2"/>
              <a:buNone/>
              <a:defRPr/>
            </a:pPr>
            <a:r>
              <a:rPr lang="ar-IQ" dirty="0" smtClean="0"/>
              <a:t> </a:t>
            </a:r>
            <a:r>
              <a:rPr lang="ar-SA" dirty="0" smtClean="0"/>
              <a:t>2 . </a:t>
            </a:r>
            <a:r>
              <a:rPr lang="ar-IQ" dirty="0" smtClean="0">
                <a:solidFill>
                  <a:srgbClr val="FF0000"/>
                </a:solidFill>
              </a:rPr>
              <a:t>العلاج </a:t>
            </a:r>
            <a:r>
              <a:rPr lang="ar-IQ" dirty="0" smtClean="0">
                <a:solidFill>
                  <a:srgbClr val="FF0000"/>
                </a:solidFill>
              </a:rPr>
              <a:t>بنقل الجينات او زرع نخاع العظم </a:t>
            </a:r>
            <a:r>
              <a:rPr lang="ar-SA" dirty="0" smtClean="0"/>
              <a:t>: </a:t>
            </a:r>
            <a:r>
              <a:rPr lang="ar-IQ" dirty="0" smtClean="0"/>
              <a:t>الباهظان </a:t>
            </a:r>
            <a:r>
              <a:rPr lang="ar-IQ" dirty="0" smtClean="0"/>
              <a:t>الثمن والقليلان النجاح لكثرة مضاعفاتهما ومحدودية المراكز التي تجريهما.</a:t>
            </a:r>
          </a:p>
          <a:p>
            <a:pPr marL="365760" indent="-283464" algn="just" fontAlgn="auto">
              <a:spcAft>
                <a:spcPts val="0"/>
              </a:spcAft>
              <a:buFont typeface="Wingdings 2" pitchFamily="18" charset="2"/>
              <a:buNone/>
              <a:defRPr/>
            </a:pPr>
            <a:r>
              <a:rPr lang="ar-SA" dirty="0" smtClean="0">
                <a:solidFill>
                  <a:srgbClr val="FF0000"/>
                </a:solidFill>
              </a:rPr>
              <a:t>فإ</a:t>
            </a:r>
            <a:r>
              <a:rPr lang="ar-IQ" dirty="0" smtClean="0">
                <a:solidFill>
                  <a:srgbClr val="FF0000"/>
                </a:solidFill>
              </a:rPr>
              <a:t>ن</a:t>
            </a:r>
            <a:r>
              <a:rPr lang="ar-SA" dirty="0" smtClean="0">
                <a:solidFill>
                  <a:srgbClr val="FF0000"/>
                </a:solidFill>
              </a:rPr>
              <a:t>نا</a:t>
            </a:r>
            <a:r>
              <a:rPr lang="ar-IQ" dirty="0" smtClean="0">
                <a:solidFill>
                  <a:srgbClr val="FF0000"/>
                </a:solidFill>
              </a:rPr>
              <a:t> </a:t>
            </a:r>
            <a:r>
              <a:rPr lang="ar-IQ" dirty="0" smtClean="0">
                <a:solidFill>
                  <a:srgbClr val="FF0000"/>
                </a:solidFill>
              </a:rPr>
              <a:t>نعهد بهذا الجنين المصاب بعد ولادته الى إمراءة مرضعة من غير أقاربه سليمة وغير مصابة بالأمراض ترضعه بدلا عن أمه أو تشاركها بالرضاعة </a:t>
            </a:r>
            <a:r>
              <a:rPr lang="ar-IQ" dirty="0" smtClean="0">
                <a:solidFill>
                  <a:srgbClr val="FF0000"/>
                </a:solidFill>
              </a:rPr>
              <a:t>له</a:t>
            </a:r>
            <a:r>
              <a:rPr lang="ar-SA" dirty="0" smtClean="0">
                <a:solidFill>
                  <a:srgbClr val="FF0000"/>
                </a:solidFill>
              </a:rPr>
              <a:t> ونتوقع ان </a:t>
            </a:r>
            <a:r>
              <a:rPr lang="ar-IQ" dirty="0" smtClean="0">
                <a:solidFill>
                  <a:srgbClr val="FF0000"/>
                </a:solidFill>
              </a:rPr>
              <a:t>يكون </a:t>
            </a:r>
            <a:r>
              <a:rPr lang="ar-IQ" dirty="0" smtClean="0">
                <a:solidFill>
                  <a:srgbClr val="FF0000"/>
                </a:solidFill>
              </a:rPr>
              <a:t>في حليبها الشفاء من هذا المرض الوراثي او على الاقل التقليل من شدته وتخفيف مضاعفاته والله اعلم</a:t>
            </a:r>
            <a:endParaRPr lang="ar-SA" dirty="0" smtClean="0">
              <a:solidFill>
                <a:srgbClr val="FF0000"/>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ontent Placeholder 1"/>
          <p:cNvSpPr>
            <a:spLocks noGrp="1"/>
          </p:cNvSpPr>
          <p:nvPr>
            <p:ph/>
          </p:nvPr>
        </p:nvSpPr>
        <p:spPr>
          <a:xfrm>
            <a:off x="914400" y="571480"/>
            <a:ext cx="8229600" cy="5715000"/>
          </a:xfrm>
        </p:spPr>
        <p:txBody>
          <a:bodyPr/>
          <a:lstStyle/>
          <a:p>
            <a:pPr marL="650875" indent="-514350" algn="ctr" rtl="0">
              <a:buFont typeface="Wingdings 2" pitchFamily="18" charset="2"/>
              <a:buNone/>
            </a:pPr>
            <a:r>
              <a:rPr lang="ar-SA" dirty="0" smtClean="0">
                <a:solidFill>
                  <a:srgbClr val="FF0000"/>
                </a:solidFill>
              </a:rPr>
              <a:t>فوائد الرضاعة العلاجية!</a:t>
            </a:r>
            <a:endParaRPr lang="en-US" dirty="0" smtClean="0">
              <a:solidFill>
                <a:srgbClr val="FF0000"/>
              </a:solidFill>
            </a:endParaRPr>
          </a:p>
          <a:p>
            <a:pPr marL="650875" indent="-514350" algn="ctr" rtl="0">
              <a:buFont typeface="Wingdings 2" pitchFamily="18" charset="2"/>
              <a:buNone/>
            </a:pPr>
            <a:r>
              <a:rPr lang="en-US" dirty="0" smtClean="0">
                <a:solidFill>
                  <a:srgbClr val="FF0000"/>
                </a:solidFill>
              </a:rPr>
              <a:t>The advantages  of human milk as a source  of stem cell replacement therapy </a:t>
            </a:r>
          </a:p>
          <a:p>
            <a:pPr marL="650875" indent="-514350" algn="just" rtl="0">
              <a:buFont typeface="Wingdings 2" pitchFamily="18" charset="2"/>
              <a:buNone/>
            </a:pPr>
            <a:r>
              <a:rPr lang="en-US" dirty="0" smtClean="0"/>
              <a:t>1- Natural </a:t>
            </a:r>
          </a:p>
          <a:p>
            <a:pPr marL="650875" indent="-514350" algn="just" rtl="0">
              <a:buFont typeface="Wingdings 2" pitchFamily="18" charset="2"/>
              <a:buNone/>
            </a:pPr>
            <a:r>
              <a:rPr lang="en-US" dirty="0" smtClean="0"/>
              <a:t>2- Available</a:t>
            </a:r>
          </a:p>
          <a:p>
            <a:pPr marL="650875" indent="-514350" algn="just" rtl="0">
              <a:buFont typeface="Wingdings 2" pitchFamily="18" charset="2"/>
              <a:buNone/>
            </a:pPr>
            <a:r>
              <a:rPr lang="en-US" dirty="0" smtClean="0"/>
              <a:t>3- Cheap-economical </a:t>
            </a:r>
          </a:p>
          <a:p>
            <a:pPr marL="650875" indent="-514350" algn="just" rtl="0">
              <a:buFont typeface="Wingdings 2" pitchFamily="18" charset="2"/>
              <a:buNone/>
            </a:pPr>
            <a:r>
              <a:rPr lang="en-US" dirty="0" smtClean="0"/>
              <a:t>4- Ethical</a:t>
            </a:r>
          </a:p>
          <a:p>
            <a:pPr marL="650875" indent="-514350" algn="just" rtl="0">
              <a:buFont typeface="Wingdings 2" pitchFamily="18" charset="2"/>
              <a:buNone/>
            </a:pPr>
            <a:r>
              <a:rPr lang="en-US" dirty="0" smtClean="0"/>
              <a:t>5- Non-invasive.</a:t>
            </a:r>
          </a:p>
          <a:p>
            <a:pPr marL="650875" indent="-514350" algn="just" rtl="0">
              <a:buFont typeface="Wingdings 2" pitchFamily="18" charset="2"/>
              <a:buNone/>
            </a:pPr>
            <a:r>
              <a:rPr lang="en-US" dirty="0" smtClean="0"/>
              <a:t>6- No </a:t>
            </a:r>
            <a:r>
              <a:rPr lang="en-US" dirty="0" err="1" smtClean="0"/>
              <a:t>immunosuppression</a:t>
            </a:r>
            <a:r>
              <a:rPr lang="en-US" dirty="0" smtClean="0"/>
              <a:t> </a:t>
            </a:r>
          </a:p>
          <a:p>
            <a:pPr marL="650875" indent="-514350" algn="just" rtl="0">
              <a:buFont typeface="Wingdings 2" pitchFamily="18" charset="2"/>
              <a:buNone/>
            </a:pPr>
            <a:r>
              <a:rPr lang="en-US" dirty="0" smtClean="0"/>
              <a:t>7- No side effects</a:t>
            </a:r>
          </a:p>
          <a:p>
            <a:pPr marL="650875" indent="-514350" algn="just" rtl="0">
              <a:buFont typeface="Wingdings 2" pitchFamily="18" charset="2"/>
              <a:buNone/>
            </a:pPr>
            <a:r>
              <a:rPr lang="en-US" dirty="0" smtClean="0"/>
              <a:t>8- Effective?? But needs a lot of researches !!</a:t>
            </a:r>
          </a:p>
          <a:p>
            <a:pPr marL="650875" indent="-514350" algn="just" rtl="0">
              <a:buFont typeface="Lucida Sans" pitchFamily="34" charset="0"/>
              <a:buAutoNum type="arabicPeriod"/>
            </a:pPr>
            <a:endParaRPr lang="en-US" dirty="0" smtClean="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68313" y="836613"/>
            <a:ext cx="9936163" cy="1143000"/>
          </a:xfrm>
        </p:spPr>
        <p:txBody>
          <a:bodyPr>
            <a:normAutofit fontScale="90000"/>
          </a:bodyPr>
          <a:lstStyle/>
          <a:p>
            <a:pPr algn="ctr" fontAlgn="auto">
              <a:spcAft>
                <a:spcPts val="0"/>
              </a:spcAft>
              <a:defRPr/>
            </a:pPr>
            <a:r>
              <a:rPr lang="ar-SA" sz="3600" dirty="0" smtClean="0">
                <a:solidFill>
                  <a:srgbClr val="FF0000"/>
                </a:solidFill>
                <a:cs typeface="PT Bold Heading" pitchFamily="2" charset="-78"/>
              </a:rPr>
              <a:t>(</a:t>
            </a:r>
            <a:r>
              <a:rPr lang="ar-SA" sz="3200" dirty="0" smtClean="0">
                <a:solidFill>
                  <a:srgbClr val="FF0000"/>
                </a:solidFill>
                <a:cs typeface="PT Bold Heading" pitchFamily="2" charset="-78"/>
              </a:rPr>
              <a:t>الرضاعة العلاجية - المحرِّمة – مستقبل واعد للبشرية)!!</a:t>
            </a:r>
            <a:r>
              <a:rPr lang="ar-SA" sz="3600" dirty="0" smtClean="0">
                <a:solidFill>
                  <a:srgbClr val="FF0000"/>
                </a:solidFill>
                <a:cs typeface="PT Bold Heading" pitchFamily="2" charset="-78"/>
              </a:rPr>
              <a:t/>
            </a:r>
            <a:br>
              <a:rPr lang="ar-SA" sz="3600" dirty="0" smtClean="0">
                <a:solidFill>
                  <a:srgbClr val="FF0000"/>
                </a:solidFill>
                <a:cs typeface="PT Bold Heading" pitchFamily="2" charset="-78"/>
              </a:rPr>
            </a:br>
            <a:r>
              <a:rPr lang="en-US" sz="4000" dirty="0" smtClean="0">
                <a:solidFill>
                  <a:srgbClr val="FF0000"/>
                </a:solidFill>
                <a:cs typeface="PT Bold Heading" pitchFamily="2" charset="-78"/>
              </a:rPr>
              <a:t>Therapeutic Breastfeeding</a:t>
            </a:r>
            <a:r>
              <a:rPr lang="en-US" sz="4000" dirty="0" smtClean="0">
                <a:solidFill>
                  <a:srgbClr val="FF0000"/>
                </a:solidFill>
              </a:rPr>
              <a:t/>
            </a:r>
            <a:br>
              <a:rPr lang="en-US" sz="4000" dirty="0" smtClean="0">
                <a:solidFill>
                  <a:srgbClr val="FF0000"/>
                </a:solidFill>
              </a:rPr>
            </a:br>
            <a:endParaRPr lang="en-US" sz="4000" dirty="0" smtClean="0">
              <a:solidFill>
                <a:srgbClr val="FF0000"/>
              </a:solidFill>
            </a:endParaRPr>
          </a:p>
        </p:txBody>
      </p:sp>
      <p:pic>
        <p:nvPicPr>
          <p:cNvPr id="99331" name="Picture 3" descr="صورة1"/>
          <p:cNvPicPr>
            <a:picLocks noGrp="1" noChangeAspect="1" noChangeArrowheads="1"/>
          </p:cNvPicPr>
          <p:nvPr>
            <p:ph idx="1"/>
          </p:nvPr>
        </p:nvPicPr>
        <p:blipFill>
          <a:blip r:embed="rId2"/>
          <a:srcRect/>
          <a:stretch>
            <a:fillRect/>
          </a:stretch>
        </p:blipFill>
        <p:spPr>
          <a:xfrm>
            <a:off x="1571625" y="1608138"/>
            <a:ext cx="5786438" cy="498951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99330"/>
                                        </p:tgtEl>
                                        <p:attrNameLst>
                                          <p:attrName>style.visibility</p:attrName>
                                        </p:attrNameLst>
                                      </p:cBhvr>
                                      <p:to>
                                        <p:strVal val="visible"/>
                                      </p:to>
                                    </p:set>
                                    <p:animScale>
                                      <p:cBhvr>
                                        <p:cTn id="7" dur="1000" decel="50000" fill="hold">
                                          <p:stCondLst>
                                            <p:cond delay="0"/>
                                          </p:stCondLst>
                                        </p:cTn>
                                        <p:tgtEl>
                                          <p:spTgt spid="993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9330"/>
                                        </p:tgtEl>
                                        <p:attrNameLst>
                                          <p:attrName>ppt_x</p:attrName>
                                          <p:attrName>ppt_y</p:attrName>
                                        </p:attrNameLst>
                                      </p:cBhvr>
                                    </p:animMotion>
                                    <p:animEffect transition="in" filter="fade">
                                      <p:cBhvr>
                                        <p:cTn id="9" dur="1000"/>
                                        <p:tgtEl>
                                          <p:spTgt spid="99330"/>
                                        </p:tgtEl>
                                      </p:cBhvr>
                                    </p:animEffect>
                                  </p:childTnLst>
                                </p:cTn>
                              </p:par>
                            </p:childTnLst>
                          </p:cTn>
                        </p:par>
                        <p:par>
                          <p:cTn id="10" fill="hold">
                            <p:stCondLst>
                              <p:cond delay="1000"/>
                            </p:stCondLst>
                            <p:childTnLst>
                              <p:par>
                                <p:cTn id="11" presetID="37" presetClass="entr" presetSubtype="0" fill="hold" nodeType="afterEffect">
                                  <p:stCondLst>
                                    <p:cond delay="0"/>
                                  </p:stCondLst>
                                  <p:childTnLst>
                                    <p:set>
                                      <p:cBhvr>
                                        <p:cTn id="12" dur="1" fill="hold">
                                          <p:stCondLst>
                                            <p:cond delay="0"/>
                                          </p:stCondLst>
                                        </p:cTn>
                                        <p:tgtEl>
                                          <p:spTgt spid="99331"/>
                                        </p:tgtEl>
                                        <p:attrNameLst>
                                          <p:attrName>style.visibility</p:attrName>
                                        </p:attrNameLst>
                                      </p:cBhvr>
                                      <p:to>
                                        <p:strVal val="visible"/>
                                      </p:to>
                                    </p:set>
                                    <p:animEffect transition="in" filter="fade">
                                      <p:cBhvr>
                                        <p:cTn id="13" dur="1000"/>
                                        <p:tgtEl>
                                          <p:spTgt spid="99331"/>
                                        </p:tgtEl>
                                      </p:cBhvr>
                                    </p:animEffect>
                                    <p:anim calcmode="lin" valueType="num">
                                      <p:cBhvr>
                                        <p:cTn id="14" dur="1000" fill="hold"/>
                                        <p:tgtEl>
                                          <p:spTgt spid="99331"/>
                                        </p:tgtEl>
                                        <p:attrNameLst>
                                          <p:attrName>ppt_x</p:attrName>
                                        </p:attrNameLst>
                                      </p:cBhvr>
                                      <p:tavLst>
                                        <p:tav tm="0">
                                          <p:val>
                                            <p:strVal val="#ppt_x"/>
                                          </p:val>
                                        </p:tav>
                                        <p:tav tm="100000">
                                          <p:val>
                                            <p:strVal val="#ppt_x"/>
                                          </p:val>
                                        </p:tav>
                                      </p:tavLst>
                                    </p:anim>
                                    <p:anim calcmode="lin" valueType="num">
                                      <p:cBhvr>
                                        <p:cTn id="15" dur="900" decel="100000" fill="hold"/>
                                        <p:tgtEl>
                                          <p:spTgt spid="99331"/>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993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Grp="1" noChangeArrowheads="1"/>
          </p:cNvSpPr>
          <p:nvPr>
            <p:ph idx="1"/>
          </p:nvPr>
        </p:nvSpPr>
        <p:spPr>
          <a:xfrm>
            <a:off x="781050" y="571500"/>
            <a:ext cx="8362950" cy="4751388"/>
          </a:xfrm>
        </p:spPr>
        <p:txBody>
          <a:bodyPr/>
          <a:lstStyle/>
          <a:p>
            <a:pPr marL="609600" indent="-609600" algn="ctr">
              <a:buFont typeface="Wingdings" pitchFamily="2" charset="2"/>
              <a:buNone/>
            </a:pPr>
            <a:r>
              <a:rPr lang="ar-AE" sz="4000" dirty="0" smtClean="0">
                <a:solidFill>
                  <a:srgbClr val="FF0000"/>
                </a:solidFill>
                <a:ea typeface="Majalla UI"/>
              </a:rPr>
              <a:t>التوصيات</a:t>
            </a:r>
            <a:endParaRPr lang="ar-AE" sz="2000" dirty="0" smtClean="0">
              <a:solidFill>
                <a:srgbClr val="FF0000"/>
              </a:solidFill>
              <a:ea typeface="Majalla UI"/>
            </a:endParaRPr>
          </a:p>
          <a:p>
            <a:pPr marL="609600" indent="-609600">
              <a:buClr>
                <a:schemeClr val="tx1"/>
              </a:buClr>
              <a:buFont typeface="Wingdings" pitchFamily="2" charset="2"/>
              <a:buAutoNum type="arabicPeriod"/>
            </a:pPr>
            <a:r>
              <a:rPr lang="ar-AE" sz="2400" b="1" dirty="0" smtClean="0">
                <a:ea typeface="Majalla UI"/>
              </a:rPr>
              <a:t>تشجيع الامهات على الرضاعة الطبيعية خاصة الامومية منها بالدرجة الاولى والبشرية (حليب المرضعات) كبديل في حال عدم توفر حليب الام</a:t>
            </a:r>
          </a:p>
          <a:p>
            <a:pPr marL="609600" indent="-609600">
              <a:buClr>
                <a:schemeClr val="tx1"/>
              </a:buClr>
              <a:buFont typeface="Wingdings" pitchFamily="2" charset="2"/>
              <a:buAutoNum type="arabicPeriod"/>
            </a:pPr>
            <a:r>
              <a:rPr lang="ar-AE" sz="2400" b="1" dirty="0" smtClean="0">
                <a:ea typeface="Majalla UI"/>
              </a:rPr>
              <a:t>عدم استعمال خلائط الرضع البقرية المنشأ الا في الحالات الاستثنائية وبأشراف اطباء الاطفال مثلا في </a:t>
            </a:r>
            <a:r>
              <a:rPr lang="ar-AE" sz="2400" b="1" dirty="0" smtClean="0">
                <a:ea typeface="Majalla UI"/>
              </a:rPr>
              <a:t>أمراض</a:t>
            </a:r>
            <a:r>
              <a:rPr lang="ar-SA" sz="2400" b="1" dirty="0" smtClean="0">
                <a:ea typeface="Majalla UI"/>
              </a:rPr>
              <a:t>:		</a:t>
            </a:r>
            <a:r>
              <a:rPr lang="en-GB" sz="2400" b="1" dirty="0" smtClean="0"/>
              <a:t> </a:t>
            </a:r>
            <a:r>
              <a:rPr lang="ar-AE" sz="2400" b="1" dirty="0" smtClean="0">
                <a:ea typeface="Majalla UI"/>
              </a:rPr>
              <a:t>(</a:t>
            </a:r>
            <a:r>
              <a:rPr lang="en-GB" sz="2400" b="1" dirty="0" err="1" smtClean="0"/>
              <a:t>Phenylketonuria</a:t>
            </a:r>
            <a:r>
              <a:rPr lang="en-GB" sz="2400" b="1" dirty="0" smtClean="0"/>
              <a:t> and </a:t>
            </a:r>
            <a:r>
              <a:rPr lang="en-GB" sz="2400" b="1" dirty="0" err="1" smtClean="0"/>
              <a:t>Galactossemia</a:t>
            </a:r>
            <a:r>
              <a:rPr lang="ar-AE" sz="2400" b="1" dirty="0" smtClean="0">
                <a:ea typeface="Majalla UI"/>
              </a:rPr>
              <a:t>) </a:t>
            </a:r>
          </a:p>
          <a:p>
            <a:pPr marL="609600" indent="-609600">
              <a:buClr>
                <a:schemeClr val="tx1"/>
              </a:buClr>
              <a:buFont typeface="Wingdings" pitchFamily="2" charset="2"/>
              <a:buAutoNum type="arabicPeriod"/>
            </a:pPr>
            <a:r>
              <a:rPr lang="ar-AE" sz="2400" b="1" dirty="0" smtClean="0">
                <a:ea typeface="Majalla UI"/>
              </a:rPr>
              <a:t>في حالة عدم توفر الرضاعة الامومية والبشرية يمكن اللجوء الى خلائط الرضع بعد التأكد من سلامة مصدرها (لايكون مستوردا من البلدان التي تغذي ابقارها بالبروتين الحيواني أو ظهر فيها مرض جنون البقر)</a:t>
            </a:r>
          </a:p>
          <a:p>
            <a:pPr marL="609600" indent="-609600">
              <a:buClr>
                <a:schemeClr val="tx1"/>
              </a:buClr>
              <a:buFont typeface="Wingdings" pitchFamily="2" charset="2"/>
              <a:buAutoNum type="arabicPeriod"/>
            </a:pPr>
            <a:r>
              <a:rPr lang="ar-SA" sz="2400" b="1" dirty="0" smtClean="0">
                <a:ea typeface="Majalla UI"/>
              </a:rPr>
              <a:t>اجراء البحوث التطبيقية لمعرفة تاثير الرضاعة من غير الام والتغيرات البايولوجية التي تحصل جراء ذلك والافادة منها لمعالجة بعض الامراض الوراثية.</a:t>
            </a:r>
            <a:endParaRPr lang="ar-AE" sz="2400" b="1" dirty="0" smtClean="0">
              <a:ea typeface="Majalla UI"/>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2051050" y="836613"/>
            <a:ext cx="6481763" cy="701675"/>
          </a:xfrm>
          <a:prstGeom prst="rect">
            <a:avLst/>
          </a:prstGeom>
          <a:noFill/>
          <a:ln w="9525">
            <a:noFill/>
            <a:miter lim="800000"/>
            <a:headEnd/>
            <a:tailEnd/>
          </a:ln>
        </p:spPr>
        <p:txBody>
          <a:bodyPr>
            <a:spAutoFit/>
          </a:bodyPr>
          <a:lstStyle/>
          <a:p>
            <a:pPr>
              <a:spcBef>
                <a:spcPct val="50000"/>
              </a:spcBef>
            </a:pPr>
            <a:r>
              <a:rPr lang="ar-SA" sz="4000" b="1">
                <a:latin typeface="Garamond" pitchFamily="18" charset="0"/>
                <a:ea typeface="MCS Kofi S_U normal."/>
                <a:cs typeface="MCS Kofi S_U normal."/>
              </a:rPr>
              <a:t>قال تعالى:</a:t>
            </a:r>
            <a:endParaRPr lang="en-US" sz="4000" b="1">
              <a:latin typeface="Garamond" pitchFamily="18" charset="0"/>
              <a:ea typeface="MCS Kofi S_U normal."/>
              <a:cs typeface="MCS Kofi S_U normal."/>
            </a:endParaRPr>
          </a:p>
        </p:txBody>
      </p:sp>
      <p:sp>
        <p:nvSpPr>
          <p:cNvPr id="77827" name="Text Box 3"/>
          <p:cNvSpPr txBox="1">
            <a:spLocks noChangeArrowheads="1"/>
          </p:cNvSpPr>
          <p:nvPr/>
        </p:nvSpPr>
        <p:spPr bwMode="auto">
          <a:xfrm>
            <a:off x="755650" y="2133600"/>
            <a:ext cx="7993063" cy="366713"/>
          </a:xfrm>
          <a:prstGeom prst="rect">
            <a:avLst/>
          </a:prstGeom>
          <a:noFill/>
          <a:ln w="9525">
            <a:noFill/>
            <a:miter lim="800000"/>
            <a:headEnd/>
            <a:tailEnd/>
          </a:ln>
        </p:spPr>
        <p:txBody>
          <a:bodyPr>
            <a:spAutoFit/>
          </a:bodyPr>
          <a:lstStyle/>
          <a:p>
            <a:pPr>
              <a:spcBef>
                <a:spcPct val="50000"/>
              </a:spcBef>
            </a:pPr>
            <a:endParaRPr lang="en-US">
              <a:latin typeface="Garamond" pitchFamily="18" charset="0"/>
            </a:endParaRPr>
          </a:p>
        </p:txBody>
      </p:sp>
      <p:sp>
        <p:nvSpPr>
          <p:cNvPr id="100356" name="Text Box 4"/>
          <p:cNvSpPr txBox="1">
            <a:spLocks noChangeArrowheads="1"/>
          </p:cNvSpPr>
          <p:nvPr/>
        </p:nvSpPr>
        <p:spPr bwMode="auto">
          <a:xfrm>
            <a:off x="468313" y="2349500"/>
            <a:ext cx="8280400" cy="3384550"/>
          </a:xfrm>
          <a:prstGeom prst="rect">
            <a:avLst/>
          </a:prstGeom>
          <a:noFill/>
          <a:ln w="9525">
            <a:noFill/>
            <a:miter lim="800000"/>
            <a:headEnd/>
            <a:tailEnd/>
          </a:ln>
        </p:spPr>
        <p:txBody>
          <a:bodyPr>
            <a:spAutoFit/>
          </a:bodyPr>
          <a:lstStyle/>
          <a:p>
            <a:pPr algn="ctr">
              <a:spcBef>
                <a:spcPct val="50000"/>
              </a:spcBef>
            </a:pPr>
            <a:r>
              <a:rPr lang="ar-SA" sz="6000" b="1">
                <a:latin typeface="Garamond" pitchFamily="18" charset="0"/>
                <a:ea typeface="MCS Kofi S_U normal."/>
                <a:cs typeface="MCS Kofi S_U normal."/>
              </a:rPr>
              <a:t>(سنريهم آياتنا في الآفاق وفي انفسهم حتى يتبين لهم أنه الحق)</a:t>
            </a:r>
            <a:r>
              <a:rPr lang="ar-SA" sz="5400">
                <a:latin typeface="Garamond" pitchFamily="18" charset="0"/>
                <a:ea typeface="MCS Kofi S_U normal."/>
                <a:cs typeface="MCS Kofi S_U normal."/>
              </a:rPr>
              <a:t> </a:t>
            </a:r>
          </a:p>
          <a:p>
            <a:pPr>
              <a:spcBef>
                <a:spcPct val="50000"/>
              </a:spcBef>
            </a:pPr>
            <a:r>
              <a:rPr lang="ar-SA" sz="3200">
                <a:latin typeface="Garamond" pitchFamily="18" charset="0"/>
                <a:ea typeface="MCS Kofi S_U normal."/>
                <a:cs typeface="MCS Kofi S_U normal."/>
              </a:rPr>
              <a:t>فصلت 52</a:t>
            </a:r>
          </a:p>
          <a:p>
            <a:pPr>
              <a:spcBef>
                <a:spcPct val="50000"/>
              </a:spcBef>
            </a:pPr>
            <a:endParaRPr lang="en-US" sz="3200">
              <a:latin typeface="Garamond" pitchFamily="18" charset="0"/>
              <a:ea typeface="MCS Kofi S_U normal."/>
              <a:cs typeface="MCS Kofi S_U normal."/>
            </a:endParaRPr>
          </a:p>
        </p:txBody>
      </p:sp>
      <p:pic>
        <p:nvPicPr>
          <p:cNvPr id="100357" name="Picture 5" descr="SDG_3"/>
          <p:cNvPicPr>
            <a:picLocks noChangeAspect="1" noChangeArrowheads="1"/>
          </p:cNvPicPr>
          <p:nvPr/>
        </p:nvPicPr>
        <p:blipFill>
          <a:blip r:embed="rId2">
            <a:lum bright="100000" contrast="-70000"/>
          </a:blip>
          <a:srcRect/>
          <a:stretch>
            <a:fillRect/>
          </a:stretch>
        </p:blipFill>
        <p:spPr bwMode="auto">
          <a:xfrm>
            <a:off x="1476375" y="5230813"/>
            <a:ext cx="1727200" cy="696912"/>
          </a:xfrm>
          <a:prstGeom prst="rect">
            <a:avLst/>
          </a:prstGeom>
          <a:noFill/>
          <a:ln w="9525">
            <a:noFill/>
            <a:miter lim="800000"/>
            <a:headEnd/>
            <a:tailEnd/>
          </a:ln>
        </p:spPr>
      </p:pic>
    </p:spTree>
  </p:cSld>
  <p:clrMapOvr>
    <a:masterClrMapping/>
  </p:clrMapOvr>
  <p:transition spd="slow" advTm="6000">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100354"/>
                                        </p:tgtEl>
                                        <p:attrNameLst>
                                          <p:attrName>style.visibility</p:attrName>
                                        </p:attrNameLst>
                                      </p:cBhvr>
                                      <p:to>
                                        <p:strVal val="visible"/>
                                      </p:to>
                                    </p:set>
                                    <p:anim calcmode="lin" valueType="num">
                                      <p:cBhvr>
                                        <p:cTn id="7" dur="500" fill="hold"/>
                                        <p:tgtEl>
                                          <p:spTgt spid="100354"/>
                                        </p:tgtEl>
                                        <p:attrNameLst>
                                          <p:attrName>ppt_w</p:attrName>
                                        </p:attrNameLst>
                                      </p:cBhvr>
                                      <p:tavLst>
                                        <p:tav tm="0">
                                          <p:val>
                                            <p:strVal val="#ppt_w*0.05"/>
                                          </p:val>
                                        </p:tav>
                                        <p:tav tm="100000">
                                          <p:val>
                                            <p:strVal val="#ppt_w"/>
                                          </p:val>
                                        </p:tav>
                                      </p:tavLst>
                                    </p:anim>
                                    <p:anim calcmode="lin" valueType="num">
                                      <p:cBhvr>
                                        <p:cTn id="8" dur="500" fill="hold"/>
                                        <p:tgtEl>
                                          <p:spTgt spid="100354"/>
                                        </p:tgtEl>
                                        <p:attrNameLst>
                                          <p:attrName>ppt_h</p:attrName>
                                        </p:attrNameLst>
                                      </p:cBhvr>
                                      <p:tavLst>
                                        <p:tav tm="0">
                                          <p:val>
                                            <p:strVal val="#ppt_h"/>
                                          </p:val>
                                        </p:tav>
                                        <p:tav tm="100000">
                                          <p:val>
                                            <p:strVal val="#ppt_h"/>
                                          </p:val>
                                        </p:tav>
                                      </p:tavLst>
                                    </p:anim>
                                    <p:anim calcmode="lin" valueType="num">
                                      <p:cBhvr>
                                        <p:cTn id="9" dur="500" fill="hold"/>
                                        <p:tgtEl>
                                          <p:spTgt spid="100354"/>
                                        </p:tgtEl>
                                        <p:attrNameLst>
                                          <p:attrName>ppt_x</p:attrName>
                                        </p:attrNameLst>
                                      </p:cBhvr>
                                      <p:tavLst>
                                        <p:tav tm="0">
                                          <p:val>
                                            <p:strVal val="#ppt_x-.2"/>
                                          </p:val>
                                        </p:tav>
                                        <p:tav tm="100000">
                                          <p:val>
                                            <p:strVal val="#ppt_x"/>
                                          </p:val>
                                        </p:tav>
                                      </p:tavLst>
                                    </p:anim>
                                    <p:anim calcmode="lin" valueType="num">
                                      <p:cBhvr>
                                        <p:cTn id="10" dur="500" fill="hold"/>
                                        <p:tgtEl>
                                          <p:spTgt spid="100354"/>
                                        </p:tgtEl>
                                        <p:attrNameLst>
                                          <p:attrName>ppt_y</p:attrName>
                                        </p:attrNameLst>
                                      </p:cBhvr>
                                      <p:tavLst>
                                        <p:tav tm="0">
                                          <p:val>
                                            <p:strVal val="#ppt_y"/>
                                          </p:val>
                                        </p:tav>
                                        <p:tav tm="100000">
                                          <p:val>
                                            <p:strVal val="#ppt_y"/>
                                          </p:val>
                                        </p:tav>
                                      </p:tavLst>
                                    </p:anim>
                                    <p:animEffect transition="in" filter="fade">
                                      <p:cBhvr>
                                        <p:cTn id="11" dur="500"/>
                                        <p:tgtEl>
                                          <p:spTgt spid="100354"/>
                                        </p:tgtEl>
                                      </p:cBhvr>
                                    </p:animEffect>
                                  </p:childTnLst>
                                </p:cTn>
                              </p:par>
                            </p:childTnLst>
                          </p:cTn>
                        </p:par>
                        <p:par>
                          <p:cTn id="12" fill="hold">
                            <p:stCondLst>
                              <p:cond delay="500"/>
                            </p:stCondLst>
                            <p:childTnLst>
                              <p:par>
                                <p:cTn id="13" presetID="13" presetClass="entr" presetSubtype="16" fill="hold" nodeType="afterEffect">
                                  <p:stCondLst>
                                    <p:cond delay="0"/>
                                  </p:stCondLst>
                                  <p:childTnLst>
                                    <p:set>
                                      <p:cBhvr>
                                        <p:cTn id="14" dur="1" fill="hold">
                                          <p:stCondLst>
                                            <p:cond delay="0"/>
                                          </p:stCondLst>
                                        </p:cTn>
                                        <p:tgtEl>
                                          <p:spTgt spid="100356">
                                            <p:txEl>
                                              <p:pRg st="0" end="0"/>
                                            </p:txEl>
                                          </p:spTgt>
                                        </p:tgtEl>
                                        <p:attrNameLst>
                                          <p:attrName>style.visibility</p:attrName>
                                        </p:attrNameLst>
                                      </p:cBhvr>
                                      <p:to>
                                        <p:strVal val="visible"/>
                                      </p:to>
                                    </p:set>
                                    <p:animEffect transition="in" filter="plus(in)">
                                      <p:cBhvr>
                                        <p:cTn id="15" dur="2000"/>
                                        <p:tgtEl>
                                          <p:spTgt spid="100356">
                                            <p:txEl>
                                              <p:pRg st="0" end="0"/>
                                            </p:txEl>
                                          </p:spTgt>
                                        </p:tgtEl>
                                      </p:cBhvr>
                                    </p:animEffect>
                                  </p:childTnLst>
                                </p:cTn>
                              </p:par>
                              <p:par>
                                <p:cTn id="16" presetID="13" presetClass="entr" presetSubtype="16" fill="hold" nodeType="withEffect">
                                  <p:stCondLst>
                                    <p:cond delay="0"/>
                                  </p:stCondLst>
                                  <p:childTnLst>
                                    <p:set>
                                      <p:cBhvr>
                                        <p:cTn id="17" dur="1" fill="hold">
                                          <p:stCondLst>
                                            <p:cond delay="0"/>
                                          </p:stCondLst>
                                        </p:cTn>
                                        <p:tgtEl>
                                          <p:spTgt spid="100356">
                                            <p:txEl>
                                              <p:pRg st="1" end="1"/>
                                            </p:txEl>
                                          </p:spTgt>
                                        </p:tgtEl>
                                        <p:attrNameLst>
                                          <p:attrName>style.visibility</p:attrName>
                                        </p:attrNameLst>
                                      </p:cBhvr>
                                      <p:to>
                                        <p:strVal val="visible"/>
                                      </p:to>
                                    </p:set>
                                    <p:animEffect transition="in" filter="plus(in)">
                                      <p:cBhvr>
                                        <p:cTn id="18" dur="2000"/>
                                        <p:tgtEl>
                                          <p:spTgt spid="100356">
                                            <p:txEl>
                                              <p:pRg st="1" end="1"/>
                                            </p:txEl>
                                          </p:spTgt>
                                        </p:tgtEl>
                                      </p:cBhvr>
                                    </p:animEffect>
                                  </p:childTnLst>
                                </p:cTn>
                              </p:par>
                            </p:childTnLst>
                          </p:cTn>
                        </p:par>
                        <p:par>
                          <p:cTn id="19" fill="hold">
                            <p:stCondLst>
                              <p:cond delay="2500"/>
                            </p:stCondLst>
                            <p:childTnLst>
                              <p:par>
                                <p:cTn id="20" presetID="37" presetClass="entr" presetSubtype="0" fill="hold" nodeType="afterEffect">
                                  <p:stCondLst>
                                    <p:cond delay="0"/>
                                  </p:stCondLst>
                                  <p:childTnLst>
                                    <p:set>
                                      <p:cBhvr>
                                        <p:cTn id="21" dur="1" fill="hold">
                                          <p:stCondLst>
                                            <p:cond delay="0"/>
                                          </p:stCondLst>
                                        </p:cTn>
                                        <p:tgtEl>
                                          <p:spTgt spid="100357"/>
                                        </p:tgtEl>
                                        <p:attrNameLst>
                                          <p:attrName>style.visibility</p:attrName>
                                        </p:attrNameLst>
                                      </p:cBhvr>
                                      <p:to>
                                        <p:strVal val="visible"/>
                                      </p:to>
                                    </p:set>
                                    <p:animEffect transition="in" filter="fade">
                                      <p:cBhvr>
                                        <p:cTn id="22" dur="1000"/>
                                        <p:tgtEl>
                                          <p:spTgt spid="100357"/>
                                        </p:tgtEl>
                                      </p:cBhvr>
                                    </p:animEffect>
                                    <p:anim calcmode="lin" valueType="num">
                                      <p:cBhvr>
                                        <p:cTn id="23" dur="1000" fill="hold"/>
                                        <p:tgtEl>
                                          <p:spTgt spid="100357"/>
                                        </p:tgtEl>
                                        <p:attrNameLst>
                                          <p:attrName>ppt_x</p:attrName>
                                        </p:attrNameLst>
                                      </p:cBhvr>
                                      <p:tavLst>
                                        <p:tav tm="0">
                                          <p:val>
                                            <p:strVal val="#ppt_x"/>
                                          </p:val>
                                        </p:tav>
                                        <p:tav tm="100000">
                                          <p:val>
                                            <p:strVal val="#ppt_x"/>
                                          </p:val>
                                        </p:tav>
                                      </p:tavLst>
                                    </p:anim>
                                    <p:anim calcmode="lin" valueType="num">
                                      <p:cBhvr>
                                        <p:cTn id="24" dur="900" decel="100000" fill="hold"/>
                                        <p:tgtEl>
                                          <p:spTgt spid="10035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10035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صورة مستشفى التخصصي.JPG"/>
          <p:cNvPicPr>
            <a:picLocks noChangeAspect="1"/>
          </p:cNvPicPr>
          <p:nvPr/>
        </p:nvPicPr>
        <p:blipFill>
          <a:blip r:embed="rId2"/>
          <a:stretch>
            <a:fillRect/>
          </a:stretch>
        </p:blipFill>
        <p:spPr>
          <a:xfrm>
            <a:off x="469810" y="357166"/>
            <a:ext cx="8245594" cy="6072230"/>
          </a:xfrm>
          <a:prstGeom prst="rect">
            <a:avLst/>
          </a:prstGeom>
          <a:ln>
            <a:noFill/>
          </a:ln>
          <a:effectLst>
            <a:softEdge rad="112500"/>
          </a:effectLst>
        </p:spPr>
      </p:pic>
      <p:sp>
        <p:nvSpPr>
          <p:cNvPr id="78851" name="TextBox 2"/>
          <p:cNvSpPr txBox="1">
            <a:spLocks noChangeArrowheads="1"/>
          </p:cNvSpPr>
          <p:nvPr/>
        </p:nvSpPr>
        <p:spPr bwMode="auto">
          <a:xfrm>
            <a:off x="4000500" y="357188"/>
            <a:ext cx="4643438" cy="769937"/>
          </a:xfrm>
          <a:prstGeom prst="rect">
            <a:avLst/>
          </a:prstGeom>
          <a:noFill/>
          <a:ln w="9525">
            <a:noFill/>
            <a:miter lim="800000"/>
            <a:headEnd/>
            <a:tailEnd/>
          </a:ln>
        </p:spPr>
        <p:txBody>
          <a:bodyPr>
            <a:spAutoFit/>
          </a:bodyPr>
          <a:lstStyle/>
          <a:p>
            <a:pPr algn="ctr" rtl="0"/>
            <a:r>
              <a:rPr lang="en-US" sz="4400">
                <a:solidFill>
                  <a:srgbClr val="FF0000"/>
                </a:solidFill>
              </a:rPr>
              <a:t>Thank you!</a:t>
            </a:r>
            <a:endParaRPr lang="ar-SA" sz="440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lgn="r" fontAlgn="auto">
              <a:spcAft>
                <a:spcPts val="0"/>
              </a:spcAft>
              <a:defRPr/>
            </a:pPr>
            <a:r>
              <a:rPr lang="ar-AE" b="1" dirty="0" smtClean="0">
                <a:solidFill>
                  <a:schemeClr val="folHlink"/>
                </a:solidFill>
              </a:rPr>
              <a:t>الرضاعة الوقائية</a:t>
            </a:r>
            <a:endParaRPr lang="en-GB" b="1" dirty="0" smtClean="0">
              <a:solidFill>
                <a:schemeClr val="folHlink"/>
              </a:solidFill>
            </a:endParaRPr>
          </a:p>
        </p:txBody>
      </p:sp>
      <p:sp>
        <p:nvSpPr>
          <p:cNvPr id="43011" name="Rectangle 3"/>
          <p:cNvSpPr>
            <a:spLocks noGrp="1" noChangeArrowheads="1"/>
          </p:cNvSpPr>
          <p:nvPr>
            <p:ph idx="1"/>
          </p:nvPr>
        </p:nvSpPr>
        <p:spPr>
          <a:xfrm>
            <a:off x="1142976" y="1447800"/>
            <a:ext cx="7791474" cy="4800600"/>
          </a:xfrm>
        </p:spPr>
        <p:txBody>
          <a:bodyPr>
            <a:normAutofit fontScale="85000" lnSpcReduction="20000"/>
          </a:bodyPr>
          <a:lstStyle/>
          <a:p>
            <a:pPr marL="365760" indent="-283464" fontAlgn="auto">
              <a:spcAft>
                <a:spcPts val="0"/>
              </a:spcAft>
              <a:buNone/>
              <a:defRPr/>
            </a:pPr>
            <a:r>
              <a:rPr lang="ar-AE" sz="2800" dirty="0" smtClean="0"/>
              <a:t>قال </a:t>
            </a:r>
            <a:r>
              <a:rPr lang="ar-SA" sz="2800" dirty="0" smtClean="0"/>
              <a:t>سبحانه و</a:t>
            </a:r>
            <a:r>
              <a:rPr lang="ar-AE" sz="2800" dirty="0" smtClean="0"/>
              <a:t>تعالى: </a:t>
            </a:r>
            <a:endParaRPr lang="ar-SA" sz="2800" dirty="0" smtClean="0"/>
          </a:p>
          <a:p>
            <a:pPr marL="365760" indent="-283464" fontAlgn="auto">
              <a:lnSpc>
                <a:spcPct val="150000"/>
              </a:lnSpc>
              <a:spcAft>
                <a:spcPts val="0"/>
              </a:spcAft>
              <a:defRPr/>
            </a:pPr>
            <a:r>
              <a:rPr lang="ar-SA" sz="2800" dirty="0" smtClean="0"/>
              <a:t> </a:t>
            </a:r>
            <a:r>
              <a:rPr lang="ar-AE" sz="2800" dirty="0" smtClean="0"/>
              <a:t>(</a:t>
            </a:r>
            <a:r>
              <a:rPr lang="ar-AE" sz="2800" b="1" dirty="0" smtClean="0">
                <a:cs typeface="DecoType Naskh Variants" pitchFamily="2" charset="-78"/>
              </a:rPr>
              <a:t>والوالدات </a:t>
            </a:r>
            <a:r>
              <a:rPr lang="ar-AE" sz="2800" b="1" dirty="0" smtClean="0">
                <a:solidFill>
                  <a:srgbClr val="FF0000"/>
                </a:solidFill>
                <a:cs typeface="DecoType Naskh Variants" pitchFamily="2" charset="-78"/>
              </a:rPr>
              <a:t>يرضعن أولادهن حولين كاملين </a:t>
            </a:r>
            <a:r>
              <a:rPr lang="ar-AE" sz="2800" b="1" dirty="0" smtClean="0">
                <a:cs typeface="DecoType Naskh Variants" pitchFamily="2" charset="-78"/>
              </a:rPr>
              <a:t>لمن اراد ان يتم الرضاعة</a:t>
            </a:r>
            <a:r>
              <a:rPr lang="ar-AE" sz="2800" dirty="0" smtClean="0"/>
              <a:t>)</a:t>
            </a:r>
            <a:r>
              <a:rPr lang="ar-SA" sz="2800" dirty="0" smtClean="0"/>
              <a:t>		</a:t>
            </a:r>
            <a:r>
              <a:rPr lang="ar-AE" sz="2800" dirty="0" smtClean="0"/>
              <a:t> </a:t>
            </a:r>
            <a:r>
              <a:rPr lang="ar-SA" sz="2800" dirty="0" smtClean="0"/>
              <a:t>  	</a:t>
            </a:r>
            <a:r>
              <a:rPr lang="ar-AE" sz="2800" dirty="0" smtClean="0"/>
              <a:t>البقرة:</a:t>
            </a:r>
            <a:r>
              <a:rPr lang="ar-SA" sz="2800" dirty="0" smtClean="0"/>
              <a:t> من الآية</a:t>
            </a:r>
            <a:r>
              <a:rPr lang="ar-AE" sz="2800" dirty="0" smtClean="0"/>
              <a:t> 223 </a:t>
            </a:r>
          </a:p>
          <a:p>
            <a:pPr marL="365760" indent="-283464" fontAlgn="auto">
              <a:lnSpc>
                <a:spcPct val="150000"/>
              </a:lnSpc>
              <a:spcAft>
                <a:spcPts val="0"/>
              </a:spcAft>
              <a:defRPr/>
            </a:pPr>
            <a:r>
              <a:rPr lang="ar-SA" sz="2800" dirty="0" smtClean="0"/>
              <a:t>(</a:t>
            </a:r>
            <a:r>
              <a:rPr lang="ar-SA" sz="2800" b="1" dirty="0" smtClean="0">
                <a:cs typeface="DecoType Naskh Variants" pitchFamily="2" charset="-78"/>
              </a:rPr>
              <a:t>ووصينا الانسان بوالديه حملته امه وهنا على وهن </a:t>
            </a:r>
            <a:r>
              <a:rPr lang="ar-SA" sz="2800" b="1" dirty="0" smtClean="0">
                <a:solidFill>
                  <a:srgbClr val="FF0000"/>
                </a:solidFill>
                <a:cs typeface="DecoType Naskh Variants" pitchFamily="2" charset="-78"/>
              </a:rPr>
              <a:t>وفصاله في عامين </a:t>
            </a:r>
            <a:r>
              <a:rPr lang="ar-SA" sz="2800" dirty="0" smtClean="0"/>
              <a:t>)		 	لقمان : من الآية 14 </a:t>
            </a:r>
          </a:p>
          <a:p>
            <a:pPr marL="365760" indent="-283464" fontAlgn="auto">
              <a:lnSpc>
                <a:spcPct val="150000"/>
              </a:lnSpc>
              <a:spcAft>
                <a:spcPts val="0"/>
              </a:spcAft>
              <a:defRPr/>
            </a:pPr>
            <a:r>
              <a:rPr lang="ar-SA" sz="2800" dirty="0" smtClean="0"/>
              <a:t>(</a:t>
            </a:r>
            <a:r>
              <a:rPr lang="ar-SA" sz="2800" b="1" dirty="0" smtClean="0">
                <a:cs typeface="DecoType Naskh Variants" pitchFamily="2" charset="-78"/>
              </a:rPr>
              <a:t>وأوحينا إلى أم موسى أن </a:t>
            </a:r>
            <a:r>
              <a:rPr lang="ar-SA" sz="2800" b="1" dirty="0" smtClean="0">
                <a:solidFill>
                  <a:srgbClr val="FF0000"/>
                </a:solidFill>
                <a:cs typeface="DecoType Naskh Variants" pitchFamily="2" charset="-78"/>
              </a:rPr>
              <a:t>أرضعيه</a:t>
            </a:r>
            <a:r>
              <a:rPr lang="ar-SA" sz="2800" dirty="0" smtClean="0"/>
              <a:t>) القصص: من الآية 7</a:t>
            </a:r>
          </a:p>
          <a:p>
            <a:pPr marL="365760" indent="-283464" fontAlgn="auto">
              <a:lnSpc>
                <a:spcPct val="150000"/>
              </a:lnSpc>
              <a:spcAft>
                <a:spcPts val="0"/>
              </a:spcAft>
              <a:defRPr/>
            </a:pPr>
            <a:r>
              <a:rPr lang="ar-SA" sz="2800" dirty="0" smtClean="0"/>
              <a:t>(</a:t>
            </a:r>
            <a:r>
              <a:rPr lang="ar-SA" sz="2800" b="1" dirty="0" smtClean="0">
                <a:cs typeface="DecoType Naskh Variants" pitchFamily="2" charset="-78"/>
              </a:rPr>
              <a:t>وإن تعاسرتم </a:t>
            </a:r>
            <a:r>
              <a:rPr lang="ar-SA" sz="2800" b="1" dirty="0" smtClean="0">
                <a:solidFill>
                  <a:srgbClr val="FF0000"/>
                </a:solidFill>
                <a:cs typeface="DecoType Naskh Variants" pitchFamily="2" charset="-78"/>
              </a:rPr>
              <a:t>فسترضع</a:t>
            </a:r>
            <a:r>
              <a:rPr lang="ar-SA" sz="2800" b="1" dirty="0" smtClean="0">
                <a:cs typeface="DecoType Naskh Variants" pitchFamily="2" charset="-78"/>
              </a:rPr>
              <a:t> له أخرى</a:t>
            </a:r>
            <a:r>
              <a:rPr lang="ar-SA" sz="2800" dirty="0" smtClean="0"/>
              <a:t>) الطلاق : من الآية 6</a:t>
            </a:r>
          </a:p>
          <a:p>
            <a:pPr marL="365760" indent="-283464" fontAlgn="auto">
              <a:lnSpc>
                <a:spcPct val="150000"/>
              </a:lnSpc>
              <a:spcAft>
                <a:spcPts val="0"/>
              </a:spcAft>
              <a:defRPr/>
            </a:pPr>
            <a:r>
              <a:rPr lang="ar-SA" sz="2800" dirty="0" smtClean="0">
                <a:cs typeface="Simplified Arabic" pitchFamily="2" charset="-78"/>
              </a:rPr>
              <a:t>(</a:t>
            </a:r>
            <a:r>
              <a:rPr lang="ar-SA" sz="2800" b="1" dirty="0" smtClean="0">
                <a:cs typeface="DecoType Naskh Variants" pitchFamily="2" charset="-78"/>
              </a:rPr>
              <a:t>حُرِّمَتْ عَلَيْكُمْ أُمَّهَاتُكُمْ وَبَنَاتُكُمْ وَأَخَوَاتُكُمْ وَعَمَّاتُكُمْ  وخالاتكم وبنات الأخ  وبنات الأخت </a:t>
            </a:r>
            <a:r>
              <a:rPr lang="ar-SA" sz="2800" b="1" dirty="0" smtClean="0">
                <a:solidFill>
                  <a:srgbClr val="FF0000"/>
                </a:solidFill>
                <a:cs typeface="DecoType Naskh Variants" pitchFamily="2" charset="-78"/>
              </a:rPr>
              <a:t>وأمهاتكم اللاتي أرضعنكم وَأَخَوَاتُكُمْ مِنْ الرَّضَاعَة</a:t>
            </a:r>
            <a:r>
              <a:rPr lang="ar-SA" sz="2800" b="1" dirty="0" smtClean="0">
                <a:solidFill>
                  <a:srgbClr val="FF0000"/>
                </a:solidFill>
                <a:cs typeface="DecoType Naskh Variants" pitchFamily="2" charset="-78"/>
                <a:sym typeface="AGA Arabesque" pitchFamily="2" charset="2"/>
              </a:rPr>
              <a:t>  </a:t>
            </a:r>
            <a:r>
              <a:rPr lang="ar-SA" sz="2800" dirty="0" smtClean="0">
                <a:cs typeface="Simplified Arabic" pitchFamily="2" charset="-78"/>
                <a:sym typeface="AGA Arabesque" pitchFamily="2" charset="2"/>
              </a:rPr>
              <a:t>)</a:t>
            </a:r>
            <a:r>
              <a:rPr lang="ar-SA" sz="2000" dirty="0" smtClean="0">
                <a:ea typeface="Majalla UI"/>
                <a:sym typeface="AGA Arabesque" pitchFamily="2" charset="2"/>
              </a:rPr>
              <a:t>  </a:t>
            </a:r>
            <a:r>
              <a:rPr lang="ar-SA" sz="2800" dirty="0" smtClean="0">
                <a:sym typeface="AGA Arabesque" pitchFamily="2" charset="2"/>
              </a:rPr>
              <a:t>النساء: من الآية 23</a:t>
            </a:r>
            <a:endParaRPr lang="ar-SA" sz="2800" dirty="0" smtClean="0"/>
          </a:p>
          <a:p>
            <a:pPr marL="365760" indent="-283464" fontAlgn="auto">
              <a:lnSpc>
                <a:spcPct val="150000"/>
              </a:lnSpc>
              <a:spcAft>
                <a:spcPts val="0"/>
              </a:spcAft>
              <a:buNone/>
              <a:defRPr/>
            </a:pPr>
            <a:endParaRPr lang="ar-AE" sz="2800" dirty="0" smtClean="0"/>
          </a:p>
          <a:p>
            <a:pPr marL="365760" indent="-283464" fontAlgn="auto">
              <a:spcAft>
                <a:spcPts val="0"/>
              </a:spcAft>
              <a:buNone/>
              <a:defRPr/>
            </a:pPr>
            <a:endParaRPr lang="en-GB" sz="28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body" sz="half" idx="1"/>
          </p:nvPr>
        </p:nvSpPr>
        <p:spPr>
          <a:xfrm>
            <a:off x="781050" y="571480"/>
            <a:ext cx="8362950" cy="5721350"/>
          </a:xfrm>
        </p:spPr>
        <p:txBody>
          <a:bodyPr/>
          <a:lstStyle/>
          <a:p>
            <a:pPr algn="just">
              <a:buFont typeface="Wingdings" pitchFamily="2" charset="2"/>
              <a:buNone/>
            </a:pPr>
            <a:endParaRPr lang="ar-SA" sz="2800" dirty="0" smtClean="0">
              <a:cs typeface="Simplified Arabic" pitchFamily="2" charset="-78"/>
            </a:endParaRPr>
          </a:p>
          <a:p>
            <a:pPr algn="just"/>
            <a:r>
              <a:rPr lang="ar-SA" sz="2800" dirty="0" smtClean="0">
                <a:latin typeface="Times New Roman" pitchFamily="18" charset="0"/>
                <a:cs typeface="Times New Roman" pitchFamily="18" charset="0"/>
              </a:rPr>
              <a:t>وقال الرسول الكريم محمد صلى الله عليه وسلم: </a:t>
            </a:r>
          </a:p>
          <a:p>
            <a:pPr algn="just">
              <a:buFont typeface="Wingdings" pitchFamily="2" charset="2"/>
              <a:buNone/>
            </a:pPr>
            <a:r>
              <a:rPr lang="ar-SA" sz="4800" b="1" dirty="0" smtClean="0">
                <a:cs typeface="Monotype Koufi" pitchFamily="2" charset="-78"/>
              </a:rPr>
              <a:t>	(</a:t>
            </a:r>
            <a:r>
              <a:rPr lang="ar-SA" sz="4800" b="1" dirty="0" smtClean="0">
                <a:solidFill>
                  <a:srgbClr val="FF9933"/>
                </a:solidFill>
                <a:cs typeface="Monotype Koufi" pitchFamily="2" charset="-78"/>
              </a:rPr>
              <a:t> </a:t>
            </a:r>
            <a:r>
              <a:rPr lang="ar-SA" b="1" dirty="0" smtClean="0">
                <a:solidFill>
                  <a:srgbClr val="FF0000"/>
                </a:solidFill>
                <a:cs typeface="DecoType Naskh Variants" pitchFamily="2" charset="-78"/>
              </a:rPr>
              <a:t>يحرم من الرضاعة ما يحرم من النسب</a:t>
            </a:r>
            <a:r>
              <a:rPr lang="ar-SA" sz="4800" b="1" dirty="0" smtClean="0">
                <a:cs typeface="Monotype Koufi" pitchFamily="2" charset="-78"/>
              </a:rPr>
              <a:t>)</a:t>
            </a:r>
            <a:r>
              <a:rPr lang="ar-SA" sz="2800" dirty="0" smtClean="0">
                <a:cs typeface="Monotype Koufi" pitchFamily="2" charset="-78"/>
              </a:rPr>
              <a:t> </a:t>
            </a:r>
          </a:p>
          <a:p>
            <a:pPr algn="just">
              <a:buFont typeface="Wingdings" pitchFamily="2" charset="2"/>
              <a:buNone/>
            </a:pPr>
            <a:r>
              <a:rPr lang="ar-SA" sz="2400" dirty="0" smtClean="0">
                <a:latin typeface="Times New Roman" pitchFamily="18" charset="0"/>
                <a:cs typeface="Times New Roman" pitchFamily="18" charset="0"/>
              </a:rPr>
              <a:t>		رواه الأمام مسلم من حديث عائشة وابن عباس (رض الله عنهما).</a:t>
            </a:r>
          </a:p>
          <a:p>
            <a:pPr algn="just">
              <a:buFont typeface="Wingdings" pitchFamily="2" charset="2"/>
              <a:buNone/>
            </a:pPr>
            <a:endParaRPr lang="ar-SA" sz="2800" dirty="0" smtClean="0">
              <a:latin typeface="Times New Roman" pitchFamily="18" charset="0"/>
              <a:cs typeface="Times New Roman" pitchFamily="18" charset="0"/>
            </a:endParaRPr>
          </a:p>
          <a:p>
            <a:pPr marL="365760" indent="-283464" fontAlgn="auto">
              <a:spcAft>
                <a:spcPts val="0"/>
              </a:spcAft>
              <a:defRPr/>
            </a:pPr>
            <a:r>
              <a:rPr lang="ar-AE" sz="2800" dirty="0" smtClean="0">
                <a:latin typeface="Times New Roman" pitchFamily="18" charset="0"/>
                <a:cs typeface="Times New Roman" pitchFamily="18" charset="0"/>
              </a:rPr>
              <a:t>وقال علي بن ابي طالب رضي الله عنه</a:t>
            </a:r>
            <a:r>
              <a:rPr lang="ar-IQ" sz="2800" dirty="0" smtClean="0">
                <a:latin typeface="Times New Roman" pitchFamily="18" charset="0"/>
                <a:cs typeface="Times New Roman" pitchFamily="18" charset="0"/>
              </a:rPr>
              <a:t> وكرم الله وجهه </a:t>
            </a:r>
            <a:r>
              <a:rPr lang="ar-SA" sz="2800" dirty="0" smtClean="0">
                <a:latin typeface="Times New Roman" pitchFamily="18" charset="0"/>
                <a:cs typeface="Times New Roman" pitchFamily="18" charset="0"/>
              </a:rPr>
              <a:t>:</a:t>
            </a:r>
            <a:endParaRPr lang="ar-IQ" sz="2800" dirty="0" smtClean="0">
              <a:latin typeface="Times New Roman" pitchFamily="18" charset="0"/>
              <a:cs typeface="Times New Roman" pitchFamily="18" charset="0"/>
            </a:endParaRPr>
          </a:p>
          <a:p>
            <a:pPr marL="365760" indent="-283464" fontAlgn="auto">
              <a:spcAft>
                <a:spcPts val="0"/>
              </a:spcAft>
              <a:buFont typeface="Wingdings" pitchFamily="2" charset="2"/>
              <a:buNone/>
              <a:defRPr/>
            </a:pPr>
            <a:r>
              <a:rPr lang="ar-IQ" sz="2800" dirty="0" smtClean="0">
                <a:latin typeface="Times New Roman" pitchFamily="18" charset="0"/>
                <a:cs typeface="Times New Roman" pitchFamily="18" charset="0"/>
              </a:rPr>
              <a:t>  </a:t>
            </a:r>
            <a:r>
              <a:rPr lang="ar-AE" sz="2800" dirty="0" smtClean="0">
                <a:latin typeface="Times New Roman" pitchFamily="18" charset="0"/>
                <a:cs typeface="Times New Roman" pitchFamily="18" charset="0"/>
              </a:rPr>
              <a:t> (</a:t>
            </a:r>
            <a:r>
              <a:rPr lang="ar-AE" sz="2800" dirty="0" smtClean="0">
                <a:solidFill>
                  <a:srgbClr val="FF0000"/>
                </a:solidFill>
                <a:latin typeface="Times New Roman" pitchFamily="18" charset="0"/>
                <a:cs typeface="Times New Roman" pitchFamily="18" charset="0"/>
              </a:rPr>
              <a:t>ما من لبن رضع به الصبي أعظم بركة عليه من لبن امه</a:t>
            </a:r>
            <a:r>
              <a:rPr lang="ar-AE" sz="2800" dirty="0" smtClean="0">
                <a:latin typeface="Times New Roman" pitchFamily="18" charset="0"/>
                <a:cs typeface="Times New Roman" pitchFamily="18" charset="0"/>
              </a:rPr>
              <a:t>) </a:t>
            </a:r>
            <a:endParaRPr lang="ar-IQ" sz="2800" dirty="0" smtClean="0">
              <a:latin typeface="Times New Roman" pitchFamily="18" charset="0"/>
              <a:cs typeface="Times New Roman" pitchFamily="18" charset="0"/>
            </a:endParaRPr>
          </a:p>
          <a:p>
            <a:pPr marL="365760" indent="-283464" fontAlgn="auto">
              <a:spcAft>
                <a:spcPts val="0"/>
              </a:spcAft>
              <a:buFont typeface="Wingdings" pitchFamily="2" charset="2"/>
              <a:buNone/>
              <a:defRPr/>
            </a:pPr>
            <a:r>
              <a:rPr lang="ar-IQ" sz="2400" dirty="0" smtClean="0">
                <a:latin typeface="Times New Roman" pitchFamily="18" charset="0"/>
                <a:cs typeface="Times New Roman" pitchFamily="18" charset="0"/>
              </a:rPr>
              <a:t>    </a:t>
            </a:r>
            <a:r>
              <a:rPr lang="ar-SA" sz="2400" dirty="0" smtClean="0">
                <a:latin typeface="Times New Roman" pitchFamily="18" charset="0"/>
                <a:cs typeface="Times New Roman" pitchFamily="18" charset="0"/>
              </a:rPr>
              <a:t>	(</a:t>
            </a:r>
            <a:r>
              <a:rPr lang="ar-AE" sz="2400" dirty="0" smtClean="0">
                <a:latin typeface="Times New Roman" pitchFamily="18" charset="0"/>
                <a:cs typeface="Times New Roman" pitchFamily="18" charset="0"/>
              </a:rPr>
              <a:t>نهج البلاغة: 5\120</a:t>
            </a:r>
            <a:r>
              <a:rPr lang="ar-SA" sz="2400" dirty="0" smtClean="0">
                <a:latin typeface="Times New Roman" pitchFamily="18" charset="0"/>
                <a:cs typeface="Times New Roman"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754">
                                            <p:txEl>
                                              <p:pRg st="1" end="1"/>
                                            </p:txEl>
                                          </p:spTgt>
                                        </p:tgtEl>
                                        <p:attrNameLst>
                                          <p:attrName>style.visibility</p:attrName>
                                        </p:attrNameLst>
                                      </p:cBhvr>
                                      <p:to>
                                        <p:strVal val="visible"/>
                                      </p:to>
                                    </p:set>
                                    <p:animEffect transition="in" filter="fade">
                                      <p:cBhvr>
                                        <p:cTn id="7" dur="2000"/>
                                        <p:tgtEl>
                                          <p:spTgt spid="7475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4754">
                                            <p:txEl>
                                              <p:pRg st="2" end="2"/>
                                            </p:txEl>
                                          </p:spTgt>
                                        </p:tgtEl>
                                        <p:attrNameLst>
                                          <p:attrName>style.visibility</p:attrName>
                                        </p:attrNameLst>
                                      </p:cBhvr>
                                      <p:to>
                                        <p:strVal val="visible"/>
                                      </p:to>
                                    </p:set>
                                    <p:animEffect transition="in" filter="fade">
                                      <p:cBhvr>
                                        <p:cTn id="10" dur="2000"/>
                                        <p:tgtEl>
                                          <p:spTgt spid="74754">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4754">
                                            <p:txEl>
                                              <p:pRg st="3" end="3"/>
                                            </p:txEl>
                                          </p:spTgt>
                                        </p:tgtEl>
                                        <p:attrNameLst>
                                          <p:attrName>style.visibility</p:attrName>
                                        </p:attrNameLst>
                                      </p:cBhvr>
                                      <p:to>
                                        <p:strVal val="visible"/>
                                      </p:to>
                                    </p:set>
                                    <p:animEffect transition="in" filter="fade">
                                      <p:cBhvr>
                                        <p:cTn id="13" dur="2000"/>
                                        <p:tgtEl>
                                          <p:spTgt spid="74754">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4754">
                                            <p:txEl>
                                              <p:pRg st="5" end="5"/>
                                            </p:txEl>
                                          </p:spTgt>
                                        </p:tgtEl>
                                        <p:attrNameLst>
                                          <p:attrName>style.visibility</p:attrName>
                                        </p:attrNameLst>
                                      </p:cBhvr>
                                      <p:to>
                                        <p:strVal val="visible"/>
                                      </p:to>
                                    </p:set>
                                    <p:animEffect transition="in" filter="fade">
                                      <p:cBhvr>
                                        <p:cTn id="16" dur="2000"/>
                                        <p:tgtEl>
                                          <p:spTgt spid="74754">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4754">
                                            <p:txEl>
                                              <p:pRg st="6" end="6"/>
                                            </p:txEl>
                                          </p:spTgt>
                                        </p:tgtEl>
                                        <p:attrNameLst>
                                          <p:attrName>style.visibility</p:attrName>
                                        </p:attrNameLst>
                                      </p:cBhvr>
                                      <p:to>
                                        <p:strVal val="visible"/>
                                      </p:to>
                                    </p:set>
                                    <p:animEffect transition="in" filter="fade">
                                      <p:cBhvr>
                                        <p:cTn id="19" dur="2000"/>
                                        <p:tgtEl>
                                          <p:spTgt spid="74754">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74754">
                                            <p:txEl>
                                              <p:pRg st="7" end="7"/>
                                            </p:txEl>
                                          </p:spTgt>
                                        </p:tgtEl>
                                        <p:attrNameLst>
                                          <p:attrName>style.visibility</p:attrName>
                                        </p:attrNameLst>
                                      </p:cBhvr>
                                      <p:to>
                                        <p:strVal val="visible"/>
                                      </p:to>
                                    </p:set>
                                    <p:animEffect transition="in" filter="fade">
                                      <p:cBhvr>
                                        <p:cTn id="22" dur="2000"/>
                                        <p:tgtEl>
                                          <p:spTgt spid="74754">
                                            <p:txEl>
                                              <p:pRg st="7" end="7"/>
                                            </p:txEl>
                                          </p:spTgt>
                                        </p:tgtEl>
                                      </p:cBhvr>
                                    </p:animEffect>
                                  </p:childTnLst>
                                </p:cTn>
                              </p:par>
                              <p:par>
                                <p:cTn id="23" presetID="22" presetClass="exit" presetSubtype="4" fill="hold" nodeType="withEffect">
                                  <p:stCondLst>
                                    <p:cond delay="0"/>
                                  </p:stCondLst>
                                  <p:childTnLst>
                                    <p:animEffect transition="out" filter="wipe(down)">
                                      <p:cBhvr>
                                        <p:cTn id="24" dur="500"/>
                                        <p:tgtEl>
                                          <p:spTgt spid="74754">
                                            <p:txEl>
                                              <p:pRg st="1" end="1"/>
                                            </p:txEl>
                                          </p:spTgt>
                                        </p:tgtEl>
                                      </p:cBhvr>
                                    </p:animEffect>
                                    <p:set>
                                      <p:cBhvr>
                                        <p:cTn id="25" dur="1" fill="hold">
                                          <p:stCondLst>
                                            <p:cond delay="499"/>
                                          </p:stCondLst>
                                        </p:cTn>
                                        <p:tgtEl>
                                          <p:spTgt spid="74754">
                                            <p:txEl>
                                              <p:pRg st="1" end="1"/>
                                            </p:txEl>
                                          </p:spTgt>
                                        </p:tgtEl>
                                        <p:attrNameLst>
                                          <p:attrName>style.visibility</p:attrName>
                                        </p:attrNameLst>
                                      </p:cBhvr>
                                      <p:to>
                                        <p:strVal val="hidden"/>
                                      </p:to>
                                    </p:set>
                                  </p:childTnLst>
                                </p:cTn>
                              </p:par>
                              <p:par>
                                <p:cTn id="26" presetID="22" presetClass="exit" presetSubtype="4" fill="hold" nodeType="withEffect">
                                  <p:stCondLst>
                                    <p:cond delay="0"/>
                                  </p:stCondLst>
                                  <p:childTnLst>
                                    <p:animEffect transition="out" filter="wipe(down)">
                                      <p:cBhvr>
                                        <p:cTn id="27" dur="500"/>
                                        <p:tgtEl>
                                          <p:spTgt spid="74754">
                                            <p:txEl>
                                              <p:pRg st="2" end="2"/>
                                            </p:txEl>
                                          </p:spTgt>
                                        </p:tgtEl>
                                      </p:cBhvr>
                                    </p:animEffect>
                                    <p:set>
                                      <p:cBhvr>
                                        <p:cTn id="28" dur="1" fill="hold">
                                          <p:stCondLst>
                                            <p:cond delay="499"/>
                                          </p:stCondLst>
                                        </p:cTn>
                                        <p:tgtEl>
                                          <p:spTgt spid="74754">
                                            <p:txEl>
                                              <p:pRg st="2" end="2"/>
                                            </p:txEl>
                                          </p:spTgt>
                                        </p:tgtEl>
                                        <p:attrNameLst>
                                          <p:attrName>style.visibility</p:attrName>
                                        </p:attrNameLst>
                                      </p:cBhvr>
                                      <p:to>
                                        <p:strVal val="hidden"/>
                                      </p:to>
                                    </p:set>
                                  </p:childTnLst>
                                </p:cTn>
                              </p:par>
                              <p:par>
                                <p:cTn id="29" presetID="22" presetClass="exit" presetSubtype="4" fill="hold" nodeType="withEffect">
                                  <p:stCondLst>
                                    <p:cond delay="0"/>
                                  </p:stCondLst>
                                  <p:childTnLst>
                                    <p:animEffect transition="out" filter="wipe(down)">
                                      <p:cBhvr>
                                        <p:cTn id="30" dur="500"/>
                                        <p:tgtEl>
                                          <p:spTgt spid="74754">
                                            <p:txEl>
                                              <p:pRg st="3" end="3"/>
                                            </p:txEl>
                                          </p:spTgt>
                                        </p:tgtEl>
                                      </p:cBhvr>
                                    </p:animEffect>
                                    <p:set>
                                      <p:cBhvr>
                                        <p:cTn id="31" dur="1" fill="hold">
                                          <p:stCondLst>
                                            <p:cond delay="499"/>
                                          </p:stCondLst>
                                        </p:cTn>
                                        <p:tgtEl>
                                          <p:spTgt spid="74754">
                                            <p:txEl>
                                              <p:pRg st="3" end="3"/>
                                            </p:txEl>
                                          </p:spTgt>
                                        </p:tgtEl>
                                        <p:attrNameLst>
                                          <p:attrName>style.visibility</p:attrName>
                                        </p:attrNameLst>
                                      </p:cBhvr>
                                      <p:to>
                                        <p:strVal val="hidden"/>
                                      </p:to>
                                    </p:set>
                                  </p:childTnLst>
                                </p:cTn>
                              </p:par>
                              <p:par>
                                <p:cTn id="32" presetID="22" presetClass="exit" presetSubtype="4" fill="hold" nodeType="withEffect">
                                  <p:stCondLst>
                                    <p:cond delay="0"/>
                                  </p:stCondLst>
                                  <p:childTnLst>
                                    <p:animEffect transition="out" filter="wipe(down)">
                                      <p:cBhvr>
                                        <p:cTn id="33" dur="500"/>
                                        <p:tgtEl>
                                          <p:spTgt spid="74754">
                                            <p:txEl>
                                              <p:pRg st="5" end="5"/>
                                            </p:txEl>
                                          </p:spTgt>
                                        </p:tgtEl>
                                      </p:cBhvr>
                                    </p:animEffect>
                                    <p:set>
                                      <p:cBhvr>
                                        <p:cTn id="34" dur="1" fill="hold">
                                          <p:stCondLst>
                                            <p:cond delay="499"/>
                                          </p:stCondLst>
                                        </p:cTn>
                                        <p:tgtEl>
                                          <p:spTgt spid="74754">
                                            <p:txEl>
                                              <p:pRg st="5" end="5"/>
                                            </p:txEl>
                                          </p:spTgt>
                                        </p:tgtEl>
                                        <p:attrNameLst>
                                          <p:attrName>style.visibility</p:attrName>
                                        </p:attrNameLst>
                                      </p:cBhvr>
                                      <p:to>
                                        <p:strVal val="hidden"/>
                                      </p:to>
                                    </p:set>
                                  </p:childTnLst>
                                </p:cTn>
                              </p:par>
                              <p:par>
                                <p:cTn id="35" presetID="22" presetClass="exit" presetSubtype="4" fill="hold" nodeType="withEffect">
                                  <p:stCondLst>
                                    <p:cond delay="0"/>
                                  </p:stCondLst>
                                  <p:childTnLst>
                                    <p:animEffect transition="out" filter="wipe(down)">
                                      <p:cBhvr>
                                        <p:cTn id="36" dur="500"/>
                                        <p:tgtEl>
                                          <p:spTgt spid="74754">
                                            <p:txEl>
                                              <p:pRg st="6" end="6"/>
                                            </p:txEl>
                                          </p:spTgt>
                                        </p:tgtEl>
                                      </p:cBhvr>
                                    </p:animEffect>
                                    <p:set>
                                      <p:cBhvr>
                                        <p:cTn id="37" dur="1" fill="hold">
                                          <p:stCondLst>
                                            <p:cond delay="499"/>
                                          </p:stCondLst>
                                        </p:cTn>
                                        <p:tgtEl>
                                          <p:spTgt spid="74754">
                                            <p:txEl>
                                              <p:pRg st="6" end="6"/>
                                            </p:txEl>
                                          </p:spTgt>
                                        </p:tgtEl>
                                        <p:attrNameLst>
                                          <p:attrName>style.visibility</p:attrName>
                                        </p:attrNameLst>
                                      </p:cBhvr>
                                      <p:to>
                                        <p:strVal val="hidden"/>
                                      </p:to>
                                    </p:set>
                                  </p:childTnLst>
                                </p:cTn>
                              </p:par>
                              <p:par>
                                <p:cTn id="38" presetID="22" presetClass="exit" presetSubtype="4" fill="hold" nodeType="withEffect">
                                  <p:stCondLst>
                                    <p:cond delay="0"/>
                                  </p:stCondLst>
                                  <p:childTnLst>
                                    <p:animEffect transition="out" filter="wipe(down)">
                                      <p:cBhvr>
                                        <p:cTn id="39" dur="500"/>
                                        <p:tgtEl>
                                          <p:spTgt spid="74754">
                                            <p:txEl>
                                              <p:pRg st="7" end="7"/>
                                            </p:txEl>
                                          </p:spTgt>
                                        </p:tgtEl>
                                      </p:cBhvr>
                                    </p:animEffect>
                                    <p:set>
                                      <p:cBhvr>
                                        <p:cTn id="40" dur="1" fill="hold">
                                          <p:stCondLst>
                                            <p:cond delay="499"/>
                                          </p:stCondLst>
                                        </p:cTn>
                                        <p:tgtEl>
                                          <p:spTgt spid="74754">
                                            <p:txEl>
                                              <p:pRg st="7" end="7"/>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0418" name="Picture 2" descr="صورة1"/>
          <p:cNvPicPr>
            <a:picLocks noGrp="1" noChangeAspect="1" noChangeArrowheads="1"/>
          </p:cNvPicPr>
          <p:nvPr>
            <p:ph/>
          </p:nvPr>
        </p:nvPicPr>
        <p:blipFill>
          <a:blip r:embed="rId2"/>
          <a:srcRect/>
          <a:stretch>
            <a:fillRect/>
          </a:stretch>
        </p:blipFill>
        <p:spPr>
          <a:xfrm>
            <a:off x="1285852" y="71414"/>
            <a:ext cx="6858016" cy="6786586"/>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0418"/>
                                        </p:tgtEl>
                                        <p:attrNameLst>
                                          <p:attrName>style.visibility</p:attrName>
                                        </p:attrNameLst>
                                      </p:cBhvr>
                                      <p:to>
                                        <p:strVal val="visible"/>
                                      </p:to>
                                    </p:set>
                                    <p:animEffect transition="in" filter="fade">
                                      <p:cBhvr>
                                        <p:cTn id="7" dur="1000"/>
                                        <p:tgtEl>
                                          <p:spTgt spid="60418"/>
                                        </p:tgtEl>
                                      </p:cBhvr>
                                    </p:animEffect>
                                    <p:anim calcmode="lin" valueType="num">
                                      <p:cBhvr>
                                        <p:cTn id="8" dur="1000" fill="hold"/>
                                        <p:tgtEl>
                                          <p:spTgt spid="60418"/>
                                        </p:tgtEl>
                                        <p:attrNameLst>
                                          <p:attrName>ppt_x</p:attrName>
                                        </p:attrNameLst>
                                      </p:cBhvr>
                                      <p:tavLst>
                                        <p:tav tm="0">
                                          <p:val>
                                            <p:strVal val="#ppt_x"/>
                                          </p:val>
                                        </p:tav>
                                        <p:tav tm="100000">
                                          <p:val>
                                            <p:strVal val="#ppt_x"/>
                                          </p:val>
                                        </p:tav>
                                      </p:tavLst>
                                    </p:anim>
                                    <p:anim calcmode="lin" valueType="num">
                                      <p:cBhvr>
                                        <p:cTn id="9" dur="900" decel="100000" fill="hold"/>
                                        <p:tgtEl>
                                          <p:spTgt spid="6041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04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4314</TotalTime>
  <Words>3255</Words>
  <Application>Microsoft Office PowerPoint</Application>
  <PresentationFormat>On-screen Show (4:3)</PresentationFormat>
  <Paragraphs>391</Paragraphs>
  <Slides>68</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68</vt:i4>
      </vt:variant>
    </vt:vector>
  </HeadingPairs>
  <TitlesOfParts>
    <vt:vector size="70" baseType="lpstr">
      <vt:lpstr>Solstice</vt:lpstr>
      <vt:lpstr>Bitmap Image</vt:lpstr>
      <vt:lpstr>Slide 1</vt:lpstr>
      <vt:lpstr>Slide 2</vt:lpstr>
      <vt:lpstr>Slide 3</vt:lpstr>
      <vt:lpstr>أهم المحاور</vt:lpstr>
      <vt:lpstr>المنظومة القرآنية في الكون والأنسان</vt:lpstr>
      <vt:lpstr>ان كلمة (الرضاعة) ومشتقاتها قد تكررت في القرآن الكريم اربع عشر مرة في سبع سور و ثمان آيات كريمات كما في الجدول أدناه :</vt:lpstr>
      <vt:lpstr>الرضاعة الوقائية</vt:lpstr>
      <vt:lpstr>Slide 8</vt:lpstr>
      <vt:lpstr>Slide 9</vt:lpstr>
      <vt:lpstr>الرضاعة الوقائية</vt:lpstr>
      <vt:lpstr>توصيات منظمة الصحة العالمية WHO Recommendations</vt:lpstr>
      <vt:lpstr>الرضاعة الوقائية</vt:lpstr>
      <vt:lpstr>الرضاعة الوقائية</vt:lpstr>
      <vt:lpstr>غذاء متكامل ومتناسق</vt:lpstr>
      <vt:lpstr>Slide 15</vt:lpstr>
      <vt:lpstr>Slide 16</vt:lpstr>
      <vt:lpstr>الرضاعة الوقائية</vt:lpstr>
      <vt:lpstr>Slide 18</vt:lpstr>
      <vt:lpstr>الرضاعة الوقائية</vt:lpstr>
      <vt:lpstr>العوامل المناعية في الحليب البشري Immunologic Factors in Human Breast Milk</vt:lpstr>
      <vt:lpstr> اللباء (بشائر الحليب)   COLOSTRUM</vt:lpstr>
      <vt:lpstr>Slide 22</vt:lpstr>
      <vt:lpstr>الرضاعة الوقائية</vt:lpstr>
      <vt:lpstr>Slide 24</vt:lpstr>
      <vt:lpstr> الحليب البشري يحتوي على خلايا جذعية (لونها احمر وازرق في الصورة ادناه)  </vt:lpstr>
      <vt:lpstr>الرضاعة الوقائية</vt:lpstr>
      <vt:lpstr>Slide 27</vt:lpstr>
      <vt:lpstr>Slide 28</vt:lpstr>
      <vt:lpstr>الجنة تحت اقدام الامهات والصحة تاج على رؤوس المرضعات!</vt:lpstr>
      <vt:lpstr>The researchers estimated the prevalence of cardiovascular disease , hypertension , diabetes ,  and hyperlipidemia as follows :</vt:lpstr>
      <vt:lpstr>الرضاعة الوقائية</vt:lpstr>
      <vt:lpstr>الرضاعة الوقائية</vt:lpstr>
      <vt:lpstr>Slide 33</vt:lpstr>
      <vt:lpstr>الرضاعة الوقائية</vt:lpstr>
      <vt:lpstr>الرضاعة الوقائية</vt:lpstr>
      <vt:lpstr>الرضاعة الوقائية  2- وقاية من الاصابة بالتهاب المعدة والأمعاء الحاد والتهاب المسالك التنفسية العليا عند الاطفال  الذين يرضعون صناعيا (رضاعه القنينه) حيث يتوفى اكثر من ثلاث ملايين منهم سنويا في بلدان العالم الثالث نتيجة للإصابة بهذه الامراض . فضلا عن الهدر الاقتصادي في شراء الحليب واستعمال الادوية والمراجعات الطبية للحالات المرضية .  </vt:lpstr>
      <vt:lpstr>Slide 37</vt:lpstr>
      <vt:lpstr>Slide 38</vt:lpstr>
      <vt:lpstr>Slide 39</vt:lpstr>
      <vt:lpstr>Slide 40</vt:lpstr>
      <vt:lpstr>الرضاعة الوقائية </vt:lpstr>
      <vt:lpstr>الرضاعة الوقائية</vt:lpstr>
      <vt:lpstr>Slide 43</vt:lpstr>
      <vt:lpstr>الرضاعة الوقائية</vt:lpstr>
      <vt:lpstr>الرضاعة الوقائية</vt:lpstr>
      <vt:lpstr>Slide 46</vt:lpstr>
      <vt:lpstr>الرضاعة الوقائية</vt:lpstr>
      <vt:lpstr>Slide 48</vt:lpstr>
      <vt:lpstr>Slide 49</vt:lpstr>
      <vt:lpstr>Slide 50</vt:lpstr>
      <vt:lpstr>Slide 51</vt:lpstr>
      <vt:lpstr>الرضاعة المحرِّمة: زمنها ومقدارها</vt:lpstr>
      <vt:lpstr>الرضاعة المحرِّمة: زمنها ومقدارها</vt:lpstr>
      <vt:lpstr>Slide 54</vt:lpstr>
      <vt:lpstr>Slide 55</vt:lpstr>
      <vt:lpstr>Slide 56</vt:lpstr>
      <vt:lpstr>بعض التطبيقات المهمة والمفيدة لهذه النظرية</vt:lpstr>
      <vt:lpstr>Slide 58</vt:lpstr>
      <vt:lpstr>Slide 59</vt:lpstr>
      <vt:lpstr>الاستنباطات</vt:lpstr>
      <vt:lpstr>الاستنباطات</vt:lpstr>
      <vt:lpstr>الاستنباطات</vt:lpstr>
      <vt:lpstr>الرضاعة العلاجية Therapeutic breastfeeding</vt:lpstr>
      <vt:lpstr>Slide 64</vt:lpstr>
      <vt:lpstr>(الرضاعة العلاجية - المحرِّمة – مستقبل واعد للبشرية)!! Therapeutic Breastfeeding </vt:lpstr>
      <vt:lpstr>Slide 66</vt:lpstr>
      <vt:lpstr>Slide 67</vt:lpstr>
      <vt:lpstr>Slide 68</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Yahya AL-HABBAL</dc:creator>
  <cp:lastModifiedBy> </cp:lastModifiedBy>
  <cp:revision>89</cp:revision>
  <dcterms:created xsi:type="dcterms:W3CDTF">2005-03-21T07:33:42Z</dcterms:created>
  <dcterms:modified xsi:type="dcterms:W3CDTF">2009-07-10T01:29:07Z</dcterms:modified>
</cp:coreProperties>
</file>